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5" r:id="rId3"/>
    <p:sldId id="391" r:id="rId4"/>
    <p:sldId id="467" r:id="rId5"/>
    <p:sldId id="427" r:id="rId6"/>
    <p:sldId id="429" r:id="rId7"/>
    <p:sldId id="470" r:id="rId8"/>
    <p:sldId id="430" r:id="rId9"/>
    <p:sldId id="431" r:id="rId10"/>
    <p:sldId id="434" r:id="rId11"/>
    <p:sldId id="433" r:id="rId12"/>
    <p:sldId id="432" r:id="rId13"/>
    <p:sldId id="435" r:id="rId14"/>
    <p:sldId id="437" r:id="rId15"/>
    <p:sldId id="439" r:id="rId16"/>
    <p:sldId id="454" r:id="rId17"/>
    <p:sldId id="461" r:id="rId18"/>
    <p:sldId id="462" r:id="rId19"/>
    <p:sldId id="446" r:id="rId20"/>
    <p:sldId id="468" r:id="rId21"/>
    <p:sldId id="469" r:id="rId22"/>
    <p:sldId id="455" r:id="rId23"/>
    <p:sldId id="456" r:id="rId24"/>
    <p:sldId id="408" r:id="rId25"/>
    <p:sldId id="409" r:id="rId26"/>
    <p:sldId id="410" r:id="rId27"/>
    <p:sldId id="426" r:id="rId28"/>
    <p:sldId id="414" r:id="rId29"/>
    <p:sldId id="415" r:id="rId30"/>
    <p:sldId id="450" r:id="rId31"/>
    <p:sldId id="451" r:id="rId32"/>
    <p:sldId id="452" r:id="rId33"/>
    <p:sldId id="453" r:id="rId34"/>
    <p:sldId id="417" r:id="rId35"/>
    <p:sldId id="419" r:id="rId36"/>
    <p:sldId id="420" r:id="rId37"/>
    <p:sldId id="421" r:id="rId38"/>
    <p:sldId id="425" r:id="rId39"/>
    <p:sldId id="397" r:id="rId40"/>
    <p:sldId id="399" r:id="rId41"/>
    <p:sldId id="39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18" autoAdjust="0"/>
    <p:restoredTop sz="91466" autoAdjust="0"/>
  </p:normalViewPr>
  <p:slideViewPr>
    <p:cSldViewPr>
      <p:cViewPr varScale="1">
        <p:scale>
          <a:sx n="114" d="100"/>
          <a:sy n="114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214942" y="426345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虚拟现实与交互技术研究院</a:t>
            </a:r>
          </a:p>
        </p:txBody>
      </p:sp>
      <p:pic>
        <p:nvPicPr>
          <p:cNvPr id="3" name="Picture 2" descr="C:\Users\cx\Desktop\vriti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70485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.stanford.edu/~jurafsky/slp3/14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7106791" TargetMode="External"/><Relationship Id="rId2" Type="http://schemas.openxmlformats.org/officeDocument/2006/relationships/hyperlink" Target="https://zhuanlan.zhihu.com/p/7829122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52.wmf"/><Relationship Id="rId3" Type="http://schemas.openxmlformats.org/officeDocument/2006/relationships/hyperlink" Target="https://web.stanford.edu/~jurafsky/slp3/13.pdf" TargetMode="Externa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4.04697v1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57430"/>
            <a:ext cx="9144000" cy="185738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楷体" pitchFamily="49" charset="-122"/>
              </a:rPr>
              <a:t>Lecture 10 </a:t>
            </a:r>
            <a:r>
              <a:rPr lang="zh-CN" altLang="en-US" sz="4800" dirty="0">
                <a:ea typeface="楷体" pitchFamily="49" charset="-122"/>
              </a:rPr>
              <a:t>句法分析</a:t>
            </a:r>
            <a:br>
              <a:rPr lang="en-US" altLang="zh-CN" sz="4800" dirty="0">
                <a:ea typeface="楷体" pitchFamily="49" charset="-122"/>
              </a:rPr>
            </a:br>
            <a:r>
              <a:rPr lang="en-US" altLang="zh-CN" dirty="0">
                <a:ea typeface="楷体" pitchFamily="49" charset="-122"/>
              </a:rPr>
              <a:t>Parsing</a:t>
            </a:r>
            <a:endParaRPr lang="zh-CN" altLang="en-US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弧得分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215370" cy="164307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+mn-lt"/>
              </a:rPr>
              <a:t>基于弧类别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head</a:t>
            </a:r>
            <a:r>
              <a:rPr lang="zh-CN" altLang="en-US" dirty="0">
                <a:latin typeface="+mn-lt"/>
              </a:rPr>
              <a:t>词和</a:t>
            </a:r>
            <a:r>
              <a:rPr lang="en-US" altLang="zh-CN" dirty="0">
                <a:latin typeface="+mn-lt"/>
              </a:rPr>
              <a:t>modifier</a:t>
            </a:r>
            <a:r>
              <a:rPr lang="zh-CN" altLang="en-US" dirty="0">
                <a:latin typeface="+mn-lt"/>
              </a:rPr>
              <a:t>词的向量表示，使用一个</a:t>
            </a:r>
            <a:r>
              <a:rPr lang="zh-CN" altLang="en-US" dirty="0"/>
              <a:t>多层前馈神经网络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(MLP)</a:t>
            </a:r>
            <a:r>
              <a:rPr lang="zh-CN" altLang="en-US" dirty="0">
                <a:latin typeface="+mn-lt"/>
              </a:rPr>
              <a:t>计算弧得分。</a:t>
            </a:r>
            <a:endParaRPr lang="en-US" altLang="zh-CN" dirty="0">
              <a:latin typeface="+mn-lt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000100" y="5805555"/>
          <a:ext cx="6429420" cy="62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2184120" imgH="228600" progId="Equation.DSMT4">
                  <p:embed/>
                </p:oleObj>
              </mc:Choice>
              <mc:Fallback>
                <p:oleObj name="Equation" r:id="rId3" imgW="21841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805555"/>
                        <a:ext cx="6429420" cy="623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1131" y="3214686"/>
            <a:ext cx="5934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树得分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358246" cy="142876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弧分解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(arc-factorization)</a:t>
            </a:r>
            <a:r>
              <a:rPr lang="en-US" altLang="zh-CN" sz="2800" dirty="0">
                <a:latin typeface="+mn-lt"/>
              </a:rPr>
              <a:t>: The first-order method assumes that the links in a tree are independent from each other.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4294" r="14824" b="46924"/>
          <a:stretch>
            <a:fillRect/>
          </a:stretch>
        </p:blipFill>
        <p:spPr bwMode="auto">
          <a:xfrm>
            <a:off x="1214414" y="3000372"/>
            <a:ext cx="657531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089049" y="5286388"/>
          <a:ext cx="68405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4" imgW="2323800" imgH="355320" progId="Equation.DSMT4">
                  <p:embed/>
                </p:oleObj>
              </mc:Choice>
              <mc:Fallback>
                <p:oleObj name="Equation" r:id="rId4" imgW="2323800" imgH="355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49" y="5286388"/>
                        <a:ext cx="6840537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找得分最高的树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286808" cy="11430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动态规划算法，</a:t>
            </a:r>
            <a:r>
              <a:rPr lang="en-US" altLang="zh-CN" sz="2800" dirty="0">
                <a:latin typeface="+mn-lt"/>
              </a:rPr>
              <a:t>Maximum Spanning Tree Algorithm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+mn-lt"/>
                <a:hlinkClick r:id="rId2"/>
              </a:rPr>
              <a:t>https://web.stanford.edu/~jurafsky/slp3/14.pdf</a:t>
            </a:r>
            <a:endParaRPr lang="en-US" altLang="zh-CN" sz="28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559247"/>
            <a:ext cx="4857784" cy="387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000892" y="5854503"/>
            <a:ext cx="135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图仅供参考最小树</a:t>
            </a:r>
            <a:r>
              <a:rPr lang="en-US" altLang="zh-CN" b="1" dirty="0">
                <a:solidFill>
                  <a:srgbClr val="C00000"/>
                </a:solidFill>
              </a:rPr>
              <a:t>……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代价函数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1357298"/>
            <a:ext cx="8286808" cy="328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Margin-based objective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aiming to maximize the margin between the score of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the gold tree 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and the highest scoring incorrect tree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  <a:defRPr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训练的过程中优化计算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MLP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网络中的参数，最终使正确树的得分高于所有不正确的树</a:t>
            </a:r>
            <a:endParaRPr lang="en-US" altLang="zh-CN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  <a:defRPr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最小化如下代价函数：</a:t>
            </a:r>
            <a:endParaRPr lang="en-US" altLang="zh-CN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00615" y="2357430"/>
          <a:ext cx="3143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5" y="2357430"/>
                        <a:ext cx="3143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500034" y="4591062"/>
          <a:ext cx="80740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5" imgW="2743200" imgH="228600" progId="Equation.DSMT4">
                  <p:embed/>
                </p:oleObj>
              </mc:Choice>
              <mc:Fallback>
                <p:oleObj name="Equation" r:id="rId5" imgW="2743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591062"/>
                        <a:ext cx="807402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00628" y="5643578"/>
            <a:ext cx="335758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Margin-based objective 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很常见的一种代价函数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Graph-based DP: </a:t>
            </a:r>
            <a:r>
              <a:rPr lang="zh-CN" altLang="en-US" dirty="0">
                <a:ea typeface="宋体" pitchFamily="2" charset="-122"/>
              </a:rPr>
              <a:t>示例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 l="9076" r="9076"/>
          <a:stretch>
            <a:fillRect/>
          </a:stretch>
        </p:blipFill>
        <p:spPr bwMode="auto">
          <a:xfrm>
            <a:off x="500034" y="1804166"/>
            <a:ext cx="76438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5357826"/>
            <a:ext cx="6213467" cy="12858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BD435D-EC7D-4846-BEFF-68CDACE39C05}"/>
              </a:ext>
            </a:extLst>
          </p:cNvPr>
          <p:cNvSpPr txBox="1"/>
          <p:nvPr/>
        </p:nvSpPr>
        <p:spPr>
          <a:xfrm>
            <a:off x="385192" y="1268760"/>
            <a:ext cx="6851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https://github.com/nlpersECJTU/NLP-Projects-For-Beginner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Transition System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36433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lt"/>
              </a:rPr>
              <a:t>状态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(State)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Start state – an empty structure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End state – the output structure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Intermediate states – partially constructed structures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lt"/>
              </a:rPr>
              <a:t>动作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(Actions)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Change one state to another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Usually including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SHIFT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and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REDUCE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214950"/>
            <a:ext cx="857256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Transition-based DP: </a:t>
            </a:r>
            <a:r>
              <a:rPr lang="zh-CN" altLang="en-US" dirty="0">
                <a:ea typeface="宋体" pitchFamily="2" charset="-122"/>
              </a:rPr>
              <a:t>状态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286808" cy="21431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</a:rPr>
              <a:t>State = Stack + Buffer + Action</a:t>
            </a:r>
            <a:endParaRPr lang="en-US" altLang="zh-CN" sz="2800" b="1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Buffer(B)</a:t>
            </a:r>
            <a:r>
              <a:rPr lang="en-US" altLang="zh-CN" sz="2800" dirty="0">
                <a:latin typeface="+mn-lt"/>
              </a:rPr>
              <a:t>: words to be processed</a:t>
            </a:r>
          </a:p>
          <a:p>
            <a:pPr>
              <a:spcBef>
                <a:spcPts val="6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Stack(S)</a:t>
            </a:r>
            <a:r>
              <a:rPr lang="en-US" altLang="zh-CN" sz="2800" dirty="0">
                <a:latin typeface="+mn-lt"/>
              </a:rPr>
              <a:t>: partially constructed syntactic elements</a:t>
            </a:r>
          </a:p>
          <a:p>
            <a:pPr>
              <a:spcBef>
                <a:spcPts val="6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Action(A)</a:t>
            </a:r>
            <a:r>
              <a:rPr lang="en-US" altLang="zh-CN" sz="2800" dirty="0">
                <a:latin typeface="+mn-lt"/>
              </a:rPr>
              <a:t>: the history of actions taken by the parser.</a:t>
            </a:r>
          </a:p>
          <a:p>
            <a:pPr>
              <a:spcBef>
                <a:spcPts val="600"/>
              </a:spcBef>
            </a:pPr>
            <a:endParaRPr lang="en-US" altLang="zh-CN" sz="2800" dirty="0">
              <a:latin typeface="+mn-lt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800105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动作</a:t>
            </a:r>
            <a:r>
              <a:rPr lang="en-US" altLang="zh-CN" dirty="0">
                <a:ea typeface="宋体" pitchFamily="2" charset="-122"/>
              </a:rPr>
              <a:t>: R-X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1285860"/>
            <a:ext cx="8643998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2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R-X</a:t>
            </a:r>
            <a:r>
              <a:rPr lang="zh-CN" altLang="en-US" sz="2800" dirty="0">
                <a:ea typeface="宋体" pitchFamily="2" charset="-122"/>
              </a:rPr>
              <a:t>是</a:t>
            </a:r>
            <a:r>
              <a:rPr lang="en-US" altLang="zh-CN" sz="2800" dirty="0"/>
              <a:t>REDUCE</a:t>
            </a:r>
            <a:r>
              <a:rPr lang="zh-CN" altLang="en-US" sz="2800" dirty="0">
                <a:ea typeface="宋体" pitchFamily="2" charset="-122"/>
              </a:rPr>
              <a:t>动作的一种，归约</a:t>
            </a:r>
            <a:r>
              <a:rPr lang="en-US" altLang="zh-CN" sz="2800" dirty="0">
                <a:ea typeface="宋体" pitchFamily="2" charset="-122"/>
              </a:rPr>
              <a:t>Stack</a:t>
            </a:r>
            <a:r>
              <a:rPr lang="zh-CN" altLang="en-US" sz="2800" dirty="0">
                <a:ea typeface="宋体" pitchFamily="2" charset="-122"/>
              </a:rPr>
              <a:t>顶的两个元素并产生弧</a:t>
            </a:r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表示某种关系，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ea typeface="宋体" pitchFamily="2" charset="-122"/>
                <a:cs typeface="Times New Roman" panose="02020603050405020304" pitchFamily="18" charset="0"/>
              </a:rPr>
              <a:t>右弧</a:t>
            </a:r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a typeface="宋体" pitchFamily="2" charset="-122"/>
                <a:cs typeface="Times New Roman" panose="02020603050405020304" pitchFamily="18" charset="0"/>
              </a:rPr>
              <a:t>左词为</a:t>
            </a:r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head)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428868"/>
            <a:ext cx="850112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动作</a:t>
            </a:r>
            <a:r>
              <a:rPr lang="en-US" altLang="zh-CN" dirty="0">
                <a:ea typeface="宋体" pitchFamily="2" charset="-122"/>
              </a:rPr>
              <a:t>: SHIFT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143932" cy="64294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latin typeface="+mn-lt"/>
              </a:rPr>
              <a:t>SHIFT</a:t>
            </a:r>
            <a:r>
              <a:rPr lang="zh-CN" altLang="en-US" sz="2800" dirty="0">
                <a:latin typeface="+mn-lt"/>
              </a:rPr>
              <a:t>动作把</a:t>
            </a:r>
            <a:r>
              <a:rPr lang="en-US" altLang="zh-CN" sz="2800" dirty="0">
                <a:latin typeface="+mn-lt"/>
              </a:rPr>
              <a:t>Buffer</a:t>
            </a:r>
            <a:r>
              <a:rPr lang="zh-CN" altLang="en-US" sz="2800" dirty="0">
                <a:latin typeface="+mn-lt"/>
              </a:rPr>
              <a:t>顶的一个词移到</a:t>
            </a:r>
            <a:r>
              <a:rPr lang="en-US" altLang="zh-CN" sz="2800" dirty="0">
                <a:latin typeface="+mn-lt"/>
              </a:rPr>
              <a:t>Stack</a:t>
            </a:r>
            <a:r>
              <a:rPr lang="zh-CN" altLang="en-US" sz="2800" dirty="0">
                <a:latin typeface="+mn-lt"/>
              </a:rPr>
              <a:t>顶</a:t>
            </a:r>
            <a:endParaRPr lang="en-US" altLang="zh-CN" sz="2800" dirty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9"/>
            <a:ext cx="80724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动作</a:t>
            </a:r>
            <a:r>
              <a:rPr lang="en-US" altLang="zh-CN" dirty="0">
                <a:ea typeface="宋体" pitchFamily="2" charset="-122"/>
              </a:rPr>
              <a:t>: L-X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15436" cy="1071570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L-X</a:t>
            </a:r>
            <a:r>
              <a:rPr lang="zh-CN" altLang="en-US" sz="2800" dirty="0">
                <a:latin typeface="+mn-lt"/>
                <a:ea typeface="宋体" pitchFamily="2" charset="-122"/>
              </a:rPr>
              <a:t>是</a:t>
            </a:r>
            <a:r>
              <a:rPr lang="en-US" altLang="zh-CN" sz="2800" dirty="0">
                <a:latin typeface="+mn-lt"/>
              </a:rPr>
              <a:t>REDUCE</a:t>
            </a:r>
            <a:r>
              <a:rPr lang="zh-CN" altLang="en-US" sz="2800" dirty="0">
                <a:latin typeface="+mn-lt"/>
                <a:ea typeface="宋体" pitchFamily="2" charset="-122"/>
              </a:rPr>
              <a:t>动作的一种，归约</a:t>
            </a:r>
            <a:r>
              <a:rPr lang="en-US" altLang="zh-CN" sz="2800" dirty="0">
                <a:latin typeface="+mn-lt"/>
                <a:ea typeface="宋体" pitchFamily="2" charset="-122"/>
              </a:rPr>
              <a:t>Stack</a:t>
            </a:r>
            <a:r>
              <a:rPr lang="zh-CN" altLang="en-US" sz="2800" dirty="0">
                <a:latin typeface="+mn-lt"/>
                <a:ea typeface="宋体" pitchFamily="2" charset="-122"/>
              </a:rPr>
              <a:t>顶的两个元素并产生弧</a:t>
            </a:r>
            <a:r>
              <a:rPr lang="en-US" altLang="zh-CN" sz="2800" dirty="0">
                <a:latin typeface="+mn-lt"/>
                <a:ea typeface="宋体" pitchFamily="2" charset="-122"/>
              </a:rPr>
              <a:t>X </a:t>
            </a:r>
            <a:r>
              <a:rPr lang="zh-CN" altLang="en-US" sz="2800" dirty="0">
                <a:latin typeface="+mn-lt"/>
                <a:ea typeface="宋体" pitchFamily="2" charset="-122"/>
              </a:rPr>
              <a:t>，</a:t>
            </a:r>
            <a:r>
              <a:rPr lang="en-US" altLang="zh-CN" sz="2800" dirty="0">
                <a:latin typeface="+mn-lt"/>
                <a:ea typeface="宋体" pitchFamily="2" charset="-122"/>
              </a:rPr>
              <a:t>X</a:t>
            </a:r>
            <a:r>
              <a:rPr lang="zh-CN" altLang="en-US" sz="2800" dirty="0">
                <a:latin typeface="+mn-lt"/>
                <a:ea typeface="宋体" pitchFamily="2" charset="-122"/>
              </a:rPr>
              <a:t>表示某种关系， </a:t>
            </a:r>
            <a:r>
              <a:rPr lang="en-US" altLang="zh-CN" sz="2800" dirty="0">
                <a:latin typeface="+mn-lt"/>
                <a:ea typeface="宋体" pitchFamily="2" charset="-122"/>
              </a:rPr>
              <a:t>L</a:t>
            </a:r>
            <a:r>
              <a:rPr lang="zh-CN" altLang="en-US" sz="2800" dirty="0">
                <a:latin typeface="+mn-lt"/>
                <a:ea typeface="宋体" pitchFamily="2" charset="-122"/>
              </a:rPr>
              <a:t>表示左弧</a:t>
            </a:r>
            <a:r>
              <a:rPr lang="en-US" altLang="zh-CN" sz="2800" dirty="0">
                <a:latin typeface="+mn-lt"/>
                <a:ea typeface="宋体" pitchFamily="2" charset="-122"/>
              </a:rPr>
              <a:t>(</a:t>
            </a:r>
            <a:r>
              <a:rPr lang="zh-CN" altLang="en-US" sz="2800" dirty="0">
                <a:latin typeface="+mn-lt"/>
                <a:ea typeface="宋体" pitchFamily="2" charset="-122"/>
              </a:rPr>
              <a:t>右词为</a:t>
            </a:r>
            <a:r>
              <a:rPr lang="en-US" altLang="zh-CN" sz="2800" dirty="0">
                <a:latin typeface="+mn-lt"/>
                <a:ea typeface="宋体" pitchFamily="2" charset="-122"/>
              </a:rPr>
              <a:t>head)</a:t>
            </a:r>
            <a:endParaRPr lang="en-US" altLang="zh-CN" sz="2800" dirty="0">
              <a:latin typeface="+mn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8072494" cy="417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内容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572560" cy="364333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Calibri" pitchFamily="34" charset="0"/>
              </a:rPr>
              <a:t>依存句法分析和成分句法分析</a:t>
            </a:r>
            <a:endParaRPr lang="en-US" altLang="zh-CN" dirty="0">
              <a:latin typeface="Calibri" pitchFamily="34" charset="0"/>
            </a:endParaRPr>
          </a:p>
          <a:p>
            <a:r>
              <a:rPr lang="zh-CN" altLang="en-US" dirty="0">
                <a:latin typeface="Calibri" pitchFamily="34" charset="0"/>
              </a:rPr>
              <a:t>基于图的方法 </a:t>
            </a:r>
            <a:r>
              <a:rPr lang="en-US" altLang="zh-CN" dirty="0">
                <a:latin typeface="Calibri" pitchFamily="34" charset="0"/>
              </a:rPr>
              <a:t>(Graph-based method)</a:t>
            </a:r>
          </a:p>
          <a:p>
            <a:r>
              <a:rPr lang="zh-CN" altLang="en-US" dirty="0">
                <a:latin typeface="Calibri" pitchFamily="34" charset="0"/>
              </a:rPr>
              <a:t>基于转换的方法 </a:t>
            </a:r>
            <a:r>
              <a:rPr lang="en-US" altLang="zh-CN" dirty="0">
                <a:latin typeface="Calibri" pitchFamily="34" charset="0"/>
              </a:rPr>
              <a:t>(Transition-based method)</a:t>
            </a:r>
          </a:p>
          <a:p>
            <a:pPr>
              <a:buNone/>
            </a:pPr>
            <a:endParaRPr lang="en-US" altLang="zh-CN" dirty="0">
              <a:latin typeface="Calibri" pitchFamily="34" charset="0"/>
            </a:endParaRPr>
          </a:p>
          <a:p>
            <a:pPr>
              <a:buNone/>
            </a:pPr>
            <a:r>
              <a:rPr lang="en-US" altLang="zh-CN" dirty="0">
                <a:latin typeface="Calibri" pitchFamily="34" charset="0"/>
                <a:hlinkClick r:id="rId2"/>
              </a:rPr>
              <a:t>https://zhuanlan.zhihu.com/p/78291228</a:t>
            </a:r>
            <a:endParaRPr lang="en-US" altLang="zh-CN" dirty="0">
              <a:latin typeface="Calibri" pitchFamily="34" charset="0"/>
            </a:endParaRPr>
          </a:p>
          <a:p>
            <a:pPr>
              <a:buNone/>
            </a:pPr>
            <a:r>
              <a:rPr lang="en-US" altLang="zh-CN" dirty="0">
                <a:latin typeface="Calibri" pitchFamily="34" charset="0"/>
                <a:hlinkClick r:id="rId3"/>
              </a:rPr>
              <a:t>https://zhuanlan.zhihu.com/p/67106791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Transition-based DP</a:t>
            </a:r>
            <a:r>
              <a:rPr lang="zh-CN" altLang="en-US" dirty="0">
                <a:ea typeface="宋体" pitchFamily="2" charset="-122"/>
              </a:rPr>
              <a:t>：示例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7866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3000373"/>
          <a:ext cx="8643998" cy="371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09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</a:rPr>
                        <a:t>Stack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lt"/>
                        </a:rPr>
                        <a:t>Buffer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lt"/>
                        </a:rPr>
                        <a:t>Action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[RT]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dirty="0">
                          <a:latin typeface="+mn-lt"/>
                        </a:rPr>
                        <a:t>张三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 用  筷子  吃 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用  筷子  吃 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用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筷子  吃 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吃 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latin typeface="+mn-lt"/>
                        </a:rPr>
                        <a:t>介宾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吃 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latin typeface="+mn-lt"/>
                        </a:rPr>
                        <a:t>状中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Transition-based DP</a:t>
            </a:r>
            <a:r>
              <a:rPr lang="zh-CN" altLang="en-US" sz="4000" dirty="0">
                <a:ea typeface="宋体" pitchFamily="2" charset="-122"/>
              </a:rPr>
              <a:t>：示例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925988"/>
          <a:ext cx="8358247" cy="378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7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+mn-lt"/>
                        </a:rPr>
                        <a:t>Stack</a:t>
                      </a:r>
                      <a:endParaRPr lang="zh-CN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</a:rPr>
                        <a:t>Buffer</a:t>
                      </a:r>
                      <a:endParaRPr lang="zh-CN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+mn-lt"/>
                        </a:rPr>
                        <a:t>Action</a:t>
                      </a:r>
                      <a:endParaRPr lang="zh-CN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SHIFT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西餐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latin typeface="+mn-lt"/>
                        </a:rPr>
                        <a:t>动宾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动宾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西餐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latin typeface="+mn-lt"/>
                        </a:rPr>
                        <a:t>主谓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[RT  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主谓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动宾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西餐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))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latin typeface="+mn-lt"/>
                        </a:rPr>
                        <a:t>核心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[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核心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RT  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主谓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zh-CN" altLang="en-US" sz="2000" b="1" dirty="0">
                          <a:latin typeface="+mn-lt"/>
                        </a:rPr>
                        <a:t>张三 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动宾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L-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状中</a:t>
                      </a:r>
                      <a:r>
                        <a:rPr lang="zh-CN" altLang="en-US" sz="2000" b="1" baseline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R-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介宾 </a:t>
                      </a:r>
                      <a:r>
                        <a:rPr lang="zh-CN" altLang="en-US" sz="2000" b="1" dirty="0">
                          <a:latin typeface="+mn-lt"/>
                        </a:rPr>
                        <a:t>用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筷子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吃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  </a:t>
                      </a:r>
                      <a:r>
                        <a:rPr lang="zh-CN" altLang="en-US" sz="2000" b="1" baseline="0" dirty="0">
                          <a:latin typeface="+mn-lt"/>
                        </a:rPr>
                        <a:t>西餐</a:t>
                      </a:r>
                      <a:r>
                        <a:rPr lang="en-US" altLang="zh-CN" sz="2000" b="1" baseline="0" dirty="0">
                          <a:latin typeface="+mn-lt"/>
                        </a:rPr>
                        <a:t>)))</a:t>
                      </a:r>
                      <a:r>
                        <a:rPr lang="en-US" altLang="zh-CN" sz="2000" b="1" dirty="0">
                          <a:latin typeface="+mn-lt"/>
                        </a:rPr>
                        <a:t>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[]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+mn-lt"/>
                        </a:rPr>
                        <a:t>结束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78661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itchFamily="2" charset="-122"/>
              </a:rPr>
              <a:t>Transition-based</a:t>
            </a:r>
            <a:r>
              <a:rPr lang="en-US" altLang="zh-CN" dirty="0">
                <a:ea typeface="宋体" pitchFamily="2" charset="-122"/>
              </a:rPr>
              <a:t> 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27146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600" dirty="0">
                <a:latin typeface="+mn-lt"/>
              </a:rPr>
              <a:t>Gradually build a tree by applying a sequence of transition actions.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+mn-lt"/>
              </a:rPr>
              <a:t> The score of the tree can be defined as the summation of scores of the actions.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+mn-lt"/>
              </a:rPr>
              <a:t>The goal of a transition-based DP is to find the highest scoring action sequence that builds a legal tree.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786322"/>
            <a:ext cx="785818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071942"/>
            <a:ext cx="4500593" cy="75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itchFamily="2" charset="-122"/>
              </a:rPr>
              <a:t>Greedy Transition-based 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643998" cy="2143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Greedily(</a:t>
            </a:r>
            <a:r>
              <a:rPr lang="zh-CN" altLang="en-US" sz="2800" dirty="0">
                <a:latin typeface="+mn-lt"/>
              </a:rPr>
              <a:t>贪婪地</a:t>
            </a:r>
            <a:r>
              <a:rPr lang="en-US" altLang="zh-CN" sz="2800" dirty="0">
                <a:latin typeface="+mn-lt"/>
              </a:rPr>
              <a:t>) predict a transition sequence from an initial parser state to some terminal states</a:t>
            </a:r>
            <a:r>
              <a:rPr lang="zh-CN" altLang="en-US" sz="2800" dirty="0">
                <a:latin typeface="+mn-lt"/>
              </a:rPr>
              <a:t>，即每次选择得分最高的动作，然后继续下去。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latin typeface="+mn-lt"/>
              </a:rPr>
              <a:t>问题转化为：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基于当前的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State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预测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Action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的问题。</a:t>
            </a:r>
            <a:endParaRPr lang="en-US" altLang="zh-CN" sz="2800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latin typeface="+mn-lt"/>
              </a:rPr>
              <a:t>采用常用于分类的交叉熵代价函数即可。</a:t>
            </a:r>
            <a:endParaRPr lang="en-US" altLang="zh-CN" sz="2800" dirty="0">
              <a:latin typeface="+mn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00438"/>
            <a:ext cx="83582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框架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0034" y="5786457"/>
          <a:ext cx="3102215" cy="50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3" imgW="1485720" imgH="241200" progId="Equation.DSMT4">
                  <p:embed/>
                </p:oleObj>
              </mc:Choice>
              <mc:Fallback>
                <p:oleObj name="Equation" r:id="rId3" imgW="14857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786457"/>
                        <a:ext cx="3102215" cy="503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00034" y="6308748"/>
          <a:ext cx="312834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6308748"/>
                        <a:ext cx="3128346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00034" y="5357825"/>
          <a:ext cx="3766708" cy="47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7" imgW="1803240" imgH="228600" progId="Equation.DSMT4">
                  <p:embed/>
                </p:oleObj>
              </mc:Choice>
              <mc:Fallback>
                <p:oleObj name="Equation" r:id="rId7" imgW="18032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357825"/>
                        <a:ext cx="3766708" cy="475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659309" y="5857892"/>
          <a:ext cx="4056095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9" imgW="1854000" imgH="228600" progId="Equation.DSMT4">
                  <p:embed/>
                </p:oleObj>
              </mc:Choice>
              <mc:Fallback>
                <p:oleObj name="Equation" r:id="rId9" imgW="18540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09" y="5857892"/>
                        <a:ext cx="4056095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75" y="1285860"/>
            <a:ext cx="885666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4282" y="5814375"/>
            <a:ext cx="8675687" cy="9722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Stack-LSTM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4786346" cy="2643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800" dirty="0">
                <a:latin typeface="+mn-lt"/>
              </a:rPr>
              <a:t>LSTM</a:t>
            </a:r>
            <a:r>
              <a:rPr lang="zh-CN" altLang="en-US" sz="2800" dirty="0">
                <a:latin typeface="+mn-lt"/>
              </a:rPr>
              <a:t>是线性的，可理解为只压栈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800" dirty="0">
                <a:latin typeface="+mn-lt"/>
              </a:rPr>
              <a:t>REDUCE </a:t>
            </a:r>
            <a:r>
              <a:rPr lang="zh-CN" altLang="en-US" sz="2800" dirty="0">
                <a:latin typeface="+mn-lt"/>
              </a:rPr>
              <a:t>操作需要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退栈再压栈</a:t>
            </a:r>
            <a:r>
              <a:rPr lang="zh-CN" altLang="en-US" sz="2800" dirty="0">
                <a:latin typeface="+mn-lt"/>
              </a:rPr>
              <a:t>；</a:t>
            </a:r>
            <a:r>
              <a:rPr lang="en-US" altLang="zh-CN" sz="2800" dirty="0">
                <a:latin typeface="+mn-lt"/>
              </a:rPr>
              <a:t>SHIFT</a:t>
            </a:r>
            <a:r>
              <a:rPr lang="zh-CN" altLang="en-US" sz="2800" dirty="0">
                <a:latin typeface="+mn-lt"/>
              </a:rPr>
              <a:t>操作需要压栈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dirty="0">
                <a:latin typeface="+mn-lt"/>
              </a:rPr>
              <a:t>变化：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用一个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TOP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来指示目前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Stack-LSTM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的栈顶</a:t>
            </a:r>
            <a:endParaRPr lang="en-US" altLang="zh-CN" sz="2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143380"/>
            <a:ext cx="835824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357298"/>
            <a:ext cx="35004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子树的表示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10715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+mn-lt"/>
              </a:rPr>
              <a:t>采用组合语义的方法：组合</a:t>
            </a:r>
            <a:r>
              <a:rPr lang="en-US" altLang="zh-CN" dirty="0">
                <a:latin typeface="+mn-lt"/>
              </a:rPr>
              <a:t>Head, Modifier, relation</a:t>
            </a:r>
            <a:r>
              <a:rPr lang="zh-CN" altLang="en-US" dirty="0">
                <a:latin typeface="+mn-lt"/>
              </a:rPr>
              <a:t>的信息。</a:t>
            </a:r>
            <a:endParaRPr lang="en-US" altLang="zh-CN" dirty="0">
              <a:latin typeface="+mn-lt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7356" y="5715016"/>
          <a:ext cx="493113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715016"/>
                        <a:ext cx="4931136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571744"/>
            <a:ext cx="612432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性能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643998" cy="8572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latin typeface="+mn-lt"/>
              </a:rPr>
              <a:t>Transition-Based Dependency Parsing with Stack Long Short-Term Memory, ACL2015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78" y="2428868"/>
            <a:ext cx="442806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643314"/>
            <a:ext cx="437053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宋体" pitchFamily="2" charset="-122"/>
              </a:rPr>
              <a:t>成分句法分析</a:t>
            </a:r>
            <a:r>
              <a:rPr lang="en-US" altLang="zh-CN" dirty="0">
                <a:latin typeface="+mn-lt"/>
                <a:ea typeface="宋体" pitchFamily="2" charset="-122"/>
              </a:rPr>
              <a:t>(Constituency Parsing)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164307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Calibri" pitchFamily="34" charset="0"/>
              </a:rPr>
              <a:t>简单来说就是找到一个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</a:rPr>
              <a:t>句子的组成成分</a:t>
            </a:r>
            <a:r>
              <a:rPr lang="zh-CN" altLang="en-US" dirty="0">
                <a:latin typeface="Calibri" pitchFamily="34" charset="0"/>
              </a:rPr>
              <a:t>，例如，名词短语</a:t>
            </a:r>
            <a:r>
              <a:rPr lang="en-US" altLang="zh-CN" i="1" dirty="0">
                <a:latin typeface="Calibri" pitchFamily="34" charset="0"/>
              </a:rPr>
              <a:t>NP</a:t>
            </a:r>
            <a:r>
              <a:rPr lang="zh-CN" altLang="en-US" dirty="0">
                <a:latin typeface="Calibri" pitchFamily="34" charset="0"/>
              </a:rPr>
              <a:t>、动词短语</a:t>
            </a:r>
            <a:r>
              <a:rPr lang="en-US" altLang="zh-CN" i="1" dirty="0">
                <a:latin typeface="Calibri" pitchFamily="34" charset="0"/>
              </a:rPr>
              <a:t>VP</a:t>
            </a:r>
            <a:r>
              <a:rPr lang="zh-CN" altLang="en-US" dirty="0">
                <a:latin typeface="Calibri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Calibri" pitchFamily="34" charset="0"/>
              </a:rPr>
              <a:t>成分句法树也常称为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短语句法树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3581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短语类别示例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t="612"/>
          <a:stretch>
            <a:fillRect/>
          </a:stretch>
        </p:blipFill>
        <p:spPr bwMode="auto">
          <a:xfrm>
            <a:off x="142844" y="1571612"/>
            <a:ext cx="885831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依存句法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429684" cy="278608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描述句子中各个</a:t>
            </a:r>
            <a:r>
              <a:rPr lang="zh-CN" altLang="en-US" b="1" dirty="0">
                <a:solidFill>
                  <a:srgbClr val="C00000"/>
                </a:solidFill>
              </a:rPr>
              <a:t>词之间的依存关系</a:t>
            </a:r>
            <a:r>
              <a:rPr lang="zh-CN" altLang="en-US" dirty="0"/>
              <a:t>，指出了词语之间在句法上的搭配关系。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认为</a:t>
            </a:r>
            <a:r>
              <a:rPr lang="zh-CN" altLang="en-US" b="1" dirty="0">
                <a:solidFill>
                  <a:srgbClr val="C00000"/>
                </a:solidFill>
              </a:rPr>
              <a:t>“谓语”中的动词</a:t>
            </a:r>
            <a:r>
              <a:rPr lang="zh-CN" altLang="en-US" dirty="0"/>
              <a:t>是一个句子的中心，其他成分与动词直接或间接地产生联系。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依存句法树示例如下：</a:t>
            </a:r>
            <a:endParaRPr lang="en-US" altLang="zh-C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256"/>
            <a:ext cx="47149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1" y="3571876"/>
            <a:ext cx="350046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Graph-based CP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6429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编码器和解码器</a:t>
            </a:r>
            <a:endParaRPr lang="en-US" altLang="zh-CN" sz="2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6643734" cy="438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072074"/>
            <a:ext cx="5143536" cy="14668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Graph-based CP</a:t>
            </a:r>
            <a:r>
              <a:rPr lang="zh-CN" altLang="en-US" dirty="0">
                <a:ea typeface="宋体" pitchFamily="2" charset="-122"/>
              </a:rPr>
              <a:t>：编码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286808" cy="1357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编码模型用来获取句子中每个单词的上下文表示，随着表示学习的快速发展，编码模型也由最初的</a:t>
            </a:r>
            <a:r>
              <a:rPr lang="en-US" altLang="zh-CN" sz="2800" dirty="0"/>
              <a:t>LSTM</a:t>
            </a:r>
            <a:r>
              <a:rPr lang="zh-CN" altLang="en-US" sz="2800" dirty="0"/>
              <a:t>逐渐进化为了表示能力更强的</a:t>
            </a:r>
            <a:r>
              <a:rPr lang="en-US" altLang="zh-CN" sz="2800" dirty="0"/>
              <a:t>Transformer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30" y="2643182"/>
            <a:ext cx="5334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Graph-based CP</a:t>
            </a:r>
            <a:r>
              <a:rPr lang="zh-CN" altLang="en-US" dirty="0">
                <a:ea typeface="宋体" pitchFamily="2" charset="-122"/>
              </a:rPr>
              <a:t>：解码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0006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Span Score</a:t>
            </a:r>
            <a:r>
              <a:rPr lang="en-US" altLang="zh-CN" sz="2800" dirty="0">
                <a:latin typeface="+mn-lt"/>
              </a:rPr>
              <a:t>, for span for </a:t>
            </a:r>
            <a:r>
              <a:rPr lang="en-US" altLang="zh-CN" sz="2800" i="1" dirty="0" err="1">
                <a:latin typeface="+mn-lt"/>
              </a:rPr>
              <a:t>i</a:t>
            </a:r>
            <a:r>
              <a:rPr lang="en-US" altLang="zh-CN" sz="2800" dirty="0">
                <a:latin typeface="+mn-lt"/>
              </a:rPr>
              <a:t> to </a:t>
            </a:r>
            <a:r>
              <a:rPr lang="en-US" altLang="zh-CN" sz="2800" i="1" dirty="0">
                <a:latin typeface="+mn-lt"/>
              </a:rPr>
              <a:t>j</a:t>
            </a:r>
            <a:r>
              <a:rPr lang="en-US" altLang="zh-CN" sz="2800" dirty="0">
                <a:latin typeface="+mn-lt"/>
              </a:rPr>
              <a:t> with label </a:t>
            </a:r>
            <a:r>
              <a:rPr lang="en-US" altLang="zh-CN" sz="2800" i="1" dirty="0"/>
              <a:t>l</a:t>
            </a:r>
            <a:r>
              <a:rPr lang="en-US" altLang="zh-CN" sz="2800" dirty="0">
                <a:latin typeface="+mn-lt"/>
              </a:rPr>
              <a:t>: </a:t>
            </a:r>
          </a:p>
          <a:p>
            <a:pPr>
              <a:spcBef>
                <a:spcPts val="600"/>
              </a:spcBef>
            </a:pPr>
            <a:endParaRPr lang="en-US" altLang="zh-CN" sz="28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Tree Score</a:t>
            </a:r>
          </a:p>
          <a:p>
            <a:pPr>
              <a:spcBef>
                <a:spcPts val="600"/>
              </a:spcBef>
            </a:pPr>
            <a:endParaRPr lang="en-US" altLang="zh-CN" sz="28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Chart Decode: </a:t>
            </a:r>
            <a:r>
              <a:rPr lang="en-US" altLang="zh-CN" sz="2800" dirty="0">
                <a:latin typeface="+mn-lt"/>
              </a:rPr>
              <a:t>can be found efficiently using a CKY-style inference algorithm </a:t>
            </a:r>
            <a:r>
              <a:rPr lang="en-US" altLang="zh-CN" sz="2000" dirty="0">
                <a:latin typeface="+mn-lt"/>
                <a:hlinkClick r:id="rId3"/>
              </a:rPr>
              <a:t>https://web.stanford.edu/~jurafsky/slp3/13.pdf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</a:pPr>
            <a:endParaRPr lang="en-US" altLang="zh-CN" sz="2800" dirty="0">
              <a:latin typeface="+mn-lt"/>
            </a:endParaRPr>
          </a:p>
          <a:p>
            <a:pPr>
              <a:spcBef>
                <a:spcPts val="600"/>
              </a:spcBef>
            </a:pPr>
            <a:endParaRPr lang="en-US" altLang="zh-CN" sz="2800" b="1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Loss Function:     </a:t>
            </a:r>
            <a:r>
              <a:rPr lang="en-US" altLang="zh-CN" sz="2800" dirty="0"/>
              <a:t>is the highest scoring incorrect tree</a:t>
            </a:r>
            <a:endParaRPr lang="en-US" altLang="zh-CN" sz="28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81250" y="1919288"/>
          <a:ext cx="4454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0" name="Equation" r:id="rId4" imgW="2070000" imgH="241200" progId="Equation.DSMT4">
                  <p:embed/>
                </p:oleObj>
              </mc:Choice>
              <mc:Fallback>
                <p:oleObj name="Equation" r:id="rId4" imgW="20700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919288"/>
                        <a:ext cx="44545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19368" y="2643182"/>
          <a:ext cx="4724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name="Equation" r:id="rId6" imgW="2184120" imgH="355320" progId="Equation.DSMT4">
                  <p:embed/>
                </p:oleObj>
              </mc:Choice>
              <mc:Fallback>
                <p:oleObj name="Equation" r:id="rId6" imgW="218412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68" y="2643182"/>
                        <a:ext cx="47244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952526" y="5791220"/>
          <a:ext cx="73342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" name="Equation" r:id="rId8" imgW="2743200" imgH="228600" progId="Equation.DSMT4">
                  <p:embed/>
                </p:oleObj>
              </mc:Choice>
              <mc:Fallback>
                <p:oleObj name="Equation" r:id="rId8" imgW="2743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26" y="5791220"/>
                        <a:ext cx="73342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28860" y="4286256"/>
          <a:ext cx="434182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" name="Equation" r:id="rId10" imgW="1663560" imgH="342720" progId="Equation.DSMT4">
                  <p:embed/>
                </p:oleObj>
              </mc:Choice>
              <mc:Fallback>
                <p:oleObj name="Equation" r:id="rId10" imgW="166356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286256"/>
                        <a:ext cx="434182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57475" y="5214950"/>
          <a:ext cx="3143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Equation" r:id="rId12" imgW="139680" imgH="190440" progId="Equation.DSMT4">
                  <p:embed/>
                </p:oleObj>
              </mc:Choice>
              <mc:Fallback>
                <p:oleObj name="Equation" r:id="rId12" imgW="1396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75" y="5214950"/>
                        <a:ext cx="3143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性能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450059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286256"/>
            <a:ext cx="48006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Transition-based CP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736"/>
            <a:ext cx="388654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3929090" cy="196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857752" y="3300241"/>
            <a:ext cx="4071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SHIFT, SHIFT, SHIFT, REDUCE-R-NP, REDUCE-R-NP, SHIFT, SHIFT,</a:t>
            </a:r>
          </a:p>
          <a:p>
            <a:r>
              <a:rPr lang="en-US" altLang="zh-CN" dirty="0"/>
              <a:t>SHIFT, REDUCE-R-NP, REDUCE-L-VP, SHIFT,</a:t>
            </a:r>
          </a:p>
          <a:p>
            <a:r>
              <a:rPr lang="en-US" altLang="zh-CN" dirty="0"/>
              <a:t>REDUCE-L-S, REDUCE-R-S and FINISH</a:t>
            </a:r>
            <a:endParaRPr lang="zh-CN" alt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57628"/>
            <a:ext cx="435321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78" y="5200673"/>
            <a:ext cx="3943340" cy="122872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Transition-based CP: </a:t>
            </a:r>
            <a:r>
              <a:rPr lang="zh-CN" altLang="en-US" dirty="0">
                <a:ea typeface="宋体" pitchFamily="2" charset="-122"/>
              </a:rPr>
              <a:t>动作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64294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Bottom-up System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85804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Transition-based CP</a:t>
            </a:r>
            <a:r>
              <a:rPr lang="zh-CN" altLang="en-US" dirty="0">
                <a:ea typeface="宋体" pitchFamily="2" charset="-122"/>
              </a:rPr>
              <a:t>：框架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421653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357298"/>
            <a:ext cx="3943352" cy="191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900" y="4086233"/>
            <a:ext cx="3048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2576" y="4500570"/>
            <a:ext cx="3124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7815" y="5000636"/>
            <a:ext cx="3343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5500705"/>
            <a:ext cx="3362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6" y="5929330"/>
            <a:ext cx="33528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itchFamily="2" charset="-122"/>
              </a:rPr>
              <a:t>Transition-based CP</a:t>
            </a:r>
            <a:r>
              <a:rPr lang="zh-CN" altLang="en-US" dirty="0">
                <a:latin typeface="+mn-lt"/>
                <a:ea typeface="宋体" pitchFamily="2" charset="-122"/>
              </a:rPr>
              <a:t>：</a:t>
            </a:r>
            <a:r>
              <a:rPr lang="zh-CN" altLang="en-US" dirty="0">
                <a:latin typeface="+mn-ea"/>
                <a:ea typeface="+mn-ea"/>
              </a:rPr>
              <a:t>三种遍历方式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10715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Bottom-up system, Top-down system, In-order system </a:t>
            </a:r>
            <a:r>
              <a:rPr lang="zh-CN" altLang="en-US" sz="2800" dirty="0"/>
              <a:t>分别对应于树的后序、前序和中序遍历</a:t>
            </a:r>
            <a:endParaRPr lang="en-US" altLang="zh-CN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55946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5720" y="5000636"/>
            <a:ext cx="8643998" cy="135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Bottom-up system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4  5  2  7  9  10  8  6  11  1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Top-down system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1  2  3  4  5  7  7  8  9  10  11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In-order system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3  2  4  5  1  7  6  9  8  10  11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性能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643998" cy="642942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In-Order Transition-based Constituent Parsing, TACL2017 </a:t>
            </a:r>
          </a:p>
        </p:txBody>
      </p:sp>
      <p:sp>
        <p:nvSpPr>
          <p:cNvPr id="7" name="矩形 6"/>
          <p:cNvSpPr/>
          <p:nvPr/>
        </p:nvSpPr>
        <p:spPr>
          <a:xfrm>
            <a:off x="4929190" y="5500702"/>
            <a:ext cx="363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Chinese constituent results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6072206"/>
            <a:ext cx="353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English constituent results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1231"/>
          <a:stretch>
            <a:fillRect/>
          </a:stretch>
        </p:blipFill>
        <p:spPr bwMode="auto">
          <a:xfrm>
            <a:off x="357158" y="1937645"/>
            <a:ext cx="4071966" cy="39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b="1862"/>
          <a:stretch>
            <a:fillRect/>
          </a:stretch>
        </p:blipFill>
        <p:spPr bwMode="auto">
          <a:xfrm>
            <a:off x="4756628" y="2643182"/>
            <a:ext cx="4030214" cy="273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itchFamily="2" charset="-122"/>
              </a:rPr>
              <a:t>Joint Training: </a:t>
            </a:r>
            <a:r>
              <a:rPr lang="zh-CN" altLang="en-US" dirty="0">
                <a:latin typeface="+mn-lt"/>
                <a:ea typeface="宋体" pitchFamily="2" charset="-122"/>
              </a:rPr>
              <a:t>词法</a:t>
            </a:r>
            <a:r>
              <a:rPr lang="en-US" altLang="zh-CN" dirty="0">
                <a:latin typeface="+mn-lt"/>
                <a:ea typeface="宋体" pitchFamily="2" charset="-122"/>
              </a:rPr>
              <a:t>+</a:t>
            </a:r>
            <a:r>
              <a:rPr lang="zh-CN" altLang="en-US" dirty="0">
                <a:latin typeface="+mn-lt"/>
                <a:ea typeface="宋体" pitchFamily="2" charset="-122"/>
              </a:rPr>
              <a:t>句法分析</a:t>
            </a:r>
            <a:endParaRPr lang="en-US" altLang="zh-CN" dirty="0">
              <a:latin typeface="+mn-lt"/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429684" cy="14287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/>
              <a:t>中文分词，词性标注和句法分析。目前，解决这三个任务的基本方法可以分为：</a:t>
            </a:r>
            <a:r>
              <a:rPr lang="zh-CN" altLang="en-US" sz="2800" b="1" dirty="0">
                <a:solidFill>
                  <a:srgbClr val="C00000"/>
                </a:solidFill>
              </a:rPr>
              <a:t>序列标注方法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C00000"/>
                </a:solidFill>
              </a:rPr>
              <a:t>基于转移的方法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C00000"/>
                </a:solidFill>
              </a:rPr>
              <a:t>基于图的方法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858048" cy="35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Projective Dependency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86874" cy="221457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+mn-lt"/>
              </a:rPr>
              <a:t>Informally, 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projective(</a:t>
            </a:r>
            <a:r>
              <a:rPr lang="zh-CN" altLang="en-US" b="1" dirty="0">
                <a:solidFill>
                  <a:srgbClr val="C00000"/>
                </a:solidFill>
                <a:latin typeface="+mn-lt"/>
              </a:rPr>
              <a:t>投影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)</a:t>
            </a:r>
            <a:r>
              <a:rPr lang="en-US" altLang="zh-CN" dirty="0">
                <a:latin typeface="+mn-lt"/>
              </a:rPr>
              <a:t> means the tree does not contain any crossing arcs(</a:t>
            </a:r>
            <a:r>
              <a:rPr lang="zh-CN" altLang="en-US" dirty="0">
                <a:latin typeface="+mn-lt"/>
              </a:rPr>
              <a:t>没有</a:t>
            </a:r>
            <a:r>
              <a:rPr lang="zh-CN" altLang="en-US" b="1" dirty="0">
                <a:solidFill>
                  <a:srgbClr val="C00000"/>
                </a:solidFill>
                <a:latin typeface="+mn-lt"/>
              </a:rPr>
              <a:t>交叉弧</a:t>
            </a:r>
            <a:r>
              <a:rPr lang="en-US" altLang="zh-CN" dirty="0">
                <a:latin typeface="+mn-lt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+mn-lt"/>
              </a:rPr>
              <a:t>A non-projective dependency tree contains crossing arcs.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相关论文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318158" cy="45914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Transition-Based Dependency Parsing with Stack Long Short-Term Memory, ACL2015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Simple and Accurate Dependency Parsing Using Bidirectional LSTM Feature Representations, TACL2016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In-Order Transition-based Constituent Parsing , TACL2017 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Constituency Parsing with a Self-Attentive Encoder, ACL 2018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句法分析前沿动态综述，中文信息学报</a:t>
            </a:r>
            <a:r>
              <a:rPr lang="en-US" altLang="zh-CN" sz="2400" dirty="0"/>
              <a:t>2020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Unified Model for Joint Chinese Word Segmentation and Dependency Parsing, </a:t>
            </a:r>
            <a:r>
              <a:rPr lang="en-US" sz="2400" dirty="0">
                <a:hlinkClick r:id="rId2"/>
              </a:rPr>
              <a:t>https://arxiv.org/pdf/1904.04697v1.pdf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Constituent Parsing as Sequence Labeling, EMNLP 2018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基本单元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86874" cy="11430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/>
              <a:t>一个依存关系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弧</a:t>
            </a:r>
            <a:r>
              <a:rPr lang="en-US" altLang="zh-CN" dirty="0"/>
              <a:t>)</a:t>
            </a:r>
            <a:r>
              <a:rPr lang="zh-CN" altLang="en-US" dirty="0"/>
              <a:t>连接两个词，核心词</a:t>
            </a:r>
            <a:r>
              <a:rPr lang="en-US" altLang="zh-CN" dirty="0"/>
              <a:t>(head)</a:t>
            </a:r>
            <a:r>
              <a:rPr lang="zh-CN" altLang="en-US" dirty="0"/>
              <a:t>和依存词</a:t>
            </a:r>
            <a:r>
              <a:rPr lang="en-US" altLang="zh-CN" dirty="0"/>
              <a:t>(modifier)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弧由核心词指向依存词</a:t>
            </a:r>
            <a:r>
              <a:rPr lang="zh-CN" altLang="en-US" dirty="0"/>
              <a:t>。</a:t>
            </a:r>
            <a:endParaRPr lang="en-US" altLang="zh-CN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667158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汉语依存关系示例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78998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844" y="3714752"/>
            <a:ext cx="8786874" cy="292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The input sentence: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An arc from the head to the modifier: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A candidate tree: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lang="en-US" altLang="zh-CN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The set of all possible dependency trees over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依存句法分析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1690" y="1357298"/>
            <a:ext cx="599070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3636" y="4328073"/>
          <a:ext cx="1357322" cy="52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4" imgW="520560" imgH="203040" progId="Equation.DSMT4">
                  <p:embed/>
                </p:oleObj>
              </mc:Choice>
              <mc:Fallback>
                <p:oleObj name="Equation" r:id="rId4" imgW="5205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328073"/>
                        <a:ext cx="1357322" cy="52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368448" y="5429264"/>
          <a:ext cx="6489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6" imgW="2489040" imgH="203040" progId="Equation.DSMT4">
                  <p:embed/>
                </p:oleObj>
              </mc:Choice>
              <mc:Fallback>
                <p:oleObj name="Equation" r:id="rId6" imgW="24890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48" y="5429264"/>
                        <a:ext cx="64897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1868" y="3643315"/>
          <a:ext cx="228601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643315"/>
                        <a:ext cx="2286016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72396" y="6072206"/>
          <a:ext cx="885822" cy="44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6072206"/>
                        <a:ext cx="885822" cy="442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Graph-based 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285860"/>
            <a:ext cx="9001156" cy="11430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latin typeface="+mn-lt"/>
              </a:rPr>
              <a:t>Find the highest scoring tree from a complete dependency graph.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857259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三个问题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214422"/>
            <a:ext cx="8715436" cy="285752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计算弧得分</a:t>
            </a:r>
            <a:r>
              <a:rPr lang="zh-CN" altLang="en-US" sz="2800" dirty="0">
                <a:latin typeface="+mn-lt"/>
              </a:rPr>
              <a:t>：</a:t>
            </a:r>
            <a:r>
              <a:rPr lang="en-US" altLang="zh-CN" sz="2800" dirty="0">
                <a:latin typeface="+mn-lt"/>
              </a:rPr>
              <a:t>given an input sentence, how to calculate the score of each arc(link)?  </a:t>
            </a:r>
          </a:p>
          <a:p>
            <a:pPr algn="just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计算树得分</a:t>
            </a:r>
            <a:r>
              <a:rPr lang="zh-CN" altLang="en-US" sz="2800" dirty="0">
                <a:latin typeface="+mn-lt"/>
              </a:rPr>
              <a:t>：</a:t>
            </a:r>
            <a:r>
              <a:rPr lang="en-US" altLang="zh-CN" sz="2800" dirty="0">
                <a:latin typeface="+mn-lt"/>
              </a:rPr>
              <a:t>given scores of arcs, how to calculate the score of a tree?</a:t>
            </a:r>
          </a:p>
          <a:p>
            <a:pPr algn="just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找得分最高的树</a:t>
            </a:r>
            <a:r>
              <a:rPr lang="zh-CN" altLang="en-US" sz="2800" dirty="0">
                <a:latin typeface="+mn-lt"/>
              </a:rPr>
              <a:t>：</a:t>
            </a:r>
            <a:r>
              <a:rPr lang="en-US" altLang="zh-CN" sz="2800" dirty="0">
                <a:latin typeface="+mn-lt"/>
              </a:rPr>
              <a:t>given the score of each arc, how to find 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*?</a:t>
            </a:r>
          </a:p>
          <a:p>
            <a:pPr algn="just">
              <a:spcBef>
                <a:spcPts val="600"/>
              </a:spcBef>
            </a:pPr>
            <a:endParaRPr lang="en-US" altLang="zh-CN" sz="2800" dirty="0"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143380"/>
            <a:ext cx="79296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14362</TotalTime>
  <Words>1407</Words>
  <Application>Microsoft Office PowerPoint</Application>
  <PresentationFormat>全屏显示(4:3)</PresentationFormat>
  <Paragraphs>170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 Unicode MS</vt:lpstr>
      <vt:lpstr>楷体</vt:lpstr>
      <vt:lpstr>宋体</vt:lpstr>
      <vt:lpstr>Arial</vt:lpstr>
      <vt:lpstr>Calibri</vt:lpstr>
      <vt:lpstr>Times New Roman</vt:lpstr>
      <vt:lpstr>wcx_xmu</vt:lpstr>
      <vt:lpstr>Equation</vt:lpstr>
      <vt:lpstr>Lecture 10 句法分析 Parsing</vt:lpstr>
      <vt:lpstr>内容</vt:lpstr>
      <vt:lpstr>依存句法</vt:lpstr>
      <vt:lpstr>Projective Dependency Tree</vt:lpstr>
      <vt:lpstr>基本单元</vt:lpstr>
      <vt:lpstr>汉语依存关系示例</vt:lpstr>
      <vt:lpstr>依存句法分析</vt:lpstr>
      <vt:lpstr>Graph-based DP</vt:lpstr>
      <vt:lpstr>三个问题</vt:lpstr>
      <vt:lpstr>弧得分</vt:lpstr>
      <vt:lpstr>树得分</vt:lpstr>
      <vt:lpstr>找得分最高的树</vt:lpstr>
      <vt:lpstr>代价函数</vt:lpstr>
      <vt:lpstr>Graph-based DP: 示例</vt:lpstr>
      <vt:lpstr>A Transition System</vt:lpstr>
      <vt:lpstr>Transition-based DP: 状态</vt:lpstr>
      <vt:lpstr>动作: R-X</vt:lpstr>
      <vt:lpstr>动作: SHIFT</vt:lpstr>
      <vt:lpstr>动作: L-X</vt:lpstr>
      <vt:lpstr>Transition-based DP：示例</vt:lpstr>
      <vt:lpstr>Transition-based DP：示例</vt:lpstr>
      <vt:lpstr>Transition-based DP</vt:lpstr>
      <vt:lpstr>Greedy Transition-based DP</vt:lpstr>
      <vt:lpstr>框架</vt:lpstr>
      <vt:lpstr>Stack-LSTM</vt:lpstr>
      <vt:lpstr>子树的表示</vt:lpstr>
      <vt:lpstr>性能</vt:lpstr>
      <vt:lpstr>成分句法分析(Constituency Parsing)</vt:lpstr>
      <vt:lpstr>短语类别示例</vt:lpstr>
      <vt:lpstr>Graph-based CP</vt:lpstr>
      <vt:lpstr>Graph-based CP：编码</vt:lpstr>
      <vt:lpstr>Graph-based CP：解码</vt:lpstr>
      <vt:lpstr>性能</vt:lpstr>
      <vt:lpstr>Transition-based CP</vt:lpstr>
      <vt:lpstr>Transition-based CP: 动作</vt:lpstr>
      <vt:lpstr>Transition-based CP：框架</vt:lpstr>
      <vt:lpstr>Transition-based CP：三种遍历方式</vt:lpstr>
      <vt:lpstr>性能</vt:lpstr>
      <vt:lpstr>Joint Training: 词法+句法分析</vt:lpstr>
      <vt:lpstr>相关论文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2994</cp:revision>
  <dcterms:created xsi:type="dcterms:W3CDTF">2015-10-14T03:01:33Z</dcterms:created>
  <dcterms:modified xsi:type="dcterms:W3CDTF">2022-05-24T01:14:49Z</dcterms:modified>
</cp:coreProperties>
</file>