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5" r:id="rId3"/>
    <p:sldId id="391" r:id="rId4"/>
    <p:sldId id="399" r:id="rId5"/>
    <p:sldId id="395" r:id="rId6"/>
    <p:sldId id="400" r:id="rId7"/>
    <p:sldId id="401" r:id="rId8"/>
    <p:sldId id="392" r:id="rId9"/>
    <p:sldId id="396" r:id="rId10"/>
    <p:sldId id="403" r:id="rId11"/>
    <p:sldId id="404" r:id="rId12"/>
    <p:sldId id="402" r:id="rId13"/>
    <p:sldId id="407" r:id="rId14"/>
    <p:sldId id="405" r:id="rId15"/>
    <p:sldId id="409" r:id="rId16"/>
    <p:sldId id="410" r:id="rId17"/>
    <p:sldId id="393" r:id="rId18"/>
    <p:sldId id="412" r:id="rId19"/>
    <p:sldId id="443" r:id="rId20"/>
    <p:sldId id="416" r:id="rId21"/>
    <p:sldId id="417" r:id="rId22"/>
    <p:sldId id="444" r:id="rId23"/>
    <p:sldId id="445" r:id="rId24"/>
    <p:sldId id="430" r:id="rId25"/>
    <p:sldId id="431" r:id="rId26"/>
    <p:sldId id="432" r:id="rId27"/>
    <p:sldId id="433" r:id="rId28"/>
    <p:sldId id="434" r:id="rId29"/>
    <p:sldId id="437" r:id="rId30"/>
    <p:sldId id="438" r:id="rId31"/>
    <p:sldId id="440" r:id="rId32"/>
    <p:sldId id="439" r:id="rId33"/>
    <p:sldId id="441" r:id="rId34"/>
    <p:sldId id="423" r:id="rId35"/>
    <p:sldId id="424" r:id="rId36"/>
    <p:sldId id="425" r:id="rId37"/>
    <p:sldId id="427" r:id="rId38"/>
    <p:sldId id="426" r:id="rId39"/>
    <p:sldId id="442" r:id="rId40"/>
    <p:sldId id="435" r:id="rId41"/>
    <p:sldId id="390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1466" autoAdjust="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5214942" y="426345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虚拟现实与交互技术研究院</a:t>
            </a:r>
          </a:p>
        </p:txBody>
      </p:sp>
      <p:pic>
        <p:nvPicPr>
          <p:cNvPr id="3" name="Picture 2" descr="C:\Users\cx\Desktop\vriti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28604"/>
            <a:ext cx="70485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76912493" TargetMode="External"/><Relationship Id="rId2" Type="http://schemas.openxmlformats.org/officeDocument/2006/relationships/hyperlink" Target="https://zhuanlan.zhihu.com/p/4927169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57430"/>
            <a:ext cx="9144000" cy="1857388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楷体" pitchFamily="49" charset="-122"/>
              </a:rPr>
              <a:t>Lecture 11 </a:t>
            </a:r>
            <a:r>
              <a:rPr lang="zh-CN" altLang="en-US" sz="4800" dirty="0">
                <a:ea typeface="楷体" pitchFamily="49" charset="-122"/>
              </a:rPr>
              <a:t>语言模型</a:t>
            </a:r>
            <a:br>
              <a:rPr lang="en-US" altLang="zh-CN" sz="4800" dirty="0">
                <a:ea typeface="楷体" pitchFamily="49" charset="-122"/>
              </a:rPr>
            </a:br>
            <a:r>
              <a:rPr lang="en-US" altLang="zh-CN" dirty="0">
                <a:ea typeface="楷体" pitchFamily="49" charset="-122"/>
              </a:rPr>
              <a:t>Language Model</a:t>
            </a:r>
            <a:endParaRPr lang="zh-CN" altLang="en-US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示例：</a:t>
            </a:r>
            <a:r>
              <a:rPr lang="en-US" altLang="zh-CN" dirty="0">
                <a:ea typeface="宋体" pitchFamily="2" charset="-122"/>
              </a:rPr>
              <a:t>Bigram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844" y="3429000"/>
            <a:ext cx="5410200" cy="1285884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357182" y="2206175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471680" imgH="393120" progId="Equation.3">
                  <p:embed/>
                </p:oleObj>
              </mc:Choice>
              <mc:Fallback>
                <p:oleObj name="Equation" r:id="rId3" imgW="1471680" imgH="393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2" y="2206175"/>
                        <a:ext cx="3429000" cy="937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8104" y="1928802"/>
            <a:ext cx="328168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8104" y="3214686"/>
            <a:ext cx="325317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8104" y="4714884"/>
            <a:ext cx="290843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示例：</a:t>
            </a:r>
            <a:r>
              <a:rPr lang="en-US" altLang="zh-CN" dirty="0">
                <a:ea typeface="宋体" pitchFamily="2" charset="-122"/>
              </a:rPr>
              <a:t>Bigram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" name="Picture 4" descr="berp2"/>
          <p:cNvPicPr>
            <a:picLocks noChangeAspect="1" noChangeArrowheads="1"/>
          </p:cNvPicPr>
          <p:nvPr/>
        </p:nvPicPr>
        <p:blipFill>
          <a:blip r:embed="rId2"/>
          <a:srcRect b="1465"/>
          <a:stretch>
            <a:fillRect/>
          </a:stretch>
        </p:blipFill>
        <p:spPr bwMode="auto">
          <a:xfrm>
            <a:off x="142844" y="1857364"/>
            <a:ext cx="88583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4282" y="1214422"/>
            <a:ext cx="8715436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/>
              <a:t>语料 </a:t>
            </a:r>
            <a:r>
              <a:rPr lang="en-US" sz="2800" dirty="0"/>
              <a:t>Berkeley Restaurant Project sentences, </a:t>
            </a:r>
            <a:r>
              <a:rPr lang="en-US" sz="2800" dirty="0">
                <a:latin typeface="Calibri" charset="0"/>
              </a:rPr>
              <a:t>9222 sentences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282" y="5586257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charset="0"/>
              </a:rPr>
              <a:t>P(&lt;s&gt; I want </a:t>
            </a:r>
            <a:r>
              <a:rPr lang="en-US" sz="2400" dirty="0" err="1">
                <a:latin typeface="Calibri" charset="0"/>
              </a:rPr>
              <a:t>chinese</a:t>
            </a:r>
            <a:r>
              <a:rPr lang="en-US" sz="2400" dirty="0">
                <a:latin typeface="Calibri" charset="0"/>
              </a:rPr>
              <a:t> food &lt;/s&gt;) =P(I|&lt;s&gt;)  ×  P(</a:t>
            </a:r>
            <a:r>
              <a:rPr lang="en-US" sz="2400" dirty="0" err="1">
                <a:latin typeface="Calibri" charset="0"/>
              </a:rPr>
              <a:t>want|I</a:t>
            </a:r>
            <a:r>
              <a:rPr lang="en-US" sz="2400" dirty="0">
                <a:latin typeface="Calibri" charset="0"/>
              </a:rPr>
              <a:t>)  </a:t>
            </a:r>
          </a:p>
          <a:p>
            <a:r>
              <a:rPr lang="en-US" sz="2400" dirty="0">
                <a:latin typeface="Calibri" charset="0"/>
              </a:rPr>
              <a:t>                        ×  P(</a:t>
            </a:r>
            <a:r>
              <a:rPr lang="en-US" sz="2400" dirty="0" err="1">
                <a:latin typeface="Calibri" charset="0"/>
              </a:rPr>
              <a:t>chinese</a:t>
            </a:r>
            <a:r>
              <a:rPr lang="en-US" sz="2400" dirty="0">
                <a:latin typeface="Calibri" charset="0"/>
              </a:rPr>
              <a:t> |want) ×  P(food| </a:t>
            </a:r>
            <a:r>
              <a:rPr lang="en-US" sz="2400" dirty="0" err="1">
                <a:latin typeface="Calibri" charset="0"/>
              </a:rPr>
              <a:t>chinese</a:t>
            </a:r>
            <a:r>
              <a:rPr lang="en-US" sz="2400" dirty="0">
                <a:latin typeface="Calibri" charset="0"/>
              </a:rPr>
              <a:t>)  ×  P(&lt;/s&gt;|food)</a:t>
            </a:r>
          </a:p>
          <a:p>
            <a:r>
              <a:rPr lang="en-US" sz="2400" dirty="0">
                <a:latin typeface="Calibri" charset="0"/>
              </a:rPr>
              <a:t>                        =  0.000031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计数</a:t>
            </a:r>
            <a:r>
              <a:rPr lang="en-US" altLang="zh-CN" dirty="0">
                <a:ea typeface="宋体" pitchFamily="2" charset="-122"/>
              </a:rPr>
              <a:t>N-gram</a:t>
            </a:r>
            <a:r>
              <a:rPr lang="zh-CN" altLang="en-US" dirty="0">
                <a:ea typeface="宋体" pitchFamily="2" charset="-122"/>
              </a:rPr>
              <a:t>语言模型：平滑技术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7929618" cy="15001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统计语料有限，数据稀疏，导致零概率问题。</a:t>
            </a:r>
            <a:endParaRPr lang="en-US" altLang="zh-CN" sz="2800" dirty="0">
              <a:ea typeface="宋体" pitchFamily="2" charset="-122"/>
            </a:endParaRPr>
          </a:p>
          <a:p>
            <a:pPr marL="342900" lvl="2"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altLang="en-US" sz="2800" dirty="0">
                <a:ea typeface="宋体" pitchFamily="2" charset="-122"/>
              </a:rPr>
              <a:t>有些</a:t>
            </a:r>
            <a:r>
              <a:rPr lang="en-US" altLang="en-US" sz="2800" dirty="0">
                <a:ea typeface="宋体" pitchFamily="2" charset="-122"/>
              </a:rPr>
              <a:t>N-gram</a:t>
            </a:r>
            <a:r>
              <a:rPr sz="2800" dirty="0">
                <a:ea typeface="宋体" pitchFamily="2" charset="-122"/>
              </a:rPr>
              <a:t>在训练集中没有出现，但出现在测试集。</a:t>
            </a:r>
            <a:endParaRPr lang="en-US" sz="2800" dirty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3071810"/>
            <a:ext cx="5105400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Calibri"/>
              </a:rPr>
              <a:t>训练集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 Unicode MS" panose="020B0604020202020204" pitchFamily="34" charset="-12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 Unicode MS" panose="020B0604020202020204" pitchFamily="34" charset="-12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 Unicode MS" panose="020B0604020202020204" pitchFamily="34" charset="-12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 Unicode MS" panose="020B0604020202020204" pitchFamily="34" charset="-12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 Unicode MS" panose="020B0604020202020204" pitchFamily="34" charset="-12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ＭＳ Ｐゴシック" charset="0"/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 Unicode MS" panose="020B0604020202020204" pitchFamily="34" charset="-12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P(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offer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ＭＳ Ｐゴシック" charset="0"/>
                <a:cs typeface="Calibri"/>
              </a:rPr>
              <a:t> | denied the) 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53539" y="3071810"/>
            <a:ext cx="3742823" cy="307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Calibri"/>
              </a:rPr>
              <a:t>测试集</a:t>
            </a:r>
            <a:endParaRPr lang="en-US" sz="3200" dirty="0">
              <a:latin typeface="楷体" pitchFamily="49" charset="-122"/>
              <a:ea typeface="楷体" pitchFamily="49" charset="-122"/>
              <a:cs typeface="Calibri"/>
            </a:endParaRP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charset="0"/>
                <a:cs typeface="Calibri"/>
              </a:rPr>
              <a:t>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计数</a:t>
            </a:r>
            <a:r>
              <a:rPr lang="en-US" altLang="zh-CN" dirty="0">
                <a:ea typeface="宋体" pitchFamily="2" charset="-122"/>
              </a:rPr>
              <a:t>N-gram</a:t>
            </a:r>
            <a:r>
              <a:rPr lang="zh-CN" altLang="en-US" dirty="0">
                <a:ea typeface="宋体" pitchFamily="2" charset="-122"/>
              </a:rPr>
              <a:t>语言模型：平滑技术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786842" cy="34290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</a:rPr>
              <a:t>Sometimes it helps to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use less context</a:t>
            </a:r>
            <a:r>
              <a:rPr lang="en-US" sz="2800" dirty="0">
                <a:latin typeface="Calibri" pitchFamily="34" charset="0"/>
              </a:rPr>
              <a:t> for contexts you haven’</a:t>
            </a:r>
            <a:r>
              <a:rPr lang="en-US" altLang="ja-JP" sz="2800" dirty="0">
                <a:latin typeface="Calibri" pitchFamily="34" charset="0"/>
              </a:rPr>
              <a:t>t learned much about(</a:t>
            </a:r>
            <a:r>
              <a:rPr lang="zh-CN" altLang="en-US" sz="2800" dirty="0">
                <a:latin typeface="Calibri" pitchFamily="34" charset="0"/>
              </a:rPr>
              <a:t>未出现在训练集中</a:t>
            </a:r>
            <a:r>
              <a:rPr lang="en-US" altLang="ja-JP" sz="2800" dirty="0">
                <a:latin typeface="Calibri" pitchFamily="34" charset="0"/>
              </a:rPr>
              <a:t>).</a:t>
            </a:r>
          </a:p>
          <a:p>
            <a:r>
              <a:rPr lang="zh-CN" altLang="en-US" sz="2800" b="1" dirty="0">
                <a:solidFill>
                  <a:srgbClr val="C00000"/>
                </a:solidFill>
                <a:latin typeface="Calibri" pitchFamily="34" charset="0"/>
                <a:cs typeface="ＭＳ Ｐゴシック" charset="0"/>
              </a:rPr>
              <a:t>回退</a:t>
            </a:r>
            <a:r>
              <a:rPr lang="en-US" altLang="zh-CN" sz="2800" dirty="0">
                <a:latin typeface="Calibri" pitchFamily="34" charset="0"/>
                <a:cs typeface="ＭＳ Ｐゴシック" charset="0"/>
              </a:rPr>
              <a:t>(for trigram LM)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Use trigram if you have good evidence(</a:t>
            </a:r>
            <a:r>
              <a:rPr lang="zh-CN" altLang="en-US" dirty="0">
                <a:latin typeface="Calibri" pitchFamily="34" charset="0"/>
              </a:rPr>
              <a:t>出现在训练集中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1"/>
            <a:r>
              <a:rPr lang="en-US" dirty="0">
                <a:latin typeface="Calibri" pitchFamily="34" charset="0"/>
              </a:rPr>
              <a:t>Otherwise bigram, otherwise unigram.</a:t>
            </a:r>
          </a:p>
          <a:p>
            <a:r>
              <a:rPr lang="zh-CN" altLang="en-US" sz="2800" b="1" dirty="0">
                <a:solidFill>
                  <a:srgbClr val="C00000"/>
                </a:solidFill>
                <a:latin typeface="Calibri" pitchFamily="34" charset="0"/>
                <a:cs typeface="ＭＳ Ｐゴシック" charset="0"/>
              </a:rPr>
              <a:t>插值</a:t>
            </a:r>
            <a:r>
              <a:rPr lang="en-US" altLang="zh-CN" sz="2800" dirty="0">
                <a:latin typeface="Calibri" pitchFamily="34" charset="0"/>
                <a:cs typeface="ＭＳ Ｐゴシック" charset="0"/>
              </a:rPr>
              <a:t>(</a:t>
            </a:r>
            <a:r>
              <a:rPr lang="zh-CN" altLang="en-US" sz="2800" dirty="0">
                <a:latin typeface="Calibri" pitchFamily="34" charset="0"/>
                <a:cs typeface="ＭＳ Ｐゴシック" charset="0"/>
              </a:rPr>
              <a:t>效果很好</a:t>
            </a:r>
            <a:r>
              <a:rPr lang="en-US" altLang="zh-CN" sz="2800" dirty="0">
                <a:latin typeface="Calibri" pitchFamily="34" charset="0"/>
                <a:cs typeface="ＭＳ Ｐゴシック" charset="0"/>
              </a:rPr>
              <a:t>)</a:t>
            </a:r>
            <a:endParaRPr lang="en-US" altLang="en-US" sz="2800" dirty="0">
              <a:latin typeface="Calibri" pitchFamily="34" charset="0"/>
              <a:cs typeface="ＭＳ Ｐゴシック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Mix unigram, bigram, trigram</a:t>
            </a:r>
          </a:p>
        </p:txBody>
      </p:sp>
      <p:pic>
        <p:nvPicPr>
          <p:cNvPr id="4" name="Picture 4" descr="inter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216" y="4786322"/>
            <a:ext cx="559348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int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5048" y="5255826"/>
            <a:ext cx="1331728" cy="88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语言模型：评价指标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</a:rPr>
              <a:t>困惑度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sz="2800" dirty="0">
                <a:solidFill>
                  <a:srgbClr val="C00000"/>
                </a:solidFill>
              </a:rPr>
              <a:t>Perplexity)</a:t>
            </a:r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pPr marL="342900" lvl="1" indent="-342900"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</a:pPr>
            <a:r>
              <a:rPr lang="en-US" sz="2800" dirty="0">
                <a:latin typeface="Calibri" charset="0"/>
              </a:rPr>
              <a:t>The best language model is one that best predicts an unseen test set</a:t>
            </a:r>
            <a:r>
              <a:rPr lang="en-US" altLang="zh-CN" sz="2800" dirty="0">
                <a:latin typeface="Calibri" charset="0"/>
              </a:rPr>
              <a:t>, </a:t>
            </a:r>
            <a:r>
              <a:rPr lang="en-US" dirty="0">
                <a:latin typeface="Calibri" charset="0"/>
              </a:rPr>
              <a:t>gives the highest P(sentence).</a:t>
            </a:r>
          </a:p>
          <a:p>
            <a:endParaRPr lang="en-US" sz="2800" dirty="0">
              <a:latin typeface="Calibri" charset="0"/>
            </a:endParaRPr>
          </a:p>
          <a:p>
            <a:endParaRPr lang="zh-CN" altLang="en-US" sz="2800" dirty="0"/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理论上，困惑度越小，语言模型越好。</a:t>
            </a:r>
          </a:p>
        </p:txBody>
      </p:sp>
      <p:pic>
        <p:nvPicPr>
          <p:cNvPr id="4" name="Picture 5" descr="p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63782"/>
            <a:ext cx="431371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p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392542"/>
            <a:ext cx="3214710" cy="103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32334" y="4749732"/>
            <a:ext cx="22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charset="0"/>
              </a:rPr>
              <a:t>for bigram LM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Out Of Vocabulary (</a:t>
            </a:r>
            <a:r>
              <a:rPr lang="en-US" altLang="zh-CN" dirty="0">
                <a:ea typeface="宋体" pitchFamily="2" charset="-122"/>
              </a:rPr>
              <a:t>OOV</a:t>
            </a:r>
            <a:r>
              <a:rPr lang="en-US" dirty="0">
                <a:latin typeface="Calibri" charset="0"/>
              </a:rPr>
              <a:t>)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929718" cy="521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If we know all the words in advanced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charset="0"/>
              </a:rPr>
              <a:t>Vocabulary V</a:t>
            </a:r>
            <a:r>
              <a:rPr lang="en-US" dirty="0">
                <a:latin typeface="Calibri" charset="0"/>
              </a:rPr>
              <a:t> is fixed, closed vocabulary task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Often we don’t know this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Calibri" charset="0"/>
              </a:rPr>
              <a:t>Out Of Vocabulary = OOV words, </a:t>
            </a:r>
            <a:r>
              <a:rPr lang="en-US" dirty="0">
                <a:latin typeface="Calibri" charset="0"/>
              </a:rPr>
              <a:t>open vocabulary task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C00000"/>
                </a:solidFill>
                <a:latin typeface="Calibri" charset="0"/>
              </a:rPr>
              <a:t>Instead: create an unknown word token &lt;UNK&gt;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Create a fixed vocabulary V (Occurring more than 5 times)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text preprocessing phase, any training word not in V changed to  &lt;UNK&gt;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Now we train its probabilities like a normal word, aka, learning probabilities of &lt;UNK&gt;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decoding time, </a:t>
            </a:r>
            <a:r>
              <a:rPr lang="en-US">
                <a:latin typeface="Calibri" charset="0"/>
              </a:rPr>
              <a:t>use &lt;UNK&gt; </a:t>
            </a:r>
            <a:r>
              <a:rPr lang="en-US" dirty="0">
                <a:latin typeface="Calibri" charset="0"/>
              </a:rPr>
              <a:t>probabilities for any word not in training set.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计数</a:t>
            </a:r>
            <a:r>
              <a:rPr lang="en-US" altLang="zh-CN" dirty="0">
                <a:ea typeface="宋体" pitchFamily="2" charset="-122"/>
              </a:rPr>
              <a:t>N-gram</a:t>
            </a:r>
            <a:r>
              <a:rPr lang="zh-CN" altLang="en-US" dirty="0">
                <a:ea typeface="宋体" pitchFamily="2" charset="-122"/>
              </a:rPr>
              <a:t>语言模型：优缺点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143932" cy="5143536"/>
          </a:xfrm>
        </p:spPr>
        <p:txBody>
          <a:bodyPr>
            <a:normAutofit/>
          </a:bodyPr>
          <a:lstStyle/>
          <a:p>
            <a:r>
              <a:rPr lang="zh-CN" altLang="en-US" sz="3500" dirty="0"/>
              <a:t>优点</a:t>
            </a:r>
            <a:endParaRPr lang="en-US" altLang="zh-CN" sz="3500" dirty="0"/>
          </a:p>
          <a:p>
            <a:pPr lvl="1"/>
            <a:r>
              <a:rPr lang="zh-CN" altLang="en-US" sz="2800" dirty="0"/>
              <a:t>基于计数的</a:t>
            </a:r>
            <a:r>
              <a:rPr lang="en-US" altLang="zh-CN" sz="2800" dirty="0"/>
              <a:t>n-gram</a:t>
            </a:r>
            <a:r>
              <a:rPr lang="zh-CN" altLang="en-US" sz="2800" dirty="0"/>
              <a:t>语言模型具有极高的可扩展性，能够在数万亿级字的数据上进行训练</a:t>
            </a:r>
            <a:endParaRPr lang="en-US" altLang="zh-CN" sz="2800" dirty="0"/>
          </a:p>
          <a:p>
            <a:pPr lvl="1"/>
            <a:r>
              <a:rPr lang="zh-CN" altLang="en-US" sz="2800" dirty="0"/>
              <a:t>使用时只需查表，非常快，</a:t>
            </a:r>
            <a:r>
              <a:rPr lang="en-US" altLang="zh-CN" sz="2800" dirty="0"/>
              <a:t>O(1)</a:t>
            </a:r>
          </a:p>
          <a:p>
            <a:endParaRPr lang="en-US" altLang="zh-CN" sz="2000" dirty="0"/>
          </a:p>
          <a:p>
            <a:r>
              <a:rPr lang="zh-CN" altLang="en-US" sz="3500" dirty="0"/>
              <a:t>缺点</a:t>
            </a:r>
            <a:endParaRPr lang="en-US" altLang="zh-CN" sz="3500" dirty="0"/>
          </a:p>
          <a:p>
            <a:pPr lvl="1"/>
            <a:r>
              <a:rPr lang="zh-CN" altLang="en-US" sz="2800" dirty="0"/>
              <a:t>一般为</a:t>
            </a:r>
            <a:r>
              <a:rPr lang="en-US" altLang="zh-CN" sz="2800" dirty="0"/>
              <a:t>5-gram LM</a:t>
            </a:r>
            <a:r>
              <a:rPr lang="zh-CN" altLang="en-US" sz="2800" dirty="0"/>
              <a:t>，更大的</a:t>
            </a:r>
            <a:r>
              <a:rPr lang="en-US" altLang="zh-CN" sz="2800" dirty="0"/>
              <a:t>N-gram</a:t>
            </a:r>
            <a:r>
              <a:rPr lang="zh-CN" altLang="en-US" sz="2800" dirty="0"/>
              <a:t>是稀疏的，因此</a:t>
            </a:r>
            <a:r>
              <a:rPr lang="zh-CN" altLang="en-US" sz="2800" b="1" dirty="0">
                <a:solidFill>
                  <a:srgbClr val="C00000"/>
                </a:solidFill>
              </a:rPr>
              <a:t>很难捕获长距离的依赖关系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/>
              <a:t>符号特性不能捕捉语义相似词之间的相关性，例如，“</a:t>
            </a:r>
            <a:r>
              <a:rPr lang="en-US" altLang="zh-CN" sz="2800" dirty="0"/>
              <a:t>cat</a:t>
            </a:r>
            <a:r>
              <a:rPr lang="zh-CN" altLang="en-US" sz="2800" dirty="0"/>
              <a:t>”与“</a:t>
            </a:r>
            <a:r>
              <a:rPr lang="en-US" altLang="zh-CN" sz="2800" dirty="0"/>
              <a:t>dog</a:t>
            </a:r>
            <a:r>
              <a:rPr lang="zh-CN" altLang="en-US" sz="2800" dirty="0"/>
              <a:t>”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Neural N-gram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5143512"/>
            <a:ext cx="8501122" cy="64294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2003</a:t>
            </a:r>
            <a:r>
              <a:rPr lang="zh-CN" altLang="en-US" sz="2800" dirty="0">
                <a:ea typeface="宋体" pitchFamily="2" charset="-122"/>
              </a:rPr>
              <a:t>年，论文 </a:t>
            </a:r>
            <a:r>
              <a:rPr lang="it-IT" altLang="zh-CN" sz="2800" dirty="0">
                <a:ea typeface="宋体" pitchFamily="2" charset="-122"/>
              </a:rPr>
              <a:t>A Neural Probabilistic Language Model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522909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643050"/>
            <a:ext cx="320131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858" name="Picture 2"/>
          <p:cNvPicPr>
            <a:picLocks noChangeAspect="1" noChangeArrowheads="1"/>
          </p:cNvPicPr>
          <p:nvPr/>
        </p:nvPicPr>
        <p:blipFill rotWithShape="1">
          <a:blip r:embed="rId4"/>
          <a:srcRect t="-1" b="3409"/>
          <a:stretch/>
        </p:blipFill>
        <p:spPr bwMode="auto">
          <a:xfrm>
            <a:off x="2267744" y="5229906"/>
            <a:ext cx="6492620" cy="12954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Neural N-gram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01122" cy="642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训练：常用的交叉熵代价函数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/>
          <a:srcRect t="57094"/>
          <a:stretch>
            <a:fillRect/>
          </a:stretch>
        </p:blipFill>
        <p:spPr bwMode="auto">
          <a:xfrm>
            <a:off x="1785918" y="1928802"/>
            <a:ext cx="517695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930" y="2928934"/>
            <a:ext cx="863578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与计数</a:t>
            </a:r>
            <a:r>
              <a:rPr lang="en-US" altLang="zh-CN" dirty="0">
                <a:ea typeface="宋体" pitchFamily="2" charset="-122"/>
              </a:rPr>
              <a:t>N-gram</a:t>
            </a:r>
            <a:r>
              <a:rPr lang="zh-CN" altLang="en-US" dirty="0">
                <a:ea typeface="宋体" pitchFamily="2" charset="-122"/>
              </a:rPr>
              <a:t>语言模型比较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01122" cy="3714776"/>
          </a:xfrm>
        </p:spPr>
        <p:txBody>
          <a:bodyPr>
            <a:normAutofit/>
          </a:bodyPr>
          <a:lstStyle/>
          <a:p>
            <a:r>
              <a:rPr lang="zh-CN" altLang="en-US" sz="3500" dirty="0"/>
              <a:t>优点</a:t>
            </a:r>
            <a:endParaRPr lang="en-US" altLang="zh-CN" sz="3500" dirty="0"/>
          </a:p>
          <a:p>
            <a:pPr lvl="1"/>
            <a:r>
              <a:rPr lang="zh-CN" altLang="en-US" sz="2800" dirty="0"/>
              <a:t>能更好地处理训练语料中从未出现过的</a:t>
            </a:r>
            <a:r>
              <a:rPr lang="en-US" altLang="zh-CN" sz="2800" dirty="0"/>
              <a:t>n-gram</a:t>
            </a:r>
          </a:p>
          <a:p>
            <a:pPr lvl="1"/>
            <a:r>
              <a:rPr lang="zh-CN" altLang="en-US" sz="2800" dirty="0"/>
              <a:t>占内存小，只需保存神经网络模型的参数即可</a:t>
            </a:r>
            <a:endParaRPr lang="en-US" altLang="zh-CN" sz="2800" dirty="0"/>
          </a:p>
          <a:p>
            <a:endParaRPr lang="en-US" altLang="zh-CN" sz="2000" dirty="0"/>
          </a:p>
          <a:p>
            <a:r>
              <a:rPr lang="zh-CN" altLang="en-US" sz="3500" dirty="0"/>
              <a:t>缺点</a:t>
            </a:r>
            <a:endParaRPr lang="en-US" altLang="zh-CN" sz="3500" dirty="0"/>
          </a:p>
          <a:p>
            <a:pPr lvl="1"/>
            <a:r>
              <a:rPr lang="zh-CN" altLang="en-US" sz="2800" dirty="0"/>
              <a:t>“历史信息”是有限的</a:t>
            </a:r>
            <a:r>
              <a:rPr lang="en-US" altLang="zh-CN" sz="2800" dirty="0"/>
              <a:t>(n-gram)</a:t>
            </a:r>
            <a:r>
              <a:rPr lang="zh-CN" altLang="en-US" sz="2800" dirty="0"/>
              <a:t>，因此不能捕获较长距离的依赖关系</a:t>
            </a:r>
            <a:endParaRPr lang="en-US" altLang="zh-CN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229200"/>
            <a:ext cx="7429552" cy="73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内容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572560" cy="4357718"/>
          </a:xfrm>
        </p:spPr>
        <p:txBody>
          <a:bodyPr>
            <a:noAutofit/>
          </a:bodyPr>
          <a:lstStyle/>
          <a:p>
            <a:r>
              <a:rPr lang="zh-CN" altLang="en-US" sz="2800" dirty="0">
                <a:ea typeface="宋体" pitchFamily="2" charset="-122"/>
              </a:rPr>
              <a:t>语言模型简介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计数</a:t>
            </a:r>
            <a:r>
              <a:rPr lang="en-US" altLang="zh-CN" sz="2800" dirty="0">
                <a:ea typeface="宋体" pitchFamily="2" charset="-122"/>
              </a:rPr>
              <a:t>N-gram</a:t>
            </a:r>
            <a:r>
              <a:rPr lang="zh-CN" altLang="en-US" sz="2800" dirty="0">
                <a:ea typeface="宋体" pitchFamily="2" charset="-122"/>
              </a:rPr>
              <a:t>语言模型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Neural N-gram</a:t>
            </a:r>
            <a:r>
              <a:rPr lang="zh-CN" altLang="en-US" sz="2800" dirty="0">
                <a:ea typeface="宋体" pitchFamily="2" charset="-122"/>
              </a:rPr>
              <a:t>语言模型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RNN </a:t>
            </a:r>
            <a:r>
              <a:rPr lang="zh-CN" altLang="en-US" sz="2800" dirty="0">
                <a:ea typeface="宋体" pitchFamily="2" charset="-122"/>
              </a:rPr>
              <a:t>语言模型</a:t>
            </a:r>
            <a:endParaRPr lang="en-US" altLang="zh-CN" sz="2800" dirty="0">
              <a:ea typeface="宋体" pitchFamily="2" charset="-122"/>
            </a:endParaRPr>
          </a:p>
          <a:p>
            <a:pPr>
              <a:buNone/>
            </a:pP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NLP</a:t>
            </a:r>
            <a:r>
              <a:rPr lang="zh-CN" altLang="en-US" sz="2800" dirty="0">
                <a:ea typeface="宋体" pitchFamily="2" charset="-122"/>
              </a:rPr>
              <a:t>中的预训练</a:t>
            </a:r>
            <a:endParaRPr lang="en-US" altLang="zh-CN" sz="28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800" dirty="0">
                <a:ea typeface="宋体" pitchFamily="2" charset="-122"/>
                <a:hlinkClick r:id="rId2"/>
              </a:rPr>
              <a:t>https://zhuanlan.zhihu.com/p/49271699</a:t>
            </a:r>
            <a:endParaRPr lang="en-US" altLang="zh-CN" sz="28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800" dirty="0">
                <a:ea typeface="宋体" pitchFamily="2" charset="-122"/>
                <a:hlinkClick r:id="rId3"/>
              </a:rPr>
              <a:t>https://zhuanlan.zhihu.com/p/76912493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RNN 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7929618" cy="642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使用</a:t>
            </a:r>
            <a:r>
              <a:rPr lang="en-US" altLang="zh-CN" sz="2800" dirty="0">
                <a:ea typeface="宋体" pitchFamily="2" charset="-122"/>
              </a:rPr>
              <a:t>RNN</a:t>
            </a:r>
            <a:r>
              <a:rPr lang="zh-CN" altLang="en-US" sz="2800" dirty="0">
                <a:ea typeface="宋体" pitchFamily="2" charset="-122"/>
              </a:rPr>
              <a:t>网络解决长距离依赖问题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305" y="3143248"/>
            <a:ext cx="883285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285992"/>
            <a:ext cx="454571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RNN 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715436" cy="928694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展开的</a:t>
            </a:r>
            <a:r>
              <a:rPr lang="en-US" altLang="zh-CN" sz="2800" dirty="0"/>
              <a:t>RNN</a:t>
            </a:r>
            <a:r>
              <a:rPr lang="zh-CN" altLang="en-US" sz="2800" dirty="0"/>
              <a:t>是一个有向无环的计算图，因此，可以直接使用后向传播算法进行优化。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787" y="2357430"/>
            <a:ext cx="35759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643314"/>
            <a:ext cx="828680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RNN 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01122" cy="5000660"/>
          </a:xfrm>
        </p:spPr>
        <p:txBody>
          <a:bodyPr>
            <a:normAutofit/>
          </a:bodyPr>
          <a:lstStyle/>
          <a:p>
            <a:r>
              <a:rPr lang="zh-CN" altLang="en-US" sz="3500" dirty="0"/>
              <a:t>优点</a:t>
            </a:r>
            <a:endParaRPr lang="en-US" altLang="zh-CN" sz="3500" dirty="0"/>
          </a:p>
          <a:p>
            <a:pPr lvl="1"/>
            <a:r>
              <a:rPr lang="zh-CN" altLang="en-US" sz="2800" dirty="0"/>
              <a:t>理论上，</a:t>
            </a:r>
            <a:r>
              <a:rPr lang="en-US" altLang="zh-CN" sz="2800" dirty="0"/>
              <a:t>RNN</a:t>
            </a:r>
            <a:r>
              <a:rPr lang="zh-CN" altLang="en-US" sz="2800" dirty="0"/>
              <a:t>可以捕获任意距离的依赖关系，不像固定</a:t>
            </a:r>
            <a:r>
              <a:rPr lang="en-US" altLang="zh-CN" sz="2800" dirty="0"/>
              <a:t>N-gram</a:t>
            </a:r>
            <a:r>
              <a:rPr lang="zh-CN" altLang="en-US" sz="2800" dirty="0"/>
              <a:t>的语言模型。</a:t>
            </a:r>
            <a:endParaRPr lang="en-US" altLang="zh-CN" sz="2000" dirty="0"/>
          </a:p>
          <a:p>
            <a:r>
              <a:rPr lang="zh-CN" altLang="en-US" sz="3500" dirty="0"/>
              <a:t>缺点</a:t>
            </a:r>
            <a:endParaRPr lang="en-US" altLang="zh-CN" sz="3500" dirty="0"/>
          </a:p>
          <a:p>
            <a:pPr lvl="1"/>
            <a:r>
              <a:rPr lang="en-US" altLang="zh-CN" sz="2800" dirty="0"/>
              <a:t>RNN</a:t>
            </a:r>
            <a:r>
              <a:rPr lang="zh-CN" altLang="en-US" sz="2800" dirty="0"/>
              <a:t>很难优化</a:t>
            </a:r>
            <a:r>
              <a:rPr lang="en-US" altLang="zh-CN" sz="2800" dirty="0"/>
              <a:t>(</a:t>
            </a:r>
            <a:r>
              <a:rPr lang="zh-CN" altLang="en-US" sz="2800" dirty="0"/>
              <a:t>用</a:t>
            </a:r>
            <a:r>
              <a:rPr lang="en-US" altLang="zh-CN" sz="2800" dirty="0"/>
              <a:t>LSTM</a:t>
            </a:r>
            <a:r>
              <a:rPr lang="zh-CN" altLang="en-US" sz="2800" dirty="0"/>
              <a:t>会好很多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800" dirty="0"/>
              <a:t>不能并行计算，比较慢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0"/>
            <a:r>
              <a:rPr lang="zh-CN" altLang="en-US" dirty="0"/>
              <a:t>在速度要求高的应用场景中，计数</a:t>
            </a:r>
            <a:r>
              <a:rPr lang="en-US" altLang="zh-CN" dirty="0"/>
              <a:t>N-gram</a:t>
            </a:r>
            <a:r>
              <a:rPr lang="zh-CN" altLang="en-US" dirty="0"/>
              <a:t>语言模型仍然是首选。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NLP</a:t>
            </a:r>
            <a:r>
              <a:rPr lang="zh-CN" altLang="en-US" dirty="0">
                <a:ea typeface="宋体" pitchFamily="2" charset="-122"/>
              </a:rPr>
              <a:t>中的预训练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501122" cy="57150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预训练的模型之前，深度学习在</a:t>
            </a:r>
            <a:r>
              <a:rPr lang="en-US" altLang="zh-CN" sz="2800" dirty="0">
                <a:ea typeface="宋体" pitchFamily="2" charset="-122"/>
              </a:rPr>
              <a:t>NLP</a:t>
            </a:r>
            <a:r>
              <a:rPr lang="zh-CN" altLang="en-US" sz="2800" dirty="0">
                <a:ea typeface="宋体" pitchFamily="2" charset="-122"/>
              </a:rPr>
              <a:t>中的“困境”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 r="13586" b="35910"/>
          <a:stretch>
            <a:fillRect/>
          </a:stretch>
        </p:blipFill>
        <p:spPr bwMode="auto">
          <a:xfrm>
            <a:off x="333832" y="2492896"/>
            <a:ext cx="7992075" cy="3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图像领域的预训练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072494" cy="14287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针对性训练数据小，不足以训练复杂网络的问题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ea typeface="宋体" pitchFamily="2" charset="-122"/>
              </a:rPr>
              <a:t>预训练在图像领域广泛使用：加快训练速度、找到好的初始化。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814393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为什么预训练是可行的？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215370" cy="121444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ea typeface="宋体" pitchFamily="2" charset="-122"/>
              </a:rPr>
              <a:t>对于层级的</a:t>
            </a:r>
            <a:r>
              <a:rPr lang="en-US" altLang="zh-CN" sz="2400" dirty="0">
                <a:ea typeface="宋体" pitchFamily="2" charset="-122"/>
              </a:rPr>
              <a:t>CNN</a:t>
            </a:r>
            <a:r>
              <a:rPr lang="zh-CN" altLang="en-US" sz="2400" dirty="0">
                <a:ea typeface="宋体" pitchFamily="2" charset="-122"/>
              </a:rPr>
              <a:t>结构来说，不同层级的神经元学到了不同粒度的图像特征。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底层特征的可复用性，高层特征的任务相关性</a:t>
            </a:r>
            <a:r>
              <a:rPr lang="zh-CN" altLang="en-US" sz="24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57487"/>
            <a:ext cx="8501122" cy="415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ImageNet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429684" cy="207170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ea typeface="宋体" pitchFamily="2" charset="-122"/>
              </a:rPr>
              <a:t>图像中一般用</a:t>
            </a:r>
            <a:r>
              <a:rPr lang="en-US" altLang="zh-CN" sz="2400" dirty="0">
                <a:ea typeface="宋体" pitchFamily="2" charset="-122"/>
              </a:rPr>
              <a:t>ImageNet</a:t>
            </a:r>
            <a:r>
              <a:rPr lang="zh-CN" altLang="en-US" sz="2400" dirty="0">
                <a:ea typeface="宋体" pitchFamily="2" charset="-122"/>
              </a:rPr>
              <a:t>来做网络模型的预训练。一方面，</a:t>
            </a:r>
            <a:r>
              <a:rPr lang="en-US" altLang="zh-CN" sz="2400" dirty="0">
                <a:ea typeface="宋体" pitchFamily="2" charset="-122"/>
              </a:rPr>
              <a:t>ImageNet </a:t>
            </a:r>
            <a:r>
              <a:rPr lang="zh-CN" altLang="en-US" sz="2400" dirty="0">
                <a:ea typeface="宋体" pitchFamily="2" charset="-122"/>
              </a:rPr>
              <a:t>有超多标注好的训练数据，大约</a:t>
            </a:r>
            <a:r>
              <a:rPr lang="en-US" altLang="zh-CN" sz="2400" dirty="0">
                <a:ea typeface="宋体" pitchFamily="2" charset="-122"/>
              </a:rPr>
              <a:t>150</a:t>
            </a:r>
            <a:r>
              <a:rPr lang="zh-CN" altLang="en-US" sz="2400" dirty="0">
                <a:ea typeface="宋体" pitchFamily="2" charset="-122"/>
              </a:rPr>
              <a:t>万张左右。</a:t>
            </a:r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另一方面，</a:t>
            </a:r>
            <a:r>
              <a:rPr lang="en-US" altLang="zh-CN" sz="2400" dirty="0">
                <a:ea typeface="宋体" pitchFamily="2" charset="-122"/>
              </a:rPr>
              <a:t>ImageNet</a:t>
            </a:r>
            <a:r>
              <a:rPr lang="zh-CN" altLang="en-US" sz="2400" dirty="0">
                <a:ea typeface="宋体" pitchFamily="2" charset="-122"/>
              </a:rPr>
              <a:t>有</a:t>
            </a:r>
            <a:r>
              <a:rPr lang="en-US" altLang="zh-CN" sz="2400" dirty="0">
                <a:ea typeface="宋体" pitchFamily="2" charset="-122"/>
              </a:rPr>
              <a:t>1000</a:t>
            </a:r>
            <a:r>
              <a:rPr lang="zh-CN" altLang="en-US" sz="2400" dirty="0">
                <a:ea typeface="宋体" pitchFamily="2" charset="-122"/>
              </a:rPr>
              <a:t>类，类别多，算是通用的图像数据，跟领域没太大关系，所以通用性好，预训练完后大多数任务都能用。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286124"/>
            <a:ext cx="5072098" cy="3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预训练的词向量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15370" cy="14287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>
                <a:ea typeface="宋体" pitchFamily="2" charset="-122"/>
              </a:rPr>
              <a:t>2018</a:t>
            </a:r>
            <a:r>
              <a:rPr lang="zh-CN" altLang="en-US" sz="2800" dirty="0">
                <a:ea typeface="宋体" pitchFamily="2" charset="-122"/>
              </a:rPr>
              <a:t>年之前</a:t>
            </a:r>
            <a:r>
              <a:rPr lang="en-US" altLang="zh-CN" sz="2800" dirty="0">
                <a:ea typeface="宋体" pitchFamily="2" charset="-122"/>
              </a:rPr>
              <a:t>NLP</a:t>
            </a:r>
            <a:r>
              <a:rPr lang="zh-CN" altLang="en-US" sz="2800" dirty="0">
                <a:ea typeface="宋体" pitchFamily="2" charset="-122"/>
              </a:rPr>
              <a:t>中典型的预训练模式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</a:rPr>
              <a:t>在大量文本上预训练好词向量，用作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NLP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</a:rPr>
              <a:t>其他任务的输入</a:t>
            </a:r>
            <a:endParaRPr lang="en-US" altLang="zh-CN" sz="28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对大部分下游任务都有</a:t>
            </a:r>
            <a:r>
              <a:rPr lang="en-US" altLang="zh-CN" sz="2800" dirty="0">
                <a:ea typeface="宋体" pitchFamily="2" charset="-122"/>
              </a:rPr>
              <a:t>1~2</a:t>
            </a:r>
            <a:r>
              <a:rPr lang="zh-CN" altLang="en-US" sz="2800" dirty="0">
                <a:ea typeface="宋体" pitchFamily="2" charset="-122"/>
              </a:rPr>
              <a:t>个点的提高，但并不是很震憾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757242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一词多义的问题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15370" cy="150019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ea typeface="宋体" pitchFamily="2" charset="-122"/>
              </a:rPr>
              <a:t>多义词是自然语言中经常出现的现象，也是语言灵活性和高效性的一种体现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ea typeface="宋体" pitchFamily="2" charset="-122"/>
              </a:rPr>
              <a:t>一个词对应一个词向量，难以处理一词多义的问题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928934"/>
            <a:ext cx="597076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从静态词向量到动态词向量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107157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ea typeface="宋体" pitchFamily="2" charset="-122"/>
              </a:rPr>
              <a:t>第二代预训练方法：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</a:rPr>
              <a:t>动态词向量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(Contextual Embeddings)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ea typeface="宋体" pitchFamily="2" charset="-122"/>
              </a:rPr>
              <a:t>较好地解决了一词多义的问题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25674"/>
          <a:stretch>
            <a:fillRect/>
          </a:stretch>
        </p:blipFill>
        <p:spPr bwMode="auto">
          <a:xfrm>
            <a:off x="269224" y="2786058"/>
            <a:ext cx="599755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98578" y="546766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第一代预训练方法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8578" y="3824591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第二代预训练方法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语言模型简介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514353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在众多</a:t>
            </a:r>
            <a:r>
              <a:rPr lang="en-US" altLang="zh-CN" sz="2800" dirty="0">
                <a:ea typeface="宋体" pitchFamily="2" charset="-122"/>
              </a:rPr>
              <a:t>NLP</a:t>
            </a:r>
            <a:r>
              <a:rPr lang="zh-CN" altLang="en-US" sz="2800" dirty="0">
                <a:ea typeface="宋体" pitchFamily="2" charset="-122"/>
              </a:rPr>
              <a:t>任务中，需要计算一个句子的概率。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机器翻译</a:t>
            </a:r>
            <a:endParaRPr lang="en-US" altLang="zh-CN" sz="2800" dirty="0">
              <a:ea typeface="宋体" pitchFamily="2" charset="-122"/>
            </a:endParaRPr>
          </a:p>
          <a:p>
            <a:pPr marL="800100" lvl="5" indent="-342900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sz="2800" dirty="0"/>
              <a:t>   P(</a:t>
            </a:r>
            <a:r>
              <a:rPr lang="en-US" sz="2800" b="1" dirty="0">
                <a:solidFill>
                  <a:srgbClr val="C00000"/>
                </a:solidFill>
              </a:rPr>
              <a:t>high</a:t>
            </a:r>
            <a:r>
              <a:rPr lang="en-US" sz="2800" b="1" dirty="0"/>
              <a:t> </a:t>
            </a:r>
            <a:r>
              <a:rPr lang="en-US" sz="2800" dirty="0"/>
              <a:t>winds tonight) &gt; P(</a:t>
            </a:r>
            <a:r>
              <a:rPr lang="en-US" sz="2800" b="1" dirty="0">
                <a:solidFill>
                  <a:srgbClr val="C00000"/>
                </a:solidFill>
              </a:rPr>
              <a:t>large</a:t>
            </a:r>
            <a:r>
              <a:rPr lang="en-US" sz="2800" dirty="0"/>
              <a:t> winds tonight)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拼写纠错</a:t>
            </a:r>
            <a:endParaRPr lang="en-US" altLang="zh-CN" sz="2800" dirty="0">
              <a:ea typeface="宋体" pitchFamily="2" charset="-122"/>
            </a:endParaRPr>
          </a:p>
          <a:p>
            <a:pPr marL="800100" lvl="6" indent="-342900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sz="2400" dirty="0"/>
              <a:t>   P(about fifteen </a:t>
            </a:r>
            <a:r>
              <a:rPr lang="en-US" sz="2400" b="1" dirty="0">
                <a:solidFill>
                  <a:srgbClr val="C00000"/>
                </a:solidFill>
              </a:rPr>
              <a:t>minutes</a:t>
            </a:r>
            <a:r>
              <a:rPr lang="en-US" sz="2400" dirty="0"/>
              <a:t> from) &gt; P(about fifteen </a:t>
            </a:r>
            <a:r>
              <a:rPr lang="en-US" sz="2400" b="1" dirty="0">
                <a:solidFill>
                  <a:srgbClr val="C00000"/>
                </a:solidFill>
              </a:rPr>
              <a:t>minuets</a:t>
            </a:r>
            <a:r>
              <a:rPr lang="en-US" sz="2400" dirty="0"/>
              <a:t> from)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语音识别</a:t>
            </a:r>
            <a:endParaRPr lang="en-US" altLang="zh-CN" sz="2800" dirty="0">
              <a:ea typeface="宋体" pitchFamily="2" charset="-122"/>
            </a:endParaRPr>
          </a:p>
          <a:p>
            <a:pPr marL="800100" lvl="5" indent="-342900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sz="2800" dirty="0"/>
              <a:t>   P(I saw a van) &gt; P(eyes awe of an)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等等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ELMo</a:t>
            </a:r>
            <a:r>
              <a:rPr lang="zh-CN" altLang="en-US" dirty="0">
                <a:ea typeface="宋体" pitchFamily="2" charset="-122"/>
              </a:rPr>
              <a:t>－－</a:t>
            </a:r>
            <a:r>
              <a:rPr lang="en-US" altLang="zh-CN" dirty="0">
                <a:ea typeface="宋体" pitchFamily="2" charset="-122"/>
              </a:rPr>
              <a:t>NAACL 2018 </a:t>
            </a:r>
            <a:r>
              <a:rPr lang="zh-CN" altLang="en-US" dirty="0">
                <a:ea typeface="宋体" pitchFamily="2" charset="-122"/>
              </a:rPr>
              <a:t>最佳论文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501122" cy="1000132"/>
          </a:xfrm>
        </p:spPr>
        <p:txBody>
          <a:bodyPr>
            <a:normAutofit fontScale="92500"/>
          </a:bodyPr>
          <a:lstStyle/>
          <a:p>
            <a:r>
              <a:rPr lang="zh-CN" altLang="en-US" sz="2800" dirty="0">
                <a:latin typeface="楷体" pitchFamily="49" charset="-122"/>
              </a:rPr>
              <a:t>两阶段过程：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</a:rPr>
              <a:t>利用语言模型进行预训练</a:t>
            </a:r>
            <a:r>
              <a:rPr lang="zh-CN" altLang="en-US" sz="2800" dirty="0">
                <a:latin typeface="楷体" pitchFamily="49" charset="-122"/>
              </a:rPr>
              <a:t>，然后提取单词对应的网络各层的表示作为新特征补充到下游任务中。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8429684" cy="428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5795985"/>
            <a:ext cx="4791075" cy="847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ELMo </a:t>
            </a:r>
            <a:r>
              <a:rPr lang="zh-CN" altLang="en-US" dirty="0">
                <a:ea typeface="宋体" pitchFamily="2" charset="-122"/>
              </a:rPr>
              <a:t>中的一词多义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686"/>
            <a:ext cx="8572560" cy="394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158" y="1285860"/>
            <a:ext cx="8215370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较好地解决了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一词多义的问题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ELMo </a:t>
            </a:r>
            <a:r>
              <a:rPr lang="zh-CN" altLang="en-US" dirty="0">
                <a:ea typeface="宋体" pitchFamily="2" charset="-122"/>
              </a:rPr>
              <a:t>的效果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872048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158" y="1285860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NLP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任务上性能都有不同幅度的提升，任务的覆盖范围比较广，包含句子语义关系判断、分类、阅读理解等多个领域。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说明方法适用范围非常广，普适性强。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F8B0CB-48A7-7D66-CBE1-68117577131F}"/>
              </a:ext>
            </a:extLst>
          </p:cNvPr>
          <p:cNvSpPr/>
          <p:nvPr/>
        </p:nvSpPr>
        <p:spPr>
          <a:xfrm>
            <a:off x="4932040" y="3573016"/>
            <a:ext cx="2448272" cy="28083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ELMo </a:t>
            </a:r>
            <a:r>
              <a:rPr lang="zh-CN" altLang="en-US" dirty="0">
                <a:ea typeface="宋体" pitchFamily="2" charset="-122"/>
              </a:rPr>
              <a:t>的不足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7158" y="1285860"/>
            <a:ext cx="7786742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LSTM 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抽取特征的能力不如 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Transformer</a:t>
            </a: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拼接一个从左至右的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LM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和一个从右至左的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LM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，不能充分发挥全部上下文的作用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Arial Unicode MS" panose="020B0604020202020204" pitchFamily="34" charset="-122"/>
              <a:buChar char="○"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应用于下游任务时，采用融合特征的方法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相当于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Frozen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，而不是</a:t>
            </a: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Fine-tuning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的模式</a:t>
            </a:r>
            <a:endParaRPr lang="en-US" altLang="zh-CN" sz="28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BERT</a:t>
            </a:r>
            <a:r>
              <a:rPr lang="zh-CN" altLang="en-US" dirty="0">
                <a:ea typeface="宋体" pitchFamily="2" charset="-122"/>
              </a:rPr>
              <a:t>－－</a:t>
            </a:r>
            <a:r>
              <a:rPr lang="en-US" altLang="zh-CN" dirty="0">
                <a:ea typeface="宋体" pitchFamily="2" charset="-122"/>
              </a:rPr>
              <a:t>NAACL 2019 </a:t>
            </a:r>
            <a:r>
              <a:rPr lang="zh-CN" altLang="en-US" dirty="0">
                <a:ea typeface="宋体" pitchFamily="2" charset="-122"/>
              </a:rPr>
              <a:t>最佳论文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01122" cy="1428760"/>
          </a:xfrm>
        </p:spPr>
        <p:txBody>
          <a:bodyPr>
            <a:normAutofit fontScale="92500"/>
          </a:bodyPr>
          <a:lstStyle/>
          <a:p>
            <a:r>
              <a:rPr lang="zh-CN" altLang="en-US" sz="2800" dirty="0">
                <a:ea typeface="宋体" pitchFamily="2" charset="-122"/>
              </a:rPr>
              <a:t>从创新角度看，模型创新并不算大，但效果太好了。当作最近两年 </a:t>
            </a:r>
            <a:r>
              <a:rPr lang="en-US" altLang="zh-CN" sz="2800" dirty="0">
                <a:ea typeface="宋体" pitchFamily="2" charset="-122"/>
              </a:rPr>
              <a:t>(2019</a:t>
            </a:r>
            <a:r>
              <a:rPr lang="zh-CN" altLang="en-US" sz="2800" dirty="0">
                <a:ea typeface="宋体" pitchFamily="2" charset="-122"/>
              </a:rPr>
              <a:t>以前</a:t>
            </a:r>
            <a:r>
              <a:rPr lang="en-US" altLang="zh-CN" sz="2800" dirty="0">
                <a:ea typeface="宋体" pitchFamily="2" charset="-122"/>
              </a:rPr>
              <a:t>) NLP </a:t>
            </a:r>
            <a:r>
              <a:rPr lang="zh-CN" altLang="en-US" sz="2800" dirty="0">
                <a:ea typeface="宋体" pitchFamily="2" charset="-122"/>
              </a:rPr>
              <a:t>进展的集大成者更合适。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Transformer</a:t>
            </a:r>
            <a:r>
              <a:rPr lang="zh-CN" altLang="en-US" sz="2800" dirty="0">
                <a:ea typeface="宋体" pitchFamily="2" charset="-122"/>
              </a:rPr>
              <a:t>作为特征抽取器，双向</a:t>
            </a:r>
            <a:r>
              <a:rPr lang="en-US" altLang="zh-CN" sz="2800" dirty="0">
                <a:ea typeface="宋体" pitchFamily="2" charset="-122"/>
              </a:rPr>
              <a:t>LM</a:t>
            </a:r>
            <a:r>
              <a:rPr lang="zh-CN" altLang="en-US" sz="2800" dirty="0">
                <a:ea typeface="宋体" pitchFamily="2" charset="-122"/>
              </a:rPr>
              <a:t>作为训练任务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496"/>
            <a:ext cx="542928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072074"/>
            <a:ext cx="5705475" cy="15621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BERT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01122" cy="10715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训练任务之一：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Masked LM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与</a:t>
            </a:r>
            <a:r>
              <a:rPr lang="en-US" altLang="zh-CN" sz="2800" dirty="0">
                <a:ea typeface="宋体" pitchFamily="2" charset="-122"/>
              </a:rPr>
              <a:t>Word2vec</a:t>
            </a:r>
            <a:r>
              <a:rPr lang="zh-CN" altLang="en-US" sz="2800" dirty="0">
                <a:ea typeface="宋体" pitchFamily="2" charset="-122"/>
              </a:rPr>
              <a:t>中训练</a:t>
            </a:r>
            <a:r>
              <a:rPr lang="en-US" altLang="zh-CN" sz="2800" dirty="0">
                <a:ea typeface="宋体" pitchFamily="2" charset="-122"/>
              </a:rPr>
              <a:t>CBOW</a:t>
            </a:r>
            <a:r>
              <a:rPr lang="zh-CN" altLang="en-US" sz="2800" dirty="0">
                <a:ea typeface="宋体" pitchFamily="2" charset="-122"/>
              </a:rPr>
              <a:t>模型的思想类似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572428" cy="404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BERT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429684" cy="13573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训练任务之二：</a:t>
            </a:r>
            <a:r>
              <a:rPr lang="en-US" altLang="en-US" sz="2800" dirty="0">
                <a:solidFill>
                  <a:srgbClr val="C00000"/>
                </a:solidFill>
                <a:ea typeface="宋体" pitchFamily="2" charset="-122"/>
              </a:rPr>
              <a:t>Next Sentence Prediction(NSP)</a:t>
            </a:r>
            <a:r>
              <a:rPr lang="zh-CN" altLang="en-US" sz="2800" dirty="0">
                <a:ea typeface="宋体" pitchFamily="2" charset="-122"/>
              </a:rPr>
              <a:t>，判断第二个句子是否是第一个句子的后续句子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因此，有利于句子或段落语义关系判断任务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5929354" cy="388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如何使用 </a:t>
            </a:r>
            <a:r>
              <a:rPr lang="en-US" altLang="zh-CN" dirty="0">
                <a:ea typeface="宋体" pitchFamily="2" charset="-122"/>
              </a:rPr>
              <a:t>BERT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157163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改造下游任务，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BERT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</a:rPr>
              <a:t>初始化，然后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Fine-tuning</a:t>
            </a:r>
          </a:p>
          <a:p>
            <a:r>
              <a:rPr lang="en-US" altLang="zh-CN" sz="2800" dirty="0">
                <a:ea typeface="宋体" pitchFamily="2" charset="-122"/>
              </a:rPr>
              <a:t>NLP</a:t>
            </a:r>
            <a:r>
              <a:rPr lang="zh-CN" altLang="en-US" sz="2800" dirty="0">
                <a:ea typeface="宋体" pitchFamily="2" charset="-122"/>
              </a:rPr>
              <a:t>四大类任务里面，除了生成类任务外，其它任务</a:t>
            </a:r>
            <a:r>
              <a:rPr lang="en-US" altLang="zh-CN" sz="2800" dirty="0">
                <a:ea typeface="宋体" pitchFamily="2" charset="-122"/>
              </a:rPr>
              <a:t>Bert</a:t>
            </a:r>
            <a:r>
              <a:rPr lang="zh-CN" altLang="en-US" sz="2800" dirty="0">
                <a:ea typeface="宋体" pitchFamily="2" charset="-122"/>
              </a:rPr>
              <a:t>都覆盖到了，而且改造起来简单直观。</a:t>
            </a:r>
          </a:p>
        </p:txBody>
      </p:sp>
      <p:pic>
        <p:nvPicPr>
          <p:cNvPr id="118786" name="Picture 2" descr="C:\Users\cx\Desktop\v2-0245d07d9e227d1cb1091d96bf499032_r.jpg"/>
          <p:cNvPicPr>
            <a:picLocks noChangeAspect="1" noChangeArrowheads="1"/>
          </p:cNvPicPr>
          <p:nvPr/>
        </p:nvPicPr>
        <p:blipFill>
          <a:blip r:embed="rId2"/>
          <a:srcRect t="14557" r="8197" b="6065"/>
          <a:stretch>
            <a:fillRect/>
          </a:stretch>
        </p:blipFill>
        <p:spPr bwMode="auto">
          <a:xfrm>
            <a:off x="428596" y="2786058"/>
            <a:ext cx="814393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BERT </a:t>
            </a:r>
            <a:r>
              <a:rPr lang="zh-CN" altLang="en-US" dirty="0">
                <a:ea typeface="宋体" pitchFamily="2" charset="-122"/>
              </a:rPr>
              <a:t>的效果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143380"/>
            <a:ext cx="497205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8858280" cy="240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C464CB-07A3-8E9C-E904-9A4CBA293DDA}"/>
              </a:ext>
            </a:extLst>
          </p:cNvPr>
          <p:cNvSpPr/>
          <p:nvPr/>
        </p:nvSpPr>
        <p:spPr>
          <a:xfrm>
            <a:off x="8132644" y="1484784"/>
            <a:ext cx="828724" cy="2160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四者的关系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19810" name="Picture 2" descr="C:\Users\cx\Desktop\v2-330788d33e39396db17655e42c7f6afa_r.jpg"/>
          <p:cNvPicPr>
            <a:picLocks noChangeAspect="1" noChangeArrowheads="1"/>
          </p:cNvPicPr>
          <p:nvPr/>
        </p:nvPicPr>
        <p:blipFill>
          <a:blip r:embed="rId2"/>
          <a:srcRect l="6831" t="3639" b="8492"/>
          <a:stretch>
            <a:fillRect/>
          </a:stretch>
        </p:blipFill>
        <p:spPr bwMode="auto">
          <a:xfrm>
            <a:off x="214282" y="1285860"/>
            <a:ext cx="8715436" cy="5286412"/>
          </a:xfrm>
          <a:prstGeom prst="rect">
            <a:avLst/>
          </a:prstGeom>
          <a:noFill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902553"/>
            <a:ext cx="5676898" cy="174115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语言模型简介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572560" cy="407196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计算一个句子或一个词序列的概率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Calibri" charset="0"/>
              </a:rPr>
              <a:t>          P(W) = P(w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4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5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w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</a:t>
            </a: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计算下一个出现的单词的概率</a:t>
            </a:r>
            <a:endParaRPr lang="en-US" altLang="zh-CN" sz="2800" dirty="0">
              <a:ea typeface="宋体" pitchFamily="2" charset="-122"/>
            </a:endParaRPr>
          </a:p>
          <a:p>
            <a:pPr marL="800100" lvl="6" indent="-342900">
              <a:spcBef>
                <a:spcPts val="1200"/>
              </a:spcBef>
              <a:buClr>
                <a:srgbClr val="FF0000"/>
              </a:buClr>
              <a:buNone/>
            </a:pPr>
            <a:r>
              <a:rPr lang="en-US" sz="2800" dirty="0">
                <a:latin typeface="Calibri" charset="0"/>
                <a:ea typeface="楷体" panose="02010609060101010101" pitchFamily="49" charset="-122"/>
                <a:cs typeface="Times New Roman" panose="02020603050405020304" pitchFamily="18" charset="0"/>
              </a:rPr>
              <a:t>     P(</a:t>
            </a:r>
            <a:r>
              <a:rPr lang="en-US" sz="2800" dirty="0">
                <a:latin typeface="Calibri" charset="0"/>
              </a:rPr>
              <a:t>w</a:t>
            </a:r>
            <a:r>
              <a:rPr lang="en-US" sz="2800" baseline="-25000" dirty="0">
                <a:latin typeface="Calibri" charset="0"/>
              </a:rPr>
              <a:t>5</a:t>
            </a:r>
            <a:r>
              <a:rPr lang="en-US" sz="2800" dirty="0">
                <a:latin typeface="Calibri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sz="2800" dirty="0">
                <a:latin typeface="Calibri" charset="0"/>
              </a:rPr>
              <a:t>w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4</a:t>
            </a:r>
            <a:r>
              <a:rPr lang="en-US" sz="2800" dirty="0">
                <a:latin typeface="Calibri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宋体" pitchFamily="2" charset="-122"/>
              </a:rPr>
              <a:t>用于计算 </a:t>
            </a:r>
            <a:r>
              <a:rPr lang="en-US" sz="2800" dirty="0">
                <a:latin typeface="Calibri" charset="0"/>
              </a:rPr>
              <a:t>P(W) </a:t>
            </a:r>
            <a:r>
              <a:rPr lang="zh-CN" altLang="en-US" sz="2800" dirty="0">
                <a:ea typeface="宋体" pitchFamily="2" charset="-122"/>
              </a:rPr>
              <a:t>或 </a:t>
            </a:r>
            <a:r>
              <a:rPr lang="en-US" sz="2800" dirty="0">
                <a:latin typeface="Calibri" charset="0"/>
              </a:rPr>
              <a:t>P(w</a:t>
            </a:r>
            <a:r>
              <a:rPr lang="en-US" sz="2800" baseline="-25000" dirty="0">
                <a:latin typeface="Calibri" charset="0"/>
              </a:rPr>
              <a:t>5</a:t>
            </a:r>
            <a:r>
              <a:rPr lang="en-US" sz="2800" dirty="0">
                <a:latin typeface="Calibri" charset="0"/>
              </a:rPr>
              <a:t>|w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,w</a:t>
            </a:r>
            <a:r>
              <a:rPr lang="en-US" sz="2800" baseline="-25000" dirty="0">
                <a:latin typeface="Calibri" charset="0"/>
              </a:rPr>
              <a:t>4</a:t>
            </a:r>
            <a:r>
              <a:rPr lang="en-US" sz="2800" dirty="0">
                <a:latin typeface="Calibri" charset="0"/>
              </a:rPr>
              <a:t>) </a:t>
            </a:r>
            <a:r>
              <a:rPr lang="zh-CN" altLang="en-US" sz="2800" dirty="0">
                <a:ea typeface="宋体" pitchFamily="2" charset="-122"/>
              </a:rPr>
              <a:t>的模型，被称为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</a:rPr>
              <a:t>语言模型</a:t>
            </a:r>
            <a:r>
              <a:rPr lang="zh-CN" altLang="en-US" sz="2800" dirty="0">
                <a:ea typeface="宋体" pitchFamily="2" charset="-122"/>
              </a:rPr>
              <a:t>。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预训练的发展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14620"/>
            <a:ext cx="635798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158" y="1285860"/>
            <a:ext cx="8501122" cy="1428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自监督学习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：不依赖标注数据，训练数据由无标注数据自动构建。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根据下游特定问题，设计有针对性的预训练任务。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语言模型简介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528641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如何计算一个句子的概率</a:t>
            </a:r>
            <a:r>
              <a:rPr lang="en-US" altLang="zh-CN" sz="2800" dirty="0">
                <a:ea typeface="宋体" pitchFamily="2" charset="-122"/>
              </a:rPr>
              <a:t>(</a:t>
            </a:r>
            <a:r>
              <a:rPr lang="zh-CN" altLang="en-US" sz="2800" dirty="0">
                <a:ea typeface="宋体" pitchFamily="2" charset="-122"/>
              </a:rPr>
              <a:t>联合概率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marL="342900" lvl="1" indent="-342900">
              <a:buClr>
                <a:srgbClr val="FF0000"/>
              </a:buClr>
              <a:buSzTx/>
              <a:buNone/>
            </a:pPr>
            <a:r>
              <a:rPr lang="en-US" sz="2800" dirty="0">
                <a:latin typeface="Calibri" charset="0"/>
              </a:rPr>
              <a:t>                   P(“its water is so transparent”)</a:t>
            </a:r>
          </a:p>
          <a:p>
            <a:r>
              <a:rPr lang="zh-CN" altLang="en-US" sz="2800" dirty="0">
                <a:ea typeface="宋体" pitchFamily="2" charset="-122"/>
              </a:rPr>
              <a:t>链式规则</a:t>
            </a:r>
            <a:endParaRPr lang="en-US" altLang="zh-CN" sz="2800" dirty="0">
              <a:ea typeface="宋体" pitchFamily="2" charset="-122"/>
            </a:endParaRPr>
          </a:p>
          <a:p>
            <a:pPr>
              <a:buNone/>
            </a:pPr>
            <a:r>
              <a:rPr lang="en-US" sz="2800" dirty="0">
                <a:latin typeface="Calibri" charset="0"/>
              </a:rPr>
              <a:t>                   P(A,B) = P(A)P(B|A)</a:t>
            </a:r>
          </a:p>
          <a:p>
            <a:r>
              <a:rPr lang="zh-CN" altLang="en-US" sz="2800" dirty="0">
                <a:ea typeface="宋体" pitchFamily="2" charset="-122"/>
              </a:rPr>
              <a:t>一般化的链式规则</a:t>
            </a:r>
            <a:endParaRPr lang="en-US" altLang="zh-CN" sz="2800" dirty="0">
              <a:ea typeface="宋体" pitchFamily="2" charset="-122"/>
            </a:endParaRPr>
          </a:p>
          <a:p>
            <a:pPr>
              <a:buNone/>
            </a:pPr>
            <a:r>
              <a:rPr lang="en-US" sz="2800" dirty="0">
                <a:latin typeface="Calibri" charset="0"/>
              </a:rPr>
              <a:t>    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因此，基于链式规则分解得：</a:t>
            </a:r>
            <a:endParaRPr lang="en-US" altLang="zh-CN" sz="2800" dirty="0">
              <a:ea typeface="宋体" pitchFamily="2" charset="-122"/>
            </a:endParaRPr>
          </a:p>
          <a:p>
            <a:pPr>
              <a:buNone/>
            </a:pPr>
            <a:r>
              <a:rPr lang="en-US" sz="2800" dirty="0">
                <a:latin typeface="Calibri" charset="0"/>
              </a:rPr>
              <a:t>      P(“its water is so transparent”) =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      P(its) × P(</a:t>
            </a:r>
            <a:r>
              <a:rPr lang="en-US" sz="2800" dirty="0" err="1">
                <a:latin typeface="Calibri" charset="0"/>
              </a:rPr>
              <a:t>water|its</a:t>
            </a:r>
            <a:r>
              <a:rPr lang="en-US" sz="2800" dirty="0">
                <a:latin typeface="Calibri" charset="0"/>
              </a:rPr>
              <a:t>) ×  P(</a:t>
            </a:r>
            <a:r>
              <a:rPr lang="en-US" sz="2800" dirty="0" err="1">
                <a:latin typeface="Calibri" charset="0"/>
              </a:rPr>
              <a:t>is|its</a:t>
            </a:r>
            <a:r>
              <a:rPr lang="en-US" sz="2800" dirty="0">
                <a:latin typeface="Calibri" charset="0"/>
              </a:rPr>
              <a:t> water)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          ×  P(</a:t>
            </a:r>
            <a:r>
              <a:rPr lang="en-US" sz="2800" dirty="0" err="1">
                <a:latin typeface="Calibri" charset="0"/>
              </a:rPr>
              <a:t>so|its</a:t>
            </a:r>
            <a:r>
              <a:rPr lang="en-US" sz="2800" dirty="0">
                <a:latin typeface="Calibri" charset="0"/>
              </a:rPr>
              <a:t> water is) ×  P(</a:t>
            </a:r>
            <a:r>
              <a:rPr lang="en-US" sz="2800" dirty="0" err="1">
                <a:latin typeface="Calibri" charset="0"/>
              </a:rPr>
              <a:t>transparent|its</a:t>
            </a:r>
            <a:r>
              <a:rPr lang="en-US" sz="2800" dirty="0">
                <a:latin typeface="Calibri" charset="0"/>
              </a:rPr>
              <a:t> water is so) </a:t>
            </a:r>
            <a:endParaRPr lang="en-US" altLang="zh-CN" sz="28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语言模型简介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643998" cy="457203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如何估计这些概率？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直接利用计数法</a:t>
            </a:r>
            <a:r>
              <a:rPr lang="en-US" altLang="en-US" sz="2800" dirty="0">
                <a:ea typeface="宋体" pitchFamily="2" charset="-122"/>
              </a:rPr>
              <a:t>?</a:t>
            </a:r>
          </a:p>
          <a:p>
            <a:endParaRPr lang="en-US" altLang="zh-CN" sz="2800" dirty="0">
              <a:latin typeface="Calibri" charset="0"/>
            </a:endParaRPr>
          </a:p>
          <a:p>
            <a:endParaRPr lang="en-US" altLang="zh-CN" sz="2800" dirty="0">
              <a:latin typeface="Calibri" charset="0"/>
            </a:endParaRPr>
          </a:p>
          <a:p>
            <a:endParaRPr lang="en-US" altLang="zh-CN" sz="2800" dirty="0">
              <a:latin typeface="Calibri" charset="0"/>
            </a:endParaRPr>
          </a:p>
          <a:p>
            <a:endParaRPr lang="en-US" sz="2800" dirty="0">
              <a:latin typeface="Calibri" charset="0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Calibri" charset="0"/>
              </a:rPr>
              <a:t>行不通</a:t>
            </a:r>
            <a:r>
              <a:rPr lang="en-US" sz="2800" dirty="0">
                <a:latin typeface="Calibri" charset="0"/>
              </a:rPr>
              <a:t>!  </a:t>
            </a:r>
          </a:p>
          <a:p>
            <a:r>
              <a:rPr lang="en-US" sz="2800" dirty="0">
                <a:solidFill>
                  <a:srgbClr val="C00000"/>
                </a:solidFill>
                <a:latin typeface="Calibri" charset="0"/>
              </a:rPr>
              <a:t>Too many possible sentences! </a:t>
            </a:r>
            <a:r>
              <a:rPr lang="en-US" sz="2800" dirty="0">
                <a:latin typeface="Calibri" charset="0"/>
              </a:rPr>
              <a:t>We’ll never see enough data for estimating these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214414" y="2643182"/>
          <a:ext cx="6153442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374560" imgH="634680" progId="Equation.DSMT4">
                  <p:embed/>
                </p:oleObj>
              </mc:Choice>
              <mc:Fallback>
                <p:oleObj name="Equation" r:id="rId3" imgW="237456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643182"/>
                        <a:ext cx="6153442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计数</a:t>
            </a:r>
            <a:r>
              <a:rPr lang="en-US" altLang="zh-CN" dirty="0">
                <a:ea typeface="宋体" pitchFamily="2" charset="-122"/>
              </a:rPr>
              <a:t>N-gram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643998" cy="52149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Markov Assumption</a:t>
            </a:r>
            <a:r>
              <a:rPr lang="en-US" sz="2800" dirty="0"/>
              <a:t>(</a:t>
            </a:r>
            <a:r>
              <a:rPr lang="en-US" sz="2800" dirty="0">
                <a:latin typeface="Calibri" charset="0"/>
              </a:rPr>
              <a:t>Simplifying assumption</a:t>
            </a:r>
            <a:r>
              <a:rPr lang="en-US" sz="2800" dirty="0"/>
              <a:t>)</a:t>
            </a:r>
            <a:r>
              <a:rPr lang="zh-CN" altLang="en-US" sz="2800" dirty="0"/>
              <a:t>，即当前词出现的概率</a:t>
            </a:r>
            <a:r>
              <a:rPr lang="zh-CN" altLang="en-US" sz="2800" dirty="0">
                <a:solidFill>
                  <a:srgbClr val="C00000"/>
                </a:solidFill>
              </a:rPr>
              <a:t>只与前</a:t>
            </a:r>
            <a:r>
              <a:rPr lang="en-US" altLang="zh-CN" sz="2800" dirty="0">
                <a:solidFill>
                  <a:srgbClr val="C00000"/>
                </a:solidFill>
              </a:rPr>
              <a:t>k-1</a:t>
            </a:r>
            <a:r>
              <a:rPr lang="zh-CN" altLang="en-US" sz="2800" dirty="0">
                <a:solidFill>
                  <a:srgbClr val="C00000"/>
                </a:solidFill>
              </a:rPr>
              <a:t>个词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历史信息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/>
              <a:t>有关系。</a:t>
            </a:r>
            <a:endParaRPr lang="en-US" sz="2800" dirty="0"/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/>
              <a:t>换句话说，我们粗略估计上式中每一部分的值</a:t>
            </a:r>
            <a:endParaRPr lang="en-US" altLang="en-US" sz="2800" dirty="0"/>
          </a:p>
          <a:p>
            <a:endParaRPr lang="en-US" sz="2800" dirty="0">
              <a:solidFill>
                <a:srgbClr val="A50021"/>
              </a:solidFill>
              <a:latin typeface="Calibri" charset="0"/>
            </a:endParaRPr>
          </a:p>
          <a:p>
            <a:endParaRPr lang="en-US" sz="2800" dirty="0">
              <a:solidFill>
                <a:srgbClr val="A50021"/>
              </a:solidFill>
              <a:latin typeface="Calibri" charset="0"/>
            </a:endParaRPr>
          </a:p>
          <a:p>
            <a:r>
              <a:rPr lang="zh-CN" altLang="en-US" sz="2800" dirty="0">
                <a:latin typeface="Calibri" charset="0"/>
              </a:rPr>
              <a:t>例如，当前词只与其前面的</a:t>
            </a:r>
            <a:r>
              <a:rPr lang="en-US" altLang="zh-CN" sz="2800" dirty="0">
                <a:latin typeface="Calibri" charset="0"/>
              </a:rPr>
              <a:t>2</a:t>
            </a:r>
            <a:r>
              <a:rPr lang="zh-CN" altLang="en-US" sz="2800" dirty="0">
                <a:latin typeface="Calibri" charset="0"/>
              </a:rPr>
              <a:t>个词相关：</a:t>
            </a:r>
            <a:endParaRPr lang="en-US" sz="2800" dirty="0">
              <a:latin typeface="Calibri" charset="0"/>
            </a:endParaRPr>
          </a:p>
          <a:p>
            <a:pPr>
              <a:buNone/>
            </a:pP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428728" y="2357431"/>
          <a:ext cx="642942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2171520" imgH="342720" progId="Equation.DSMT4">
                  <p:embed/>
                </p:oleObj>
              </mc:Choice>
              <mc:Fallback>
                <p:oleObj name="Equation" r:id="rId3" imgW="2171520" imgH="342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357431"/>
                        <a:ext cx="6429420" cy="9286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071538" y="4000504"/>
          <a:ext cx="7286676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2247840" imgH="228600" progId="Equation.DSMT4">
                  <p:embed/>
                </p:oleObj>
              </mc:Choice>
              <mc:Fallback>
                <p:oleObj name="Equation" r:id="rId5" imgW="2247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000504"/>
                        <a:ext cx="7286676" cy="71438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78281"/>
              </p:ext>
            </p:extLst>
          </p:nvPr>
        </p:nvGraphicFramePr>
        <p:xfrm>
          <a:off x="142875" y="5572125"/>
          <a:ext cx="8858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3936960" imgH="203040" progId="Equation.DSMT4">
                  <p:embed/>
                </p:oleObj>
              </mc:Choice>
              <mc:Fallback>
                <p:oleObj name="Equation" r:id="rId7" imgW="39369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5572125"/>
                        <a:ext cx="88582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计数</a:t>
            </a:r>
            <a:r>
              <a:rPr lang="en-US" altLang="zh-CN" dirty="0">
                <a:ea typeface="宋体" pitchFamily="2" charset="-122"/>
              </a:rPr>
              <a:t>N-gram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72560" cy="54292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一元</a:t>
            </a:r>
            <a:r>
              <a:rPr lang="en-US" sz="2800" dirty="0"/>
              <a:t> (Unigram model )</a:t>
            </a:r>
          </a:p>
          <a:p>
            <a:pPr>
              <a:spcBef>
                <a:spcPts val="1800"/>
              </a:spcBef>
            </a:pP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二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元</a:t>
            </a:r>
            <a:r>
              <a:rPr lang="en-US" sz="2800" dirty="0"/>
              <a:t> (Bigram model )</a:t>
            </a:r>
          </a:p>
          <a:p>
            <a:pPr>
              <a:spcBef>
                <a:spcPts val="1800"/>
              </a:spcBef>
            </a:pPr>
            <a:endParaRPr lang="en-US" altLang="zh-CN" sz="2800" dirty="0">
              <a:ea typeface="宋体" pitchFamily="2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N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元</a:t>
            </a:r>
            <a:r>
              <a:rPr lang="en-US" sz="2800" dirty="0"/>
              <a:t> (N-gram models )</a:t>
            </a:r>
          </a:p>
          <a:p>
            <a:pPr>
              <a:spcBef>
                <a:spcPts val="1800"/>
              </a:spcBef>
            </a:pPr>
            <a:endParaRPr lang="en-US" altLang="zh-CN" sz="2800" dirty="0">
              <a:ea typeface="宋体" pitchFamily="2" charset="-122"/>
            </a:endParaRPr>
          </a:p>
          <a:p>
            <a:pPr marL="342900" lvl="1" indent="-342900">
              <a:spcBef>
                <a:spcPts val="1800"/>
              </a:spcBef>
              <a:buClr>
                <a:srgbClr val="FF0000"/>
              </a:buClr>
              <a:buSzTx/>
              <a:buFont typeface="Arial Unicode MS" panose="020B0604020202020204" pitchFamily="34" charset="-122"/>
              <a:buChar char="○"/>
            </a:pPr>
            <a:r>
              <a:rPr lang="zh-CN" altLang="en-US" sz="2800" dirty="0"/>
              <a:t>从一般意义上说，这是一个不充分的语言模型，因为语言有</a:t>
            </a:r>
            <a:r>
              <a:rPr lang="zh-CN" altLang="en-US" sz="2800" dirty="0">
                <a:solidFill>
                  <a:srgbClr val="C00000"/>
                </a:solidFill>
              </a:rPr>
              <a:t>长距离的依赖关系</a:t>
            </a:r>
            <a:r>
              <a:rPr lang="zh-CN" altLang="en-US" sz="2800" dirty="0"/>
              <a:t>，但</a:t>
            </a:r>
            <a:r>
              <a:rPr lang="en-US" altLang="zh-CN" sz="2800" dirty="0"/>
              <a:t>N-gram</a:t>
            </a:r>
            <a:r>
              <a:rPr lang="zh-CN" altLang="en-US" sz="2800" dirty="0"/>
              <a:t>语言模型在实际中很有效。</a:t>
            </a:r>
            <a:endParaRPr lang="en-US" sz="2800" dirty="0"/>
          </a:p>
          <a:p>
            <a:pPr>
              <a:spcBef>
                <a:spcPts val="1800"/>
              </a:spcBef>
            </a:pPr>
            <a:endParaRPr lang="en-US" sz="2800" dirty="0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2192338" y="1857368"/>
          <a:ext cx="47259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600200" imgH="228600" progId="Equation.DSMT4">
                  <p:embed/>
                </p:oleObj>
              </mc:Choice>
              <mc:Fallback>
                <p:oleObj name="Equation" r:id="rId3" imgW="1600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857368"/>
                        <a:ext cx="47259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2143108" y="3143248"/>
          <a:ext cx="5715040" cy="63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143248"/>
                        <a:ext cx="5715040" cy="63927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142976" y="4453512"/>
          <a:ext cx="7249974" cy="61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2565360" imgH="228600" progId="Equation.DSMT4">
                  <p:embed/>
                </p:oleObj>
              </mc:Choice>
              <mc:Fallback>
                <p:oleObj name="Equation" r:id="rId7" imgW="25653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453512"/>
                        <a:ext cx="7249974" cy="618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Bigram</a:t>
            </a:r>
            <a:r>
              <a:rPr lang="zh-CN" altLang="en-US" dirty="0">
                <a:ea typeface="宋体" pitchFamily="2" charset="-122"/>
              </a:rPr>
              <a:t>语言模型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7929618" cy="1214446"/>
          </a:xfrm>
        </p:spPr>
        <p:txBody>
          <a:bodyPr>
            <a:normAutofit/>
          </a:bodyPr>
          <a:lstStyle/>
          <a:p>
            <a:r>
              <a:rPr lang="zh-CN" altLang="en-US" dirty="0"/>
              <a:t>估计 </a:t>
            </a:r>
            <a:r>
              <a:rPr lang="en-US" dirty="0"/>
              <a:t>bigram </a:t>
            </a:r>
            <a:r>
              <a:rPr lang="zh-CN" altLang="en-US" dirty="0"/>
              <a:t>的概率</a:t>
            </a:r>
            <a:endParaRPr lang="en-US" dirty="0"/>
          </a:p>
          <a:p>
            <a:r>
              <a:rPr lang="zh-CN" altLang="en-US" dirty="0"/>
              <a:t>最大似然估计</a:t>
            </a:r>
            <a:endParaRPr lang="en-US" dirty="0"/>
          </a:p>
          <a:p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785918" y="2786058"/>
          <a:ext cx="5410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" imgW="1737000" imgH="393120" progId="Equation.3">
                  <p:embed/>
                </p:oleObj>
              </mc:Choice>
              <mc:Fallback>
                <p:oleObj name="Equation" r:id="rId3" imgW="173700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786058"/>
                        <a:ext cx="54102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071670" y="4429132"/>
          <a:ext cx="45878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5" imgW="1471680" imgH="393120" progId="Equation.3">
                  <p:embed/>
                </p:oleObj>
              </mc:Choice>
              <mc:Fallback>
                <p:oleObj name="Equation" r:id="rId5" imgW="1471680" imgH="393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429132"/>
                        <a:ext cx="4587875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12645</TotalTime>
  <Words>1714</Words>
  <Application>Microsoft Office PowerPoint</Application>
  <PresentationFormat>全屏显示(4:3)</PresentationFormat>
  <Paragraphs>213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 Unicode MS</vt:lpstr>
      <vt:lpstr>楷体</vt:lpstr>
      <vt:lpstr>宋体</vt:lpstr>
      <vt:lpstr>Arial</vt:lpstr>
      <vt:lpstr>Calibri</vt:lpstr>
      <vt:lpstr>Times</vt:lpstr>
      <vt:lpstr>Times New Roman</vt:lpstr>
      <vt:lpstr>Wingdings</vt:lpstr>
      <vt:lpstr>wcx_xmu</vt:lpstr>
      <vt:lpstr>Equation</vt:lpstr>
      <vt:lpstr>MathType 7.0 Equation</vt:lpstr>
      <vt:lpstr>Lecture 11 语言模型 Language Model</vt:lpstr>
      <vt:lpstr>内容</vt:lpstr>
      <vt:lpstr>语言模型简介</vt:lpstr>
      <vt:lpstr>语言模型简介</vt:lpstr>
      <vt:lpstr>语言模型简介</vt:lpstr>
      <vt:lpstr>语言模型简介</vt:lpstr>
      <vt:lpstr>计数N-gram语言模型</vt:lpstr>
      <vt:lpstr>计数N-gram语言模型</vt:lpstr>
      <vt:lpstr>Bigram语言模型</vt:lpstr>
      <vt:lpstr>示例：Bigram语言模型</vt:lpstr>
      <vt:lpstr>示例：Bigram语言模型</vt:lpstr>
      <vt:lpstr>计数N-gram语言模型：平滑技术</vt:lpstr>
      <vt:lpstr>计数N-gram语言模型：平滑技术</vt:lpstr>
      <vt:lpstr>语言模型：评价指标</vt:lpstr>
      <vt:lpstr>Out Of Vocabulary (OOV) </vt:lpstr>
      <vt:lpstr>计数N-gram语言模型：优缺点</vt:lpstr>
      <vt:lpstr>Neural N-gram语言模型</vt:lpstr>
      <vt:lpstr>Neural N-gram语言模型</vt:lpstr>
      <vt:lpstr>与计数N-gram语言模型比较</vt:lpstr>
      <vt:lpstr>RNN 语言模型</vt:lpstr>
      <vt:lpstr>RNN 语言模型</vt:lpstr>
      <vt:lpstr>RNN 语言模型</vt:lpstr>
      <vt:lpstr>NLP中的预训练</vt:lpstr>
      <vt:lpstr>图像领域的预训练</vt:lpstr>
      <vt:lpstr>为什么预训练是可行的？</vt:lpstr>
      <vt:lpstr>ImageNet</vt:lpstr>
      <vt:lpstr>预训练的词向量</vt:lpstr>
      <vt:lpstr>一词多义的问题</vt:lpstr>
      <vt:lpstr>从静态词向量到动态词向量</vt:lpstr>
      <vt:lpstr>ELMo－－NAACL 2018 最佳论文</vt:lpstr>
      <vt:lpstr>ELMo 中的一词多义</vt:lpstr>
      <vt:lpstr>ELMo 的效果</vt:lpstr>
      <vt:lpstr>ELMo 的不足</vt:lpstr>
      <vt:lpstr>BERT－－NAACL 2019 最佳论文</vt:lpstr>
      <vt:lpstr>BERT</vt:lpstr>
      <vt:lpstr>BERT</vt:lpstr>
      <vt:lpstr>如何使用 BERT</vt:lpstr>
      <vt:lpstr>BERT 的效果</vt:lpstr>
      <vt:lpstr>四者的关系</vt:lpstr>
      <vt:lpstr>预训练的发展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2461</cp:revision>
  <dcterms:created xsi:type="dcterms:W3CDTF">2015-10-14T03:01:33Z</dcterms:created>
  <dcterms:modified xsi:type="dcterms:W3CDTF">2022-05-03T09:24:33Z</dcterms:modified>
</cp:coreProperties>
</file>