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7" r:id="rId2"/>
    <p:sldId id="286" r:id="rId3"/>
    <p:sldId id="341" r:id="rId4"/>
    <p:sldId id="353" r:id="rId5"/>
    <p:sldId id="354" r:id="rId6"/>
    <p:sldId id="369" r:id="rId7"/>
    <p:sldId id="355" r:id="rId8"/>
    <p:sldId id="374" r:id="rId9"/>
    <p:sldId id="375" r:id="rId10"/>
    <p:sldId id="373" r:id="rId11"/>
    <p:sldId id="356" r:id="rId12"/>
    <p:sldId id="376" r:id="rId13"/>
    <p:sldId id="357" r:id="rId14"/>
    <p:sldId id="358" r:id="rId15"/>
    <p:sldId id="359" r:id="rId16"/>
    <p:sldId id="361" r:id="rId17"/>
    <p:sldId id="366" r:id="rId18"/>
    <p:sldId id="352" r:id="rId19"/>
    <p:sldId id="362" r:id="rId20"/>
    <p:sldId id="365" r:id="rId21"/>
    <p:sldId id="377" r:id="rId22"/>
    <p:sldId id="378" r:id="rId23"/>
    <p:sldId id="372" r:id="rId24"/>
    <p:sldId id="351" r:id="rId25"/>
    <p:sldId id="368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2" autoAdjust="0"/>
    <p:restoredTop sz="88126" autoAdjust="0"/>
  </p:normalViewPr>
  <p:slideViewPr>
    <p:cSldViewPr snapToGrid="0">
      <p:cViewPr varScale="1">
        <p:scale>
          <a:sx n="72" d="100"/>
          <a:sy n="72" d="100"/>
        </p:scale>
        <p:origin x="126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8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A80069-F7FB-4AF8-B701-667BBB2E5619}" type="datetimeFigureOut">
              <a:rPr lang="zh-TW" altLang="en-US" smtClean="0"/>
              <a:pPr/>
              <a:t>2022/3/28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4D567D-A5DD-4251-A01C-32DCB94622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4057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en-US" altLang="zh-TW" dirty="0"/>
              <a:t>Preparing the demo</a:t>
            </a:r>
          </a:p>
          <a:p>
            <a:endParaRPr lang="en-US" altLang="zh-TW" dirty="0"/>
          </a:p>
          <a:p>
            <a:r>
              <a:rPr lang="en-US" altLang="zh-TW" dirty="0"/>
              <a:t>Extra</a:t>
            </a:r>
            <a:r>
              <a:rPr lang="en-US" altLang="zh-TW" baseline="0" dirty="0"/>
              <a:t> topic:</a:t>
            </a:r>
          </a:p>
          <a:p>
            <a:r>
              <a:rPr lang="en-US" altLang="zh-TW" baseline="0" dirty="0"/>
              <a:t>	maybe I can talk about relation extraction</a:t>
            </a:r>
          </a:p>
          <a:p>
            <a:endParaRPr lang="en-US" altLang="zh-TW" baseline="0" dirty="0"/>
          </a:p>
          <a:p>
            <a:r>
              <a:rPr lang="en-US" altLang="zh-TW" baseline="0" dirty="0"/>
              <a:t>Rest:</a:t>
            </a:r>
          </a:p>
          <a:p>
            <a:r>
              <a:rPr lang="en-US" altLang="zh-TW" baseline="0" dirty="0"/>
              <a:t>	Paragraph vector</a:t>
            </a:r>
          </a:p>
          <a:p>
            <a:r>
              <a:rPr lang="en-US" altLang="zh-TW" baseline="0" dirty="0"/>
              <a:t>	Introducing document vector</a:t>
            </a:r>
          </a:p>
          <a:p>
            <a:r>
              <a:rPr lang="en-US" altLang="zh-TW" baseline="0" dirty="0"/>
              <a:t>	convolutional DSSM or parsing tree </a:t>
            </a:r>
          </a:p>
          <a:p>
            <a:r>
              <a:rPr lang="en-US" altLang="zh-TW" baseline="0" dirty="0"/>
              <a:t>	Introducing the whole representation</a:t>
            </a:r>
          </a:p>
          <a:p>
            <a:r>
              <a:rPr lang="en-US" altLang="zh-TW" baseline="0" dirty="0"/>
              <a:t>	 </a:t>
            </a:r>
          </a:p>
          <a:p>
            <a:endParaRPr lang="en-US" altLang="zh-TW" baseline="0" dirty="0"/>
          </a:p>
          <a:p>
            <a:r>
              <a:rPr lang="en-US" altLang="zh-TW" baseline="0" dirty="0"/>
              <a:t>Topic covered:</a:t>
            </a:r>
          </a:p>
          <a:p>
            <a:r>
              <a:rPr lang="en-US" altLang="zh-TW" baseline="0" dirty="0"/>
              <a:t>	Motivation: meaning representation</a:t>
            </a:r>
          </a:p>
          <a:p>
            <a:r>
              <a:rPr lang="en-US" altLang="zh-TW" baseline="0" dirty="0"/>
              <a:t>	Meaning of one word:    </a:t>
            </a:r>
          </a:p>
          <a:p>
            <a:r>
              <a:rPr lang="en-US" altLang="zh-TW" baseline="0" dirty="0"/>
              <a:t>		predict the next word</a:t>
            </a:r>
          </a:p>
          <a:p>
            <a:r>
              <a:rPr lang="en-US" altLang="zh-TW" baseline="0" dirty="0"/>
              <a:t>		structure </a:t>
            </a:r>
          </a:p>
          <a:p>
            <a:r>
              <a:rPr lang="en-US" altLang="zh-TW" baseline="0" dirty="0"/>
              <a:t>		How to train 1</a:t>
            </a:r>
          </a:p>
          <a:p>
            <a:r>
              <a:rPr lang="en-US" altLang="zh-TW" baseline="0" dirty="0"/>
              <a:t>		why? What we get (done)</a:t>
            </a:r>
          </a:p>
          <a:p>
            <a:r>
              <a:rPr lang="en-US" altLang="zh-TW" baseline="0" dirty="0"/>
              <a:t>		other structure 1</a:t>
            </a:r>
          </a:p>
          <a:p>
            <a:r>
              <a:rPr lang="en-US" altLang="zh-TW" baseline="0" dirty="0"/>
              <a:t>	Meaning of a sentence:</a:t>
            </a:r>
          </a:p>
          <a:p>
            <a:r>
              <a:rPr lang="en-US" altLang="zh-TW" baseline="0" dirty="0"/>
              <a:t>		Deep Semantic 1	</a:t>
            </a:r>
          </a:p>
          <a:p>
            <a:r>
              <a:rPr lang="en-US" altLang="zh-TW" baseline="0" dirty="0"/>
              <a:t>			+ convolution 1</a:t>
            </a:r>
          </a:p>
          <a:p>
            <a:r>
              <a:rPr lang="en-US" altLang="zh-TW" baseline="0" dirty="0"/>
              <a:t>		Paragraph Vector 1</a:t>
            </a:r>
          </a:p>
          <a:p>
            <a:endParaRPr lang="en-US" altLang="zh-TW" baseline="0" dirty="0"/>
          </a:p>
          <a:p>
            <a:r>
              <a:rPr lang="en-US" altLang="zh-TW" baseline="0" dirty="0"/>
              <a:t>Outlook: parsing, composition</a:t>
            </a:r>
          </a:p>
          <a:p>
            <a:r>
              <a:rPr lang="en-US" altLang="zh-TW" baseline="0" dirty="0"/>
              <a:t>	</a:t>
            </a:r>
          </a:p>
          <a:p>
            <a:r>
              <a:rPr lang="en-US" altLang="zh-TW" baseline="0" dirty="0"/>
              <a:t>		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3D9E2-21C9-4F43-833B-72DB5414AF97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146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D567D-A5DD-4251-A01C-32DCB9462257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8102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2377-0DAD-4D3F-B09B-60B759F30EA2}" type="datetimeFigureOut">
              <a:rPr lang="zh-TW" altLang="en-US" smtClean="0"/>
              <a:pPr/>
              <a:t>2022/3/28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B31A-9A53-4372-B8F2-9E25964F929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8405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2377-0DAD-4D3F-B09B-60B759F30EA2}" type="datetimeFigureOut">
              <a:rPr lang="zh-TW" altLang="en-US" smtClean="0"/>
              <a:pPr/>
              <a:t>2022/3/28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B31A-9A53-4372-B8F2-9E25964F929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46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2377-0DAD-4D3F-B09B-60B759F30EA2}" type="datetimeFigureOut">
              <a:rPr lang="zh-TW" altLang="en-US" smtClean="0"/>
              <a:pPr/>
              <a:t>2022/3/28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B31A-9A53-4372-B8F2-9E25964F929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575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2377-0DAD-4D3F-B09B-60B759F30EA2}" type="datetimeFigureOut">
              <a:rPr lang="zh-TW" altLang="en-US" smtClean="0"/>
              <a:pPr/>
              <a:t>2022/3/28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B31A-9A53-4372-B8F2-9E25964F929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4918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2377-0DAD-4D3F-B09B-60B759F30EA2}" type="datetimeFigureOut">
              <a:rPr lang="zh-TW" altLang="en-US" smtClean="0"/>
              <a:pPr/>
              <a:t>2022/3/28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B31A-9A53-4372-B8F2-9E25964F929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539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2377-0DAD-4D3F-B09B-60B759F30EA2}" type="datetimeFigureOut">
              <a:rPr lang="zh-TW" altLang="en-US" smtClean="0"/>
              <a:pPr/>
              <a:t>2022/3/28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B31A-9A53-4372-B8F2-9E25964F929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424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2377-0DAD-4D3F-B09B-60B759F30EA2}" type="datetimeFigureOut">
              <a:rPr lang="zh-TW" altLang="en-US" smtClean="0"/>
              <a:pPr/>
              <a:t>2022/3/28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B31A-9A53-4372-B8F2-9E25964F929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753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2377-0DAD-4D3F-B09B-60B759F30EA2}" type="datetimeFigureOut">
              <a:rPr lang="zh-TW" altLang="en-US" smtClean="0"/>
              <a:pPr/>
              <a:t>2022/3/28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B31A-9A53-4372-B8F2-9E25964F929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7553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2377-0DAD-4D3F-B09B-60B759F30EA2}" type="datetimeFigureOut">
              <a:rPr lang="zh-TW" altLang="en-US" smtClean="0"/>
              <a:pPr/>
              <a:t>2022/3/28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B31A-9A53-4372-B8F2-9E25964F929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519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2377-0DAD-4D3F-B09B-60B759F30EA2}" type="datetimeFigureOut">
              <a:rPr lang="zh-TW" altLang="en-US" smtClean="0"/>
              <a:pPr/>
              <a:t>2022/3/28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B31A-9A53-4372-B8F2-9E25964F929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666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2377-0DAD-4D3F-B09B-60B759F30EA2}" type="datetimeFigureOut">
              <a:rPr lang="zh-TW" altLang="en-US" smtClean="0"/>
              <a:pPr/>
              <a:t>2022/3/28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B31A-9A53-4372-B8F2-9E25964F929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6325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02377-0DAD-4D3F-B09B-60B759F30EA2}" type="datetimeFigureOut">
              <a:rPr lang="zh-TW" altLang="en-US" smtClean="0"/>
              <a:pPr/>
              <a:t>2022/3/28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5B31A-9A53-4372-B8F2-9E25964F929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1287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7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zhuanlan.zhihu.com/p/32085405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colah.github.io/posts/2015-08-Understanding-LSTMs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5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6.bin"/><Relationship Id="rId10" Type="http://schemas.openxmlformats.org/officeDocument/2006/relationships/image" Target="../media/image12.wmf"/><Relationship Id="rId4" Type="http://schemas.openxmlformats.org/officeDocument/2006/relationships/image" Target="../media/image16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996440"/>
            <a:ext cx="7772400" cy="194691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sz="4400" b="1" dirty="0">
                <a:solidFill>
                  <a:srgbClr val="C00000"/>
                </a:solidFill>
              </a:rPr>
              <a:t>Lecture 6</a:t>
            </a:r>
            <a:br>
              <a:rPr lang="en-US" altLang="zh-TW" sz="4400" dirty="0"/>
            </a:br>
            <a:r>
              <a:rPr lang="zh-CN" altLang="en-US" sz="4400" dirty="0"/>
              <a:t>循环神经网络 </a:t>
            </a:r>
            <a:r>
              <a:rPr lang="en-US" altLang="zh-CN" sz="4400" dirty="0"/>
              <a:t>RNN &amp; LSTM</a:t>
            </a:r>
            <a:endParaRPr lang="zh-TW" altLang="en-US" sz="4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EFA0-3966-4D15-8C7E-765B7BB5697B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8578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7650" y="134622"/>
            <a:ext cx="7886700" cy="762633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Deep RNN (</a:t>
            </a:r>
            <a:r>
              <a:rPr lang="zh-CN" altLang="en-US" b="1" dirty="0">
                <a:solidFill>
                  <a:srgbClr val="C00000"/>
                </a:solidFill>
              </a:rPr>
              <a:t>多层</a:t>
            </a:r>
            <a:r>
              <a:rPr lang="en-US" altLang="zh-CN" b="1" dirty="0">
                <a:solidFill>
                  <a:srgbClr val="C00000"/>
                </a:solidFill>
              </a:rPr>
              <a:t>)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4130" y="1019175"/>
            <a:ext cx="7886700" cy="562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19058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8130" y="121287"/>
            <a:ext cx="7886700" cy="888363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RNN</a:t>
            </a:r>
            <a:r>
              <a:rPr lang="zh-CN" altLang="en-US" b="1" dirty="0">
                <a:solidFill>
                  <a:srgbClr val="C00000"/>
                </a:solidFill>
              </a:rPr>
              <a:t>的训练：梯度流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F7E70F8-CC42-49F9-B98D-F297D77D64BE}"/>
              </a:ext>
            </a:extLst>
          </p:cNvPr>
          <p:cNvGrpSpPr/>
          <p:nvPr/>
        </p:nvGrpSpPr>
        <p:grpSpPr>
          <a:xfrm>
            <a:off x="99467" y="1234442"/>
            <a:ext cx="8850975" cy="4671684"/>
            <a:chOff x="99467" y="1234442"/>
            <a:chExt cx="8850975" cy="4671684"/>
          </a:xfrm>
        </p:grpSpPr>
        <p:pic>
          <p:nvPicPr>
            <p:cNvPr id="1741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78129" y="1234442"/>
              <a:ext cx="8672313" cy="46716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BD8DBC80-22EE-461B-B495-F872D58206D9}"/>
                </a:ext>
              </a:extLst>
            </p:cNvPr>
            <p:cNvSpPr txBox="1"/>
            <p:nvPr/>
          </p:nvSpPr>
          <p:spPr>
            <a:xfrm>
              <a:off x="99467" y="4002382"/>
              <a:ext cx="3738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h</a:t>
              </a:r>
              <a:endParaRPr lang="zh-CN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19058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3875" y="142242"/>
            <a:ext cx="7886700" cy="781683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RNN</a:t>
            </a:r>
            <a:r>
              <a:rPr lang="zh-CN" altLang="en-US" b="1" dirty="0">
                <a:solidFill>
                  <a:srgbClr val="C00000"/>
                </a:solidFill>
              </a:rPr>
              <a:t>训练的问题：梯度爆炸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478246" y="908595"/>
            <a:ext cx="8406674" cy="14631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dirty="0"/>
              <a:t>计算序列前面的梯度需要多次</a:t>
            </a:r>
            <a:r>
              <a:rPr lang="en-US" altLang="zh-CN" dirty="0"/>
              <a:t>W</a:t>
            </a:r>
            <a:r>
              <a:rPr lang="zh-CN" altLang="en-US" dirty="0"/>
              <a:t>和</a:t>
            </a:r>
            <a:r>
              <a:rPr lang="en-US" altLang="zh-CN" dirty="0" err="1"/>
              <a:t>tanh</a:t>
            </a:r>
            <a:r>
              <a:rPr lang="zh-CN" altLang="en-US" dirty="0"/>
              <a:t>的导数相乘，如果</a:t>
            </a:r>
            <a:r>
              <a:rPr lang="en-US" altLang="zh-CN" dirty="0"/>
              <a:t>W</a:t>
            </a:r>
            <a:r>
              <a:rPr lang="zh-CN" altLang="en-US" dirty="0"/>
              <a:t>的最大奇异值大于</a:t>
            </a:r>
            <a:r>
              <a:rPr lang="en-US" altLang="zh-CN" dirty="0"/>
              <a:t>1</a:t>
            </a:r>
            <a:r>
              <a:rPr lang="zh-CN" altLang="en-US" dirty="0"/>
              <a:t>，则梯度可能爆炸</a:t>
            </a:r>
            <a:endParaRPr lang="en-US" altLang="zh-CN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b="1" dirty="0">
                <a:solidFill>
                  <a:srgbClr val="C00000"/>
                </a:solidFill>
              </a:rPr>
              <a:t>有效的解决办法，直接缩放</a:t>
            </a:r>
            <a:r>
              <a:rPr lang="zh-CN" altLang="en-US" dirty="0"/>
              <a:t>。</a:t>
            </a:r>
            <a:endParaRPr lang="zh-TW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1" y="4283393"/>
            <a:ext cx="8717279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3050" y="2400300"/>
            <a:ext cx="614362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19058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4810" y="121287"/>
            <a:ext cx="7886700" cy="823593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RNN</a:t>
            </a:r>
            <a:r>
              <a:rPr lang="zh-CN" altLang="en-US" b="1" dirty="0">
                <a:solidFill>
                  <a:srgbClr val="C00000"/>
                </a:solidFill>
              </a:rPr>
              <a:t>训练的问题：梯度消失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4800" y="1015275"/>
            <a:ext cx="8473440" cy="151456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dirty="0"/>
              <a:t>计算序列靠前面的梯度需要多次</a:t>
            </a:r>
            <a:r>
              <a:rPr lang="en-US" altLang="zh-CN" dirty="0"/>
              <a:t>W</a:t>
            </a:r>
            <a:r>
              <a:rPr lang="zh-CN" altLang="en-US" dirty="0"/>
              <a:t>和</a:t>
            </a:r>
            <a:r>
              <a:rPr lang="en-US" altLang="zh-CN" dirty="0" err="1"/>
              <a:t>tanh</a:t>
            </a:r>
            <a:r>
              <a:rPr lang="zh-CN" altLang="en-US" dirty="0"/>
              <a:t>的导数相乘，如果</a:t>
            </a:r>
            <a:r>
              <a:rPr lang="en-US" altLang="zh-CN" dirty="0"/>
              <a:t>W</a:t>
            </a:r>
            <a:r>
              <a:rPr lang="zh-CN" altLang="en-US" dirty="0"/>
              <a:t>的最大奇异值小于</a:t>
            </a:r>
            <a:r>
              <a:rPr lang="en-US" altLang="zh-CN" dirty="0"/>
              <a:t>1</a:t>
            </a:r>
            <a:r>
              <a:rPr lang="zh-CN" altLang="en-US" dirty="0"/>
              <a:t>，则梯度可能消失</a:t>
            </a:r>
            <a:endParaRPr lang="en-US" altLang="zh-CN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b="1" dirty="0">
                <a:solidFill>
                  <a:srgbClr val="C00000"/>
                </a:solidFill>
              </a:rPr>
              <a:t>解决办法：改变网络的结构。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1" y="3263900"/>
            <a:ext cx="8717279" cy="2893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161" y="2542540"/>
            <a:ext cx="8625839" cy="4053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19058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5770" y="197487"/>
            <a:ext cx="7886700" cy="869313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LSTM(Long Short-term memory)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3006" y="1158240"/>
            <a:ext cx="8021864" cy="357885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CN" sz="3200" dirty="0"/>
              <a:t>LSTM</a:t>
            </a:r>
            <a:r>
              <a:rPr lang="zh-CN" altLang="en-US" sz="3200" dirty="0"/>
              <a:t>是一种特殊的</a:t>
            </a:r>
            <a:r>
              <a:rPr lang="en-US" altLang="zh-CN" sz="3200" dirty="0"/>
              <a:t>RNN</a:t>
            </a:r>
            <a:r>
              <a:rPr lang="zh-CN" altLang="en-US" sz="3200" dirty="0"/>
              <a:t>，主要是为了解决长序列训练过程中的梯度消失和梯度爆炸问题。</a:t>
            </a:r>
            <a:endParaRPr lang="en-US" altLang="zh-CN" sz="32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zh-CN" altLang="en-US" sz="3200" dirty="0"/>
              <a:t>相比于原始的</a:t>
            </a:r>
            <a:r>
              <a:rPr lang="en-US" altLang="zh-CN" sz="3200" dirty="0"/>
              <a:t>RNN</a:t>
            </a:r>
            <a:r>
              <a:rPr lang="zh-CN" altLang="en-US" sz="3200" dirty="0"/>
              <a:t>，</a:t>
            </a:r>
            <a:r>
              <a:rPr lang="en-US" altLang="zh-CN" sz="3200" dirty="0"/>
              <a:t>LSTM</a:t>
            </a:r>
            <a:r>
              <a:rPr lang="zh-CN" altLang="en-US" sz="3200" dirty="0"/>
              <a:t>能够在更长的序列上有更好的表现。</a:t>
            </a:r>
            <a:endParaRPr lang="en-US" altLang="zh-CN" sz="32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zh-CN" altLang="en-US" sz="3200" dirty="0"/>
              <a:t>目前仍常用于对句子进行建模。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019058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8155" y="136527"/>
            <a:ext cx="7886700" cy="823593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LSTM</a:t>
            </a:r>
            <a:r>
              <a:rPr lang="zh-CN" altLang="en-US" b="1" dirty="0">
                <a:solidFill>
                  <a:srgbClr val="C00000"/>
                </a:solidFill>
              </a:rPr>
              <a:t>与</a:t>
            </a:r>
            <a:r>
              <a:rPr lang="en-US" altLang="zh-CN" b="1" dirty="0">
                <a:solidFill>
                  <a:srgbClr val="C00000"/>
                </a:solidFill>
              </a:rPr>
              <a:t>RNN</a:t>
            </a:r>
            <a:r>
              <a:rPr lang="zh-CN" altLang="en-US" b="1" dirty="0">
                <a:solidFill>
                  <a:srgbClr val="C00000"/>
                </a:solidFill>
              </a:rPr>
              <a:t>的区别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5135880"/>
            <a:ext cx="8153400" cy="1463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8148" y="881381"/>
            <a:ext cx="8299132" cy="4175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19058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9105" y="38100"/>
            <a:ext cx="7886700" cy="800100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LSTM </a:t>
            </a:r>
            <a:r>
              <a:rPr lang="zh-CN" altLang="en-US" b="1" dirty="0">
                <a:solidFill>
                  <a:srgbClr val="C00000"/>
                </a:solidFill>
              </a:rPr>
              <a:t>单元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280" y="782866"/>
            <a:ext cx="8610600" cy="11697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三个输入：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3200" i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t-1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, c</a:t>
            </a:r>
            <a:r>
              <a:rPr lang="en-US" altLang="zh-CN" sz="3200" i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t-1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32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3200" i="1" baseline="30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，三个输出：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3200" i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, c</a:t>
            </a:r>
            <a:r>
              <a:rPr lang="en-US" altLang="zh-CN" sz="3200" i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32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3200" i="1" baseline="30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endParaRPr lang="en-US" altLang="zh-CN" sz="3200" i="1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三个门：输入门 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itchFamily="18" charset="0"/>
              </a:rPr>
              <a:t>z</a:t>
            </a:r>
            <a:r>
              <a:rPr lang="en-US" altLang="zh-CN" sz="3200" i="1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itchFamily="18" charset="0"/>
              </a:rPr>
              <a:t>i</a:t>
            </a:r>
            <a:r>
              <a:rPr lang="en-US" altLang="zh-CN" sz="3200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，遗忘门 </a:t>
            </a:r>
            <a:r>
              <a:rPr lang="en-US" altLang="zh-CN" sz="32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itchFamily="18" charset="0"/>
              </a:rPr>
              <a:t>z</a:t>
            </a:r>
            <a:r>
              <a:rPr lang="en-US" altLang="zh-CN" sz="3200" i="1" baseline="30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itchFamily="18" charset="0"/>
              </a:rPr>
              <a:t>f</a:t>
            </a:r>
            <a:r>
              <a:rPr lang="en-US" altLang="zh-CN" sz="3200" i="1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，输出门 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itchFamily="18" charset="0"/>
              </a:rPr>
              <a:t>z</a:t>
            </a:r>
            <a:r>
              <a:rPr lang="en-US" altLang="zh-CN" sz="3200" i="1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itchFamily="18" charset="0"/>
              </a:rPr>
              <a:t>o</a:t>
            </a:r>
            <a:r>
              <a:rPr lang="en-US" altLang="zh-CN" sz="3200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endParaRPr lang="zh-TW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6724" y="2070734"/>
            <a:ext cx="8181975" cy="4634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19058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86998"/>
            <a:ext cx="7886700" cy="779778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LSTM</a:t>
            </a:r>
            <a:r>
              <a:rPr lang="zh-CN" altLang="en-US" b="1" dirty="0">
                <a:solidFill>
                  <a:srgbClr val="C00000"/>
                </a:solidFill>
              </a:rPr>
              <a:t>单元：三个门</a:t>
            </a:r>
            <a:endParaRPr lang="zh-TW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8246" y="897166"/>
            <a:ext cx="8239034" cy="217941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3200" dirty="0"/>
              <a:t> </a:t>
            </a: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3200" i="1" baseline="30000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3200" i="1" baseline="30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3200" i="1" baseline="30000" dirty="0" err="1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zh-CN" altLang="en-US" sz="3200" dirty="0"/>
              <a:t>是由拼接向量乘以权重矩阵之后，再通过一个</a:t>
            </a:r>
            <a:r>
              <a:rPr lang="en-US" altLang="zh-CN" sz="3200" dirty="0"/>
              <a:t>sigmoid</a:t>
            </a:r>
            <a:r>
              <a:rPr lang="zh-CN" altLang="en-US" sz="3200" dirty="0"/>
              <a:t>激活函数转换成</a:t>
            </a:r>
            <a:r>
              <a:rPr lang="en-US" altLang="zh-CN" sz="3200" dirty="0"/>
              <a:t>0</a:t>
            </a:r>
            <a:r>
              <a:rPr lang="zh-CN" altLang="en-US" sz="3200" dirty="0"/>
              <a:t>到</a:t>
            </a:r>
            <a:r>
              <a:rPr lang="en-US" altLang="zh-CN" sz="3200" dirty="0"/>
              <a:t>1</a:t>
            </a:r>
            <a:r>
              <a:rPr lang="zh-CN" altLang="en-US" sz="3200" dirty="0"/>
              <a:t>之间的数值，作为一种门控状态。</a:t>
            </a:r>
            <a:endParaRPr lang="en-US" altLang="zh-CN" sz="32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z 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zh-CN" altLang="en-US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经非线性变换后的输入信息</a:t>
            </a:r>
            <a:r>
              <a:rPr lang="zh-CN" altLang="en-US" sz="3200" dirty="0"/>
              <a:t>。</a:t>
            </a:r>
            <a:endParaRPr lang="en-US" altLang="zh-CN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25" y="4051299"/>
            <a:ext cx="3787775" cy="2616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92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3037918"/>
              </p:ext>
            </p:extLst>
          </p:nvPr>
        </p:nvGraphicFramePr>
        <p:xfrm>
          <a:off x="3400426" y="3117850"/>
          <a:ext cx="5304326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7" name="Equation" r:id="rId4" imgW="1460160" imgH="990360" progId="Equation.DSMT4">
                  <p:embed/>
                </p:oleObj>
              </mc:Choice>
              <mc:Fallback>
                <p:oleObj name="Equation" r:id="rId4" imgW="1460160" imgH="9903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0426" y="3117850"/>
                        <a:ext cx="5304326" cy="300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9058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9575" y="96522"/>
            <a:ext cx="7886700" cy="901698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LSTM</a:t>
            </a:r>
            <a:r>
              <a:rPr lang="zh-CN" altLang="en-US" b="1" dirty="0">
                <a:solidFill>
                  <a:srgbClr val="C00000"/>
                </a:solidFill>
              </a:rPr>
              <a:t>单元：三个输出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" y="1133475"/>
            <a:ext cx="8534400" cy="5454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19058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1970" y="167007"/>
            <a:ext cx="7886700" cy="785493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LSTM </a:t>
            </a:r>
            <a:r>
              <a:rPr lang="zh-CN" altLang="en-US" b="1" dirty="0">
                <a:solidFill>
                  <a:srgbClr val="C00000"/>
                </a:solidFill>
              </a:rPr>
              <a:t>单元：三个输出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8246" y="969556"/>
            <a:ext cx="8239034" cy="318334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3200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输入门 </a:t>
            </a:r>
            <a:r>
              <a:rPr lang="en-US" altLang="zh-CN" sz="3200" i="1" dirty="0" err="1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z</a:t>
            </a:r>
            <a:r>
              <a:rPr lang="en-US" altLang="zh-CN" sz="3200" i="1" baseline="30000" dirty="0" err="1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3200" baseline="30000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3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：将当前时刻的输入</a:t>
            </a:r>
            <a:r>
              <a:rPr lang="en-US" altLang="zh-CN" sz="32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z</a:t>
            </a:r>
            <a:r>
              <a:rPr lang="zh-CN" altLang="en-US" sz="3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有选择性地进行“记忆”。</a:t>
            </a:r>
            <a:endParaRPr lang="en-US" altLang="zh-CN" sz="32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3200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遗忘门 </a:t>
            </a:r>
            <a:r>
              <a:rPr lang="en-US" altLang="zh-CN" sz="3200" i="1" dirty="0" err="1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z</a:t>
            </a:r>
            <a:r>
              <a:rPr lang="en-US" altLang="zh-CN" sz="3200" i="1" baseline="30000" dirty="0" err="1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lang="zh-CN" altLang="en-US" sz="3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：选择性地忘记上一个时刻传进来的输入</a:t>
            </a:r>
            <a:r>
              <a:rPr lang="en-US" altLang="zh-CN" sz="32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</a:t>
            </a:r>
            <a:r>
              <a:rPr lang="en-US" altLang="zh-CN" sz="3200" i="1" baseline="30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t-1</a:t>
            </a:r>
            <a:r>
              <a:rPr lang="zh-CN" altLang="en-US" sz="3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32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3200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输出门 </a:t>
            </a:r>
            <a:r>
              <a:rPr lang="en-US" altLang="zh-CN" sz="3200" i="1" dirty="0" err="1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z</a:t>
            </a:r>
            <a:r>
              <a:rPr lang="en-US" altLang="zh-CN" sz="3200" i="1" baseline="30000" dirty="0" err="1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</a:t>
            </a:r>
            <a:r>
              <a:rPr lang="en-US" altLang="zh-CN" sz="3200" baseline="30000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3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：决定哪些信息将会被当成当前时刻的输出。</a:t>
            </a:r>
            <a:endParaRPr lang="zh-TW" altLang="en-US" sz="32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6451" y="4187190"/>
            <a:ext cx="5038724" cy="2442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1905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内容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4840" y="1640114"/>
            <a:ext cx="7589520" cy="3099526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RNN</a:t>
            </a:r>
          </a:p>
          <a:p>
            <a:r>
              <a:rPr lang="en-US" altLang="zh-TW" sz="3200" dirty="0"/>
              <a:t>LSTM</a:t>
            </a:r>
          </a:p>
          <a:p>
            <a:r>
              <a:rPr lang="zh-CN" altLang="en-US" sz="3200" dirty="0"/>
              <a:t>应用举例</a:t>
            </a:r>
            <a:endParaRPr lang="en-US" altLang="zh-CN" sz="3200" dirty="0"/>
          </a:p>
          <a:p>
            <a:endParaRPr lang="en-US" altLang="zh-TW" sz="32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TW" sz="3200" dirty="0">
                <a:hlinkClick r:id="rId2"/>
              </a:rPr>
              <a:t>https://zhuanlan.zhihu.com/p/32085405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2019058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25" y="115572"/>
            <a:ext cx="7886700" cy="836928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LSTM </a:t>
            </a:r>
            <a:r>
              <a:rPr lang="zh-CN" altLang="en-US" b="1" dirty="0">
                <a:solidFill>
                  <a:srgbClr val="C00000"/>
                </a:solidFill>
              </a:rPr>
              <a:t>梯度消失？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8246" y="916215"/>
            <a:ext cx="8239034" cy="169363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sz="3200" i="1" dirty="0"/>
              <a:t>c</a:t>
            </a:r>
            <a:r>
              <a:rPr lang="en-US" altLang="zh-CN" sz="3200" i="1" baseline="30000" dirty="0"/>
              <a:t>t  </a:t>
            </a:r>
            <a:r>
              <a:rPr lang="zh-CN" altLang="en-US" sz="3200" dirty="0"/>
              <a:t>这条信息流是累加操作，那么梯度流也是累加的，与</a:t>
            </a:r>
            <a:r>
              <a:rPr lang="en-US" altLang="zh-CN" sz="3200" dirty="0" err="1">
                <a:solidFill>
                  <a:srgbClr val="C00000"/>
                </a:solidFill>
              </a:rPr>
              <a:t>ResNet</a:t>
            </a:r>
            <a:r>
              <a:rPr lang="zh-CN" altLang="en-US" sz="3200" dirty="0">
                <a:solidFill>
                  <a:srgbClr val="C00000"/>
                </a:solidFill>
              </a:rPr>
              <a:t>网络</a:t>
            </a:r>
            <a:r>
              <a:rPr lang="zh-CN" altLang="en-US" sz="3200" dirty="0"/>
              <a:t>的思路类似。</a:t>
            </a:r>
            <a:endParaRPr lang="en-US" altLang="zh-CN" sz="32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sz="3200" i="1" dirty="0"/>
              <a:t>h</a:t>
            </a:r>
            <a:r>
              <a:rPr lang="en-US" altLang="zh-TW" sz="3200" i="1" baseline="30000" dirty="0"/>
              <a:t>t </a:t>
            </a:r>
            <a:r>
              <a:rPr lang="zh-CN" altLang="en-US" sz="3200" dirty="0"/>
              <a:t>这条信息流依然是累乘操作。</a:t>
            </a:r>
            <a:endParaRPr lang="zh-TW" altLang="en-US" sz="32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37648" y="6076950"/>
            <a:ext cx="3691728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/>
          <a:srcRect b="12679"/>
          <a:stretch>
            <a:fillRect/>
          </a:stretch>
        </p:blipFill>
        <p:spPr bwMode="auto">
          <a:xfrm>
            <a:off x="238126" y="2581275"/>
            <a:ext cx="870585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D85947E-09D9-49B2-8C16-898684D71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4244" y="5352080"/>
            <a:ext cx="7368072" cy="1364948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19058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2890" y="149863"/>
            <a:ext cx="7886700" cy="745488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RNN/LSTM</a:t>
            </a:r>
            <a:r>
              <a:rPr lang="zh-CN" altLang="en-US" b="1" dirty="0">
                <a:solidFill>
                  <a:srgbClr val="C00000"/>
                </a:solidFill>
              </a:rPr>
              <a:t>应用场景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" y="1026796"/>
            <a:ext cx="8854439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62890" y="5270500"/>
            <a:ext cx="16446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图片</a:t>
            </a:r>
            <a:endParaRPr lang="en-US" altLang="zh-CN" sz="2800" dirty="0"/>
          </a:p>
          <a:p>
            <a:r>
              <a:rPr lang="zh-CN" altLang="en-US" sz="2800" dirty="0"/>
              <a:t>标题生成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74875" y="5295900"/>
            <a:ext cx="1638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句子分类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37077" y="5341621"/>
            <a:ext cx="18859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机器翻译对话系统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51979" y="5235576"/>
            <a:ext cx="1993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序列标注：</a:t>
            </a:r>
            <a:endParaRPr lang="en-US" altLang="zh-CN" sz="2800" dirty="0"/>
          </a:p>
          <a:p>
            <a:r>
              <a:rPr lang="zh-CN" altLang="en-US" sz="2800" dirty="0"/>
              <a:t>分词、</a:t>
            </a:r>
            <a:endParaRPr lang="en-US" altLang="zh-CN" sz="2800" dirty="0"/>
          </a:p>
          <a:p>
            <a:r>
              <a:rPr lang="zh-CN" altLang="en-US" sz="2800" dirty="0"/>
              <a:t>实体识别等</a:t>
            </a:r>
          </a:p>
        </p:txBody>
      </p:sp>
    </p:spTree>
    <p:extLst>
      <p:ext uri="{BB962C8B-B14F-4D97-AF65-F5344CB8AC3E}">
        <p14:creationId xmlns:p14="http://schemas.microsoft.com/office/powerpoint/2010/main" val="2019058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025" y="258447"/>
            <a:ext cx="7886700" cy="665478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应用举例</a:t>
            </a:r>
            <a:r>
              <a:rPr lang="en-US" altLang="zh-CN" b="1" dirty="0">
                <a:solidFill>
                  <a:srgbClr val="C00000"/>
                </a:solidFill>
              </a:rPr>
              <a:t>: Aspect-Aware LSTM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9671" y="1123950"/>
            <a:ext cx="8239034" cy="1314449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3200" dirty="0"/>
              <a:t> 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任务：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Aspect-level Sentiment Classification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TW" sz="3200" dirty="0">
                <a:latin typeface="Times New Roman" pitchFamily="18" charset="0"/>
                <a:cs typeface="Times New Roman" pitchFamily="18" charset="0"/>
              </a:rPr>
              <a:t>  IJCAI 2019 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的论文</a:t>
            </a:r>
            <a:endParaRPr lang="zh-TW" altLang="en-US" sz="3200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671" y="3095625"/>
            <a:ext cx="8258175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19058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7675" y="258447"/>
            <a:ext cx="7886700" cy="665478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应用举例</a:t>
            </a:r>
            <a:r>
              <a:rPr lang="en-US" altLang="zh-CN" b="1" dirty="0">
                <a:solidFill>
                  <a:srgbClr val="C00000"/>
                </a:solidFill>
              </a:rPr>
              <a:t>: Aspect-Aware LSTM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" y="1005840"/>
            <a:ext cx="8702040" cy="553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05948" y="5098804"/>
            <a:ext cx="7757078" cy="159585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19058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12625" y="172127"/>
            <a:ext cx="8207342" cy="856574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  <a:ea typeface="宋体" pitchFamily="2" charset="-122"/>
              </a:rPr>
              <a:t>Papers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4" y="1190625"/>
            <a:ext cx="8696325" cy="441959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</a:pPr>
            <a:r>
              <a:rPr lang="en-US" altLang="zh-CN" sz="2400" dirty="0">
                <a:ea typeface="宋体" pitchFamily="2" charset="-122"/>
                <a:hlinkClick r:id="rId2"/>
              </a:rPr>
              <a:t>http://colah.github.io/posts/2015-08-Understanding-LSTMs/</a:t>
            </a:r>
          </a:p>
          <a:p>
            <a:pPr marL="0" indent="0">
              <a:lnSpc>
                <a:spcPct val="100000"/>
              </a:lnSpc>
            </a:pPr>
            <a:r>
              <a:rPr lang="en-US" altLang="zh-CN" sz="2400" dirty="0">
                <a:ea typeface="宋体" pitchFamily="2" charset="-122"/>
                <a:hlinkClick r:id="rId2"/>
              </a:rPr>
              <a:t>https://zhuanlan.zhihu.com/p/47802053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zh-CN" altLang="en-US" sz="2400" dirty="0">
                <a:ea typeface="宋体" pitchFamily="2" charset="-122"/>
              </a:rPr>
              <a:t>详细实现</a:t>
            </a:r>
            <a:endParaRPr lang="en-US" altLang="zh-CN" sz="2400" dirty="0">
              <a:ea typeface="宋体" pitchFamily="2" charset="-122"/>
            </a:endParaRPr>
          </a:p>
          <a:p>
            <a:pPr marL="0" indent="0">
              <a:lnSpc>
                <a:spcPct val="100000"/>
              </a:lnSpc>
            </a:pPr>
            <a:r>
              <a:rPr lang="en-US" altLang="zh-CN" sz="2400" dirty="0">
                <a:ea typeface="宋体" pitchFamily="2" charset="-122"/>
              </a:rPr>
              <a:t>Learning Phrase Representations using RNN Encoder–Decoder for Statistical Machine Translation, EMNLP 2014</a:t>
            </a:r>
          </a:p>
          <a:p>
            <a:pPr marL="0" indent="0">
              <a:lnSpc>
                <a:spcPct val="100000"/>
              </a:lnSpc>
            </a:pPr>
            <a:r>
              <a:rPr lang="en-US" altLang="zh-CN" sz="2400" dirty="0">
                <a:ea typeface="宋体" pitchFamily="2" charset="-122"/>
              </a:rPr>
              <a:t>Bidirectional LSTM-CRF Models for Sequence Tagging,  2015</a:t>
            </a:r>
          </a:p>
          <a:p>
            <a:pPr marL="0" indent="0">
              <a:lnSpc>
                <a:spcPct val="100000"/>
              </a:lnSpc>
            </a:pPr>
            <a:r>
              <a:rPr lang="en-US" altLang="zh-CN" sz="2400" dirty="0">
                <a:ea typeface="宋体" pitchFamily="2" charset="-122"/>
              </a:rPr>
              <a:t>Dimensional Sentiment Analysis Using a Regional CNN-LSTM Model, ACL 2016</a:t>
            </a:r>
          </a:p>
          <a:p>
            <a:pPr marL="0" indent="0">
              <a:lnSpc>
                <a:spcPct val="100000"/>
              </a:lnSpc>
            </a:pPr>
            <a:r>
              <a:rPr lang="en-US" altLang="zh-CN" sz="2400" dirty="0">
                <a:ea typeface="宋体" pitchFamily="2" charset="-122"/>
              </a:rPr>
              <a:t>LSTM: A Search Space Odyssey, TNNLS 2017</a:t>
            </a:r>
          </a:p>
          <a:p>
            <a:pPr marL="0" indent="0">
              <a:lnSpc>
                <a:spcPct val="10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Earlier Attention? Aspect-Aware LSTM for Aspect Sentiment Analysis, IJCAI 2019</a:t>
            </a:r>
          </a:p>
          <a:p>
            <a:pPr marL="0" indent="0">
              <a:lnSpc>
                <a:spcPct val="100000"/>
              </a:lnSpc>
            </a:pPr>
            <a:endParaRPr lang="en-US" altLang="zh-CN" sz="24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514423"/>
            <a:ext cx="8643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Q&amp;A</a:t>
            </a:r>
            <a:endParaRPr lang="zh-CN" altLang="en-US" sz="7200" dirty="0">
              <a:latin typeface="Times New Roman" pitchFamily="18" charset="0"/>
              <a:ea typeface="楷体" panose="02010609060101010101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158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71500" y="258447"/>
            <a:ext cx="7886700" cy="846453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RNN(Recurrent Neural Network)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8246" y="1182915"/>
            <a:ext cx="8284754" cy="229180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dirty="0"/>
              <a:t>循环神经网络</a:t>
            </a:r>
            <a:r>
              <a:rPr lang="en-US" altLang="zh-CN" dirty="0"/>
              <a:t>(RNN)</a:t>
            </a:r>
            <a:r>
              <a:rPr lang="zh-CN" altLang="en-US" dirty="0"/>
              <a:t>是一种常用于处理序列</a:t>
            </a:r>
            <a:r>
              <a:rPr lang="en-US" altLang="zh-CN" dirty="0"/>
              <a:t>(</a:t>
            </a:r>
            <a:r>
              <a:rPr lang="zh-CN" altLang="en-US" dirty="0"/>
              <a:t>句子</a:t>
            </a:r>
            <a:r>
              <a:rPr lang="en-US" altLang="zh-CN" dirty="0"/>
              <a:t>)</a:t>
            </a:r>
            <a:r>
              <a:rPr lang="zh-CN" altLang="en-US" dirty="0"/>
              <a:t>数据的神经网络。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dirty="0"/>
              <a:t>比如，某个单词的意思会因为上下文提到的内容不同而有不同的含义，</a:t>
            </a:r>
            <a:r>
              <a:rPr lang="en-US" altLang="zh-CN" dirty="0"/>
              <a:t>RNN</a:t>
            </a:r>
            <a:r>
              <a:rPr lang="zh-CN" altLang="en-US" dirty="0"/>
              <a:t>能较好地解决这类问题。</a:t>
            </a:r>
            <a:endParaRPr lang="zh-TW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7228" y="4088130"/>
            <a:ext cx="8123237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19058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115572"/>
            <a:ext cx="7886700" cy="991234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RNN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206" y="1078140"/>
            <a:ext cx="3042194" cy="139264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3600" dirty="0"/>
              <a:t>循环的形式</a:t>
            </a:r>
            <a:endParaRPr lang="en-US" altLang="zh-CN" sz="36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3600" dirty="0"/>
              <a:t>展开的形式</a:t>
            </a:r>
            <a:endParaRPr lang="en-US" altLang="zh-CN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" y="3438525"/>
            <a:ext cx="8763000" cy="3251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74985" y="317540"/>
            <a:ext cx="1575717" cy="3270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19058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0030" y="98427"/>
            <a:ext cx="8439150" cy="730248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C00000"/>
                </a:solidFill>
              </a:rPr>
              <a:t>RNN </a:t>
            </a:r>
            <a:r>
              <a:rPr lang="zh-CN" altLang="en-US" sz="4000" b="1" dirty="0">
                <a:solidFill>
                  <a:srgbClr val="C00000"/>
                </a:solidFill>
              </a:rPr>
              <a:t>单元：任一时刻的计算过程</a:t>
            </a:r>
            <a:endParaRPr lang="zh-TW" altLang="en-US" sz="4000" b="1" dirty="0">
              <a:solidFill>
                <a:srgbClr val="C000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3" y="5501640"/>
            <a:ext cx="6998017" cy="118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" y="952500"/>
            <a:ext cx="8625840" cy="4396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" y="5425440"/>
            <a:ext cx="8869680" cy="1227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19058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63855" y="167008"/>
            <a:ext cx="7886700" cy="633092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RNN:</a:t>
            </a:r>
            <a:r>
              <a:rPr lang="zh-CN" altLang="en-US" b="1" dirty="0">
                <a:solidFill>
                  <a:srgbClr val="C00000"/>
                </a:solidFill>
              </a:rPr>
              <a:t>所有时刻共享参数矩阵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" y="942975"/>
            <a:ext cx="8717280" cy="3987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1" name="组合 10"/>
          <p:cNvGrpSpPr/>
          <p:nvPr/>
        </p:nvGrpSpPr>
        <p:grpSpPr>
          <a:xfrm>
            <a:off x="939165" y="5093970"/>
            <a:ext cx="6461760" cy="1447800"/>
            <a:chOff x="1082040" y="5227320"/>
            <a:chExt cx="6461760" cy="1447800"/>
          </a:xfrm>
        </p:grpSpPr>
        <p:sp>
          <p:nvSpPr>
            <p:cNvPr id="10" name="圆角矩形 9"/>
            <p:cNvSpPr/>
            <p:nvPr/>
          </p:nvSpPr>
          <p:spPr>
            <a:xfrm>
              <a:off x="1082040" y="5227320"/>
              <a:ext cx="6461760" cy="14478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291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93520" y="5306248"/>
              <a:ext cx="1249680" cy="13429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292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178868" y="5366384"/>
              <a:ext cx="1182052" cy="11826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293" name="Picture 5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770948" y="5355908"/>
              <a:ext cx="1212532" cy="1212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019058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0525" y="182247"/>
            <a:ext cx="7886700" cy="762633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RNN</a:t>
            </a:r>
            <a:r>
              <a:rPr lang="zh-CN" altLang="en-US" b="1" dirty="0">
                <a:solidFill>
                  <a:srgbClr val="C00000"/>
                </a:solidFill>
              </a:rPr>
              <a:t>用于实体识别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4636" y="1603375"/>
            <a:ext cx="8289561" cy="4394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38ECD5E8-C850-410E-BBFC-45651154E4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5535724"/>
              </p:ext>
            </p:extLst>
          </p:nvPr>
        </p:nvGraphicFramePr>
        <p:xfrm>
          <a:off x="1851177" y="5850160"/>
          <a:ext cx="674824" cy="798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4" name="Equation" r:id="rId5" imgW="164880" imgH="203040" progId="Equation.DSMT4">
                  <p:embed/>
                </p:oleObj>
              </mc:Choice>
              <mc:Fallback>
                <p:oleObj name="Equation" r:id="rId5" imgW="164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51177" y="5850160"/>
                        <a:ext cx="674824" cy="7982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F77F4E10-3DE9-49FB-8CFC-CC7A2E009C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9895433"/>
              </p:ext>
            </p:extLst>
          </p:nvPr>
        </p:nvGraphicFramePr>
        <p:xfrm>
          <a:off x="4091051" y="5849873"/>
          <a:ext cx="725487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5" name="Equation" r:id="rId7" imgW="177480" imgH="203040" progId="Equation.DSMT4">
                  <p:embed/>
                </p:oleObj>
              </mc:Choice>
              <mc:Fallback>
                <p:oleObj name="Equation" r:id="rId7" imgW="177480" imgH="20304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38ECD5E8-C850-410E-BBFC-45651154E4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91051" y="5849873"/>
                        <a:ext cx="725487" cy="798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EEAA0F4D-83FB-4CD1-9651-DD3D46C9B4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9965481"/>
              </p:ext>
            </p:extLst>
          </p:nvPr>
        </p:nvGraphicFramePr>
        <p:xfrm>
          <a:off x="6453425" y="5818730"/>
          <a:ext cx="674688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6" name="Equation" r:id="rId9" imgW="164880" imgH="203040" progId="Equation.DSMT4">
                  <p:embed/>
                </p:oleObj>
              </mc:Choice>
              <mc:Fallback>
                <p:oleObj name="Equation" r:id="rId9" imgW="164880" imgH="20304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F77F4E10-3DE9-49FB-8CFC-CC7A2E009C4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453425" y="5818730"/>
                        <a:ext cx="674688" cy="798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EBE6A9B2-190D-4E05-9E59-02CCA9C747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5341034"/>
              </p:ext>
            </p:extLst>
          </p:nvPr>
        </p:nvGraphicFramePr>
        <p:xfrm>
          <a:off x="1850450" y="764993"/>
          <a:ext cx="67627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7" name="Equation" r:id="rId11" imgW="164880" imgH="228600" progId="Equation.DSMT4">
                  <p:embed/>
                </p:oleObj>
              </mc:Choice>
              <mc:Fallback>
                <p:oleObj name="Equation" r:id="rId11" imgW="164880" imgH="2286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38ECD5E8-C850-410E-BBFC-45651154E4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50450" y="764993"/>
                        <a:ext cx="676275" cy="89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60C8F9E6-F2FD-4F65-8EA5-BC09BA8E08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7160605"/>
              </p:ext>
            </p:extLst>
          </p:nvPr>
        </p:nvGraphicFramePr>
        <p:xfrm>
          <a:off x="4049868" y="794973"/>
          <a:ext cx="776287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8" name="Equation" r:id="rId13" imgW="190440" imgH="228600" progId="Equation.DSMT4">
                  <p:embed/>
                </p:oleObj>
              </mc:Choice>
              <mc:Fallback>
                <p:oleObj name="Equation" r:id="rId13" imgW="190440" imgH="2286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F77F4E10-3DE9-49FB-8CFC-CC7A2E009C4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049868" y="794973"/>
                        <a:ext cx="776287" cy="89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4680018A-809F-4950-B8B7-FE961D253B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917130"/>
              </p:ext>
            </p:extLst>
          </p:nvPr>
        </p:nvGraphicFramePr>
        <p:xfrm>
          <a:off x="6382818" y="764810"/>
          <a:ext cx="725487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9" name="Equation" r:id="rId15" imgW="177480" imgH="228600" progId="Equation.DSMT4">
                  <p:embed/>
                </p:oleObj>
              </mc:Choice>
              <mc:Fallback>
                <p:oleObj name="Equation" r:id="rId15" imgW="177480" imgH="22860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EEAA0F4D-83FB-4CD1-9651-DD3D46C9B4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382818" y="764810"/>
                        <a:ext cx="725487" cy="89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9058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6250" y="179592"/>
            <a:ext cx="7886700" cy="762633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双向</a:t>
            </a:r>
            <a:r>
              <a:rPr lang="en-US" altLang="zh-CN" b="1" dirty="0">
                <a:solidFill>
                  <a:srgbClr val="C00000"/>
                </a:solidFill>
              </a:rPr>
              <a:t>RNN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125" y="2083633"/>
            <a:ext cx="8591550" cy="4498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358230" y="1179166"/>
            <a:ext cx="8309519" cy="69351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3200" dirty="0"/>
              <a:t>同时建模从左至右的上文和从右至左的下文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019058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5755" y="167007"/>
            <a:ext cx="7886700" cy="762633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双向</a:t>
            </a:r>
            <a:r>
              <a:rPr lang="en-US" altLang="zh-CN" b="1" dirty="0">
                <a:solidFill>
                  <a:srgbClr val="C00000"/>
                </a:solidFill>
              </a:rPr>
              <a:t>RNN</a:t>
            </a:r>
            <a:r>
              <a:rPr lang="zh-CN" altLang="en-US" b="1" dirty="0">
                <a:solidFill>
                  <a:srgbClr val="C00000"/>
                </a:solidFill>
              </a:rPr>
              <a:t>是否更好？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" y="1127761"/>
            <a:ext cx="8549640" cy="4434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0174" y="5886449"/>
            <a:ext cx="5553076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19058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3257</TotalTime>
  <Words>714</Words>
  <Application>Microsoft Office PowerPoint</Application>
  <PresentationFormat>全屏显示(4:3)</PresentationFormat>
  <Paragraphs>100</Paragraphs>
  <Slides>25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Office 佈景主題</vt:lpstr>
      <vt:lpstr>Equation</vt:lpstr>
      <vt:lpstr>Lecture 6 循环神经网络 RNN &amp; LSTM</vt:lpstr>
      <vt:lpstr>内容</vt:lpstr>
      <vt:lpstr>RNN(Recurrent Neural Network)</vt:lpstr>
      <vt:lpstr>RNN</vt:lpstr>
      <vt:lpstr>RNN 单元：任一时刻的计算过程</vt:lpstr>
      <vt:lpstr>RNN:所有时刻共享参数矩阵</vt:lpstr>
      <vt:lpstr>RNN用于实体识别</vt:lpstr>
      <vt:lpstr>双向RNN</vt:lpstr>
      <vt:lpstr>双向RNN是否更好？</vt:lpstr>
      <vt:lpstr>Deep RNN (多层)</vt:lpstr>
      <vt:lpstr>RNN的训练：梯度流</vt:lpstr>
      <vt:lpstr>RNN训练的问题：梯度爆炸</vt:lpstr>
      <vt:lpstr>RNN训练的问题：梯度消失</vt:lpstr>
      <vt:lpstr>LSTM(Long Short-term memory)</vt:lpstr>
      <vt:lpstr>LSTM与RNN的区别</vt:lpstr>
      <vt:lpstr>LSTM 单元</vt:lpstr>
      <vt:lpstr>LSTM单元：三个门</vt:lpstr>
      <vt:lpstr>LSTM单元：三个输出</vt:lpstr>
      <vt:lpstr>LSTM 单元：三个输出</vt:lpstr>
      <vt:lpstr>LSTM 梯度消失？</vt:lpstr>
      <vt:lpstr>RNN/LSTM应用场景</vt:lpstr>
      <vt:lpstr>应用举例: Aspect-Aware LSTM</vt:lpstr>
      <vt:lpstr>应用举例: Aspect-Aware LSTM</vt:lpstr>
      <vt:lpstr>Papers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machines know  the meaning of a word?</dc:title>
  <dc:creator>Hung-yi Lee</dc:creator>
  <cp:lastModifiedBy>cx wu</cp:lastModifiedBy>
  <cp:revision>504</cp:revision>
  <dcterms:created xsi:type="dcterms:W3CDTF">2016-11-08T03:38:24Z</dcterms:created>
  <dcterms:modified xsi:type="dcterms:W3CDTF">2022-03-28T12:06:24Z</dcterms:modified>
</cp:coreProperties>
</file>