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61" r:id="rId3"/>
    <p:sldId id="454" r:id="rId4"/>
    <p:sldId id="462" r:id="rId5"/>
    <p:sldId id="463" r:id="rId6"/>
    <p:sldId id="472" r:id="rId7"/>
    <p:sldId id="489" r:id="rId8"/>
    <p:sldId id="464" r:id="rId9"/>
    <p:sldId id="483" r:id="rId10"/>
    <p:sldId id="485" r:id="rId11"/>
    <p:sldId id="486" r:id="rId12"/>
    <p:sldId id="487" r:id="rId13"/>
    <p:sldId id="488" r:id="rId14"/>
    <p:sldId id="473" r:id="rId15"/>
    <p:sldId id="491" r:id="rId16"/>
    <p:sldId id="465" r:id="rId17"/>
    <p:sldId id="466" r:id="rId18"/>
    <p:sldId id="470" r:id="rId19"/>
    <p:sldId id="467" r:id="rId20"/>
    <p:sldId id="469" r:id="rId21"/>
    <p:sldId id="445" r:id="rId22"/>
    <p:sldId id="482" r:id="rId23"/>
    <p:sldId id="481" r:id="rId24"/>
    <p:sldId id="498" r:id="rId25"/>
    <p:sldId id="497" r:id="rId26"/>
    <p:sldId id="500" r:id="rId27"/>
    <p:sldId id="499" r:id="rId28"/>
    <p:sldId id="495" r:id="rId29"/>
    <p:sldId id="501" r:id="rId30"/>
    <p:sldId id="490" r:id="rId31"/>
    <p:sldId id="43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1466" autoAdjust="0"/>
  </p:normalViewPr>
  <p:slideViewPr>
    <p:cSldViewPr>
      <p:cViewPr varScale="1">
        <p:scale>
          <a:sx n="114" d="100"/>
          <a:sy n="114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0" y="23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8A81-4E03-40F9-998A-3B3CE58A4273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A476-8322-4A22-B6C0-649EFBFC4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5373F-B230-4BD2-AF2D-E0B739192EF9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CE83-7800-41A6-8C5E-FA60A5C1D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595"/>
            <a:ext cx="9144000" cy="1470025"/>
          </a:xfrm>
          <a:solidFill>
            <a:schemeClr val="bg1"/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066800"/>
            <a:ext cx="8786842" cy="761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cx\Desktop\交大图片\u=3335902518,759714069&amp;fm=26&amp;gp=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170"/>
            <a:ext cx="2686050" cy="819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429520" y="42860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>
                <a:latin typeface="楷体" pitchFamily="49" charset="-122"/>
                <a:ea typeface="楷体" pitchFamily="49" charset="-122"/>
              </a:rPr>
              <a:t>软件学院</a:t>
            </a:r>
          </a:p>
        </p:txBody>
      </p:sp>
    </p:spTree>
    <p:extLst>
      <p:ext uri="{BB962C8B-B14F-4D97-AF65-F5344CB8AC3E}">
        <p14:creationId xmlns:p14="http://schemas.microsoft.com/office/powerpoint/2010/main" val="284350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2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uque.com/xiaoyulive/python_deep_learn/yl2b7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7335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Lecture 7</a:t>
            </a:r>
            <a:r>
              <a:rPr lang="zh-CN" altLang="en-US" sz="4000" dirty="0"/>
              <a:t> 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卷积神经网络</a:t>
            </a:r>
            <a:br>
              <a:rPr lang="en-US" altLang="zh-CN" sz="40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4000" dirty="0"/>
              <a:t> Convolutional Neural Network, </a:t>
            </a:r>
            <a:r>
              <a:rPr lang="en-US" altLang="zh-CN" sz="4000" dirty="0">
                <a:ea typeface="楷体" pitchFamily="49" charset="-122"/>
              </a:rPr>
              <a:t>CNN</a:t>
            </a:r>
            <a:endParaRPr lang="zh-CN" altLang="en-US" sz="3200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卷积计算层实现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438" y="1214422"/>
            <a:ext cx="8929718" cy="1143008"/>
          </a:xfrm>
        </p:spPr>
        <p:txBody>
          <a:bodyPr>
            <a:noAutofit/>
          </a:bodyPr>
          <a:lstStyle/>
          <a:p>
            <a:r>
              <a:rPr lang="zh-CN" altLang="en-US" dirty="0"/>
              <a:t>输入通道</a:t>
            </a:r>
            <a:r>
              <a:rPr lang="en-US" altLang="zh-CN" dirty="0"/>
              <a:t>: </a:t>
            </a:r>
            <a:r>
              <a:rPr lang="en-US" dirty="0" err="1"/>
              <a:t>in_channels</a:t>
            </a:r>
            <a:r>
              <a:rPr lang="en-US" dirty="0"/>
              <a:t>=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(</a:t>
            </a:r>
            <a:r>
              <a:rPr lang="zh-CN" altLang="en-US" dirty="0"/>
              <a:t>第二个卷积层中为</a:t>
            </a:r>
            <a:r>
              <a:rPr lang="en-US" altLang="zh-CN" b="1" dirty="0">
                <a:solidFill>
                  <a:srgbClr val="C00000"/>
                </a:solidFill>
              </a:rPr>
              <a:t>6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zh-CN" altLang="en-US" dirty="0"/>
              <a:t>输出通道</a:t>
            </a:r>
            <a:r>
              <a:rPr lang="en-US" altLang="zh-CN" dirty="0"/>
              <a:t>: </a:t>
            </a:r>
            <a:r>
              <a:rPr lang="en-US" dirty="0" err="1"/>
              <a:t>out_channels</a:t>
            </a:r>
            <a:r>
              <a:rPr lang="en-US" altLang="zh-CN" dirty="0"/>
              <a:t>=</a:t>
            </a:r>
            <a:r>
              <a:rPr lang="en-US" altLang="zh-CN" b="1" dirty="0">
                <a:solidFill>
                  <a:srgbClr val="C00000"/>
                </a:solidFill>
              </a:rPr>
              <a:t>6</a:t>
            </a:r>
            <a:r>
              <a:rPr lang="en-US" altLang="zh-CN" dirty="0"/>
              <a:t>(</a:t>
            </a:r>
            <a:r>
              <a:rPr lang="zh-CN" altLang="en-US" dirty="0"/>
              <a:t>第二个卷积层中为</a:t>
            </a:r>
            <a:r>
              <a:rPr lang="en-US" altLang="zh-CN" b="1" dirty="0">
                <a:solidFill>
                  <a:srgbClr val="C00000"/>
                </a:solidFill>
              </a:rPr>
              <a:t>16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39" y="2505052"/>
            <a:ext cx="8427025" cy="403492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卷积计算层实现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438" y="1214422"/>
            <a:ext cx="8929718" cy="785818"/>
          </a:xfrm>
        </p:spPr>
        <p:txBody>
          <a:bodyPr>
            <a:noAutofit/>
          </a:bodyPr>
          <a:lstStyle/>
          <a:p>
            <a:r>
              <a:rPr lang="en-US" dirty="0" err="1"/>
              <a:t>kernel_size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：卷积核的大小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78" y="2138092"/>
            <a:ext cx="7215238" cy="409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卷积计算层实现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438" y="1214422"/>
            <a:ext cx="8929718" cy="785818"/>
          </a:xfrm>
        </p:spPr>
        <p:txBody>
          <a:bodyPr>
            <a:noAutofit/>
          </a:bodyPr>
          <a:lstStyle/>
          <a:p>
            <a:r>
              <a:rPr lang="en-US" dirty="0"/>
              <a:t>stride=2 </a:t>
            </a:r>
            <a:r>
              <a:rPr lang="zh-CN" altLang="en-US" dirty="0"/>
              <a:t>：移动时的步幅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857256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卷积计算层实现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438" y="1214422"/>
            <a:ext cx="8929718" cy="1714512"/>
          </a:xfrm>
        </p:spPr>
        <p:txBody>
          <a:bodyPr>
            <a:noAutofit/>
          </a:bodyPr>
          <a:lstStyle/>
          <a:p>
            <a:r>
              <a:rPr lang="en-US" dirty="0"/>
              <a:t>padding=1 </a:t>
            </a:r>
            <a:r>
              <a:rPr lang="zh-CN" altLang="en-US" dirty="0"/>
              <a:t>：设置合适的边缘填充值可以保证卷积后的图片</a:t>
            </a:r>
            <a:r>
              <a:rPr lang="en-US" altLang="zh-CN" dirty="0"/>
              <a:t>Shape</a:t>
            </a:r>
            <a:r>
              <a:rPr lang="zh-CN" altLang="en-US" dirty="0"/>
              <a:t>不变。</a:t>
            </a: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kernel=3, padding=1</a:t>
            </a:r>
            <a:r>
              <a:rPr lang="zh-CN" altLang="en-US" dirty="0"/>
              <a:t>时。</a:t>
            </a:r>
            <a:endParaRPr lang="en-US" dirty="0"/>
          </a:p>
        </p:txBody>
      </p:sp>
      <p:pic>
        <p:nvPicPr>
          <p:cNvPr id="7" name="Picture 2" descr="C:\Users\cx\Desktop\Convolution_schematic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6929486" cy="3700128"/>
          </a:xfrm>
          <a:prstGeom prst="rect">
            <a:avLst/>
          </a:prstGeom>
          <a:noFill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 b="7132"/>
          <a:stretch>
            <a:fillRect/>
          </a:stretch>
        </p:blipFill>
        <p:spPr bwMode="auto">
          <a:xfrm>
            <a:off x="1214414" y="2857496"/>
            <a:ext cx="6786611" cy="385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卷积计算层</a:t>
            </a:r>
          </a:p>
        </p:txBody>
      </p:sp>
      <p:sp>
        <p:nvSpPr>
          <p:cNvPr id="86018" name="AutoShape 2" descr="https://upload-images.jianshu.io/upload_images/1845730-5ca69abe03f57d72.gif?imageMogr2/auto-orient/strip|imageView2/2/w/86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6021" name="Picture 5" descr="C:\Users\cx\Desktop\1845730-5ca69abe03f57d72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643998" cy="6572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全连接与局部连接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264320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214422"/>
            <a:ext cx="2609681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438285"/>
            <a:ext cx="26384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438" y="5000636"/>
            <a:ext cx="8429652" cy="1714512"/>
          </a:xfrm>
        </p:spPr>
        <p:txBody>
          <a:bodyPr>
            <a:noAutofit/>
          </a:bodyPr>
          <a:lstStyle/>
          <a:p>
            <a:pPr lvl="0"/>
            <a:r>
              <a:rPr lang="zh-CN" altLang="en-US" dirty="0"/>
              <a:t>假设 </a:t>
            </a:r>
            <a:r>
              <a:rPr lang="en-US" altLang="zh-CN" dirty="0"/>
              <a:t>200*200</a:t>
            </a:r>
            <a:r>
              <a:rPr lang="zh-CN" altLang="en-US" dirty="0"/>
              <a:t>的图片，</a:t>
            </a:r>
            <a:r>
              <a:rPr lang="en-US" altLang="zh-CN" dirty="0"/>
              <a:t>40K</a:t>
            </a:r>
            <a:r>
              <a:rPr lang="zh-CN" altLang="en-US" dirty="0"/>
              <a:t>的隐层，</a:t>
            </a:r>
            <a:r>
              <a:rPr lang="en-US" altLang="zh-CN" dirty="0"/>
              <a:t>10*10</a:t>
            </a:r>
            <a:r>
              <a:rPr lang="zh-CN" altLang="en-US" dirty="0"/>
              <a:t>核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C00000"/>
                </a:solidFill>
              </a:rPr>
              <a:t>全连接</a:t>
            </a:r>
            <a:r>
              <a:rPr lang="zh-CN" altLang="en-US" dirty="0"/>
              <a:t>：约</a:t>
            </a:r>
            <a:r>
              <a:rPr lang="en-US" altLang="zh-CN" dirty="0"/>
              <a:t>1.6 Billion</a:t>
            </a:r>
            <a:r>
              <a:rPr lang="zh-CN" altLang="en-US" dirty="0"/>
              <a:t>个参数；</a:t>
            </a:r>
            <a:r>
              <a:rPr lang="zh-CN" altLang="en-US" dirty="0">
                <a:solidFill>
                  <a:srgbClr val="C00000"/>
                </a:solidFill>
              </a:rPr>
              <a:t>局部连接</a:t>
            </a:r>
            <a:r>
              <a:rPr lang="zh-CN" altLang="en-US" dirty="0"/>
              <a:t>：</a:t>
            </a:r>
            <a:r>
              <a:rPr lang="en-US" altLang="zh-CN" dirty="0"/>
              <a:t>4 Million</a:t>
            </a:r>
            <a:r>
              <a:rPr lang="zh-CN" altLang="en-US" dirty="0"/>
              <a:t>个参数；</a:t>
            </a:r>
            <a:r>
              <a:rPr lang="zh-CN" altLang="en-US" dirty="0">
                <a:solidFill>
                  <a:srgbClr val="C00000"/>
                </a:solidFill>
              </a:rPr>
              <a:t>共享局部连接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r>
              <a:rPr lang="zh-CN" altLang="en-US" dirty="0"/>
              <a:t>个参数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非线性层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86860" y="1285860"/>
            <a:ext cx="7597508" cy="2215148"/>
          </a:xfr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</a:pPr>
            <a:r>
              <a:rPr lang="zh-CN" altLang="en-US" dirty="0"/>
              <a:t>对卷积层输出结果做非线性变换。</a:t>
            </a:r>
            <a:endParaRPr lang="en-US" altLang="zh-CN" dirty="0"/>
          </a:p>
          <a:p>
            <a:pPr lvl="0">
              <a:spcBef>
                <a:spcPts val="600"/>
              </a:spcBef>
            </a:pPr>
            <a:r>
              <a:rPr lang="en-US" dirty="0"/>
              <a:t>CNN</a:t>
            </a:r>
            <a:r>
              <a:rPr lang="zh-CN" altLang="en-US" dirty="0"/>
              <a:t>采用的激励函数一般为</a:t>
            </a:r>
            <a:r>
              <a:rPr lang="en-US" b="1" dirty="0">
                <a:solidFill>
                  <a:srgbClr val="C00000"/>
                </a:solidFill>
              </a:rPr>
              <a:t>ReLU</a:t>
            </a:r>
            <a:r>
              <a:rPr lang="en-US" dirty="0"/>
              <a:t> (The Rectified Linear Unit/</a:t>
            </a:r>
            <a:r>
              <a:rPr lang="zh-CN" altLang="en-US" dirty="0"/>
              <a:t>修正线性单元</a:t>
            </a:r>
            <a:r>
              <a:rPr lang="en-US" altLang="zh-CN" dirty="0"/>
              <a:t>)</a:t>
            </a:r>
            <a:r>
              <a:rPr lang="zh-CN" altLang="en-US" dirty="0"/>
              <a:t>，它的特点是收敛快，求梯度简单。</a:t>
            </a:r>
            <a:endParaRPr lang="en-US" altLang="zh-CN" dirty="0">
              <a:latin typeface="楷体" pitchFamily="49" charset="-122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3501008"/>
            <a:ext cx="528641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池化层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001056" cy="164307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池化层夹在连续的卷积层中间。如果输入是图像的话，那么池化层的主要作用就是压缩图像。</a:t>
            </a:r>
            <a:endParaRPr lang="en-US" altLang="zh-CN" dirty="0">
              <a:latin typeface="楷体" pitchFamily="49" charset="-122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00372"/>
            <a:ext cx="6572296" cy="364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池化层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001056" cy="1285884"/>
          </a:xfrm>
        </p:spPr>
        <p:txBody>
          <a:bodyPr>
            <a:normAutofit fontScale="92500"/>
          </a:bodyPr>
          <a:lstStyle/>
          <a:p>
            <a:pPr lvl="0"/>
            <a:r>
              <a:rPr lang="zh-CN" altLang="en-US" dirty="0"/>
              <a:t>池化层常用的方法有</a:t>
            </a:r>
            <a:r>
              <a:rPr lang="en-US" dirty="0"/>
              <a:t>Max pooling </a:t>
            </a:r>
            <a:r>
              <a:rPr lang="zh-CN" altLang="en-US" dirty="0"/>
              <a:t>和 </a:t>
            </a:r>
            <a:r>
              <a:rPr lang="en-US" dirty="0"/>
              <a:t>average pooling，</a:t>
            </a:r>
            <a:r>
              <a:rPr lang="zh-CN" altLang="en-US" dirty="0"/>
              <a:t>实际用的较多的是</a:t>
            </a:r>
            <a:r>
              <a:rPr lang="en-US" dirty="0"/>
              <a:t>Max pooling。</a:t>
            </a:r>
            <a:endParaRPr lang="en-US" altLang="zh-CN" dirty="0">
              <a:latin typeface="楷体" pitchFamily="49" charset="-122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692948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786454"/>
            <a:ext cx="73581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全连接层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001056" cy="128588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两层之间所有神经元都有权重连接，通常全连接层在卷积神经网络尾部。</a:t>
            </a:r>
            <a:endParaRPr lang="en-US" altLang="zh-CN" dirty="0">
              <a:latin typeface="楷体" pitchFamily="49" charset="-122"/>
            </a:endParaRP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8"/>
            <a:ext cx="564360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786322"/>
            <a:ext cx="68468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5357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楷体" pitchFamily="49" charset="-122"/>
              </a:rPr>
              <a:t>初识卷积神经网络</a:t>
            </a:r>
            <a:r>
              <a:rPr lang="en-US" altLang="zh-CN" dirty="0">
                <a:latin typeface="楷体" pitchFamily="49" charset="-122"/>
              </a:rPr>
              <a:t>/</a:t>
            </a:r>
            <a:r>
              <a:rPr lang="en-US" altLang="zh-CN" dirty="0"/>
              <a:t>CNN</a:t>
            </a:r>
          </a:p>
          <a:p>
            <a:r>
              <a:rPr lang="zh-CN" altLang="en-US" dirty="0"/>
              <a:t>卷积计算层</a:t>
            </a:r>
            <a:r>
              <a:rPr lang="en-US" altLang="zh-CN" dirty="0"/>
              <a:t>/ </a:t>
            </a:r>
            <a:r>
              <a:rPr lang="en-US" dirty="0" err="1"/>
              <a:t>Conv</a:t>
            </a:r>
            <a:r>
              <a:rPr lang="en-US" dirty="0"/>
              <a:t> layer</a:t>
            </a:r>
          </a:p>
          <a:p>
            <a:r>
              <a:rPr lang="zh-CN" altLang="en-US" dirty="0"/>
              <a:t>非线性层 </a:t>
            </a:r>
            <a:r>
              <a:rPr lang="en-US" altLang="zh-CN" dirty="0"/>
              <a:t>/ </a:t>
            </a:r>
            <a:r>
              <a:rPr lang="en-US" dirty="0"/>
              <a:t>ReLU layer</a:t>
            </a:r>
          </a:p>
          <a:p>
            <a:r>
              <a:rPr lang="zh-CN" altLang="en-US" dirty="0"/>
              <a:t>池化层 </a:t>
            </a:r>
            <a:r>
              <a:rPr lang="en-US" altLang="zh-CN" dirty="0"/>
              <a:t>/ </a:t>
            </a:r>
            <a:r>
              <a:rPr lang="en-US" dirty="0"/>
              <a:t>Pooling layer</a:t>
            </a:r>
          </a:p>
          <a:p>
            <a:r>
              <a:rPr lang="zh-CN" altLang="en-US" dirty="0"/>
              <a:t>全连接层 </a:t>
            </a:r>
            <a:r>
              <a:rPr lang="en-US" altLang="zh-CN" dirty="0"/>
              <a:t>/ </a:t>
            </a:r>
            <a:r>
              <a:rPr lang="en-US" dirty="0"/>
              <a:t>FC layer</a:t>
            </a:r>
          </a:p>
          <a:p>
            <a:r>
              <a:rPr lang="en-US" dirty="0">
                <a:solidFill>
                  <a:srgbClr val="C00000"/>
                </a:solidFill>
              </a:rPr>
              <a:t>NLP</a:t>
            </a:r>
            <a:r>
              <a:rPr lang="zh-CN" altLang="en-US" dirty="0">
                <a:solidFill>
                  <a:srgbClr val="C00000"/>
                </a:solidFill>
              </a:rPr>
              <a:t>中的</a:t>
            </a:r>
            <a:r>
              <a:rPr lang="en-US" altLang="zh-CN" dirty="0">
                <a:solidFill>
                  <a:srgbClr val="C00000"/>
                </a:solidFill>
              </a:rPr>
              <a:t>CNN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结构图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501122" cy="2428892"/>
          </a:xfrm>
        </p:spPr>
        <p:txBody>
          <a:bodyPr>
            <a:noAutofit/>
          </a:bodyPr>
          <a:lstStyle/>
          <a:p>
            <a:r>
              <a:rPr lang="en-US" sz="3600" b="1" dirty="0"/>
              <a:t>INPUT</a:t>
            </a:r>
          </a:p>
          <a:p>
            <a:r>
              <a:rPr lang="en-US" sz="3600" b="1" dirty="0"/>
              <a:t>[CONV -&gt; ReLU</a:t>
            </a:r>
            <a:r>
              <a:rPr lang="en-US" sz="3600" b="1" i="1" dirty="0"/>
              <a:t>-&gt; </a:t>
            </a:r>
            <a:r>
              <a:rPr lang="en-US" sz="3600" b="1" dirty="0"/>
              <a:t>POOL] *</a:t>
            </a:r>
            <a:r>
              <a:rPr lang="en-US" sz="3600" b="1" i="1" dirty="0"/>
              <a:t>m</a:t>
            </a:r>
          </a:p>
          <a:p>
            <a:r>
              <a:rPr lang="en-US" sz="3600" b="1" dirty="0"/>
              <a:t>[FC -&gt; ReLU]*</a:t>
            </a:r>
            <a:r>
              <a:rPr lang="en-US" sz="3600" b="1" i="1" dirty="0"/>
              <a:t>k</a:t>
            </a:r>
          </a:p>
          <a:p>
            <a:r>
              <a:rPr lang="en-US" sz="3600" b="1" dirty="0"/>
              <a:t>FC -&gt; Softmax</a:t>
            </a:r>
            <a:endParaRPr lang="en-US" altLang="zh-CN" sz="3600" b="1" dirty="0">
              <a:latin typeface="楷体" pitchFamily="49" charset="-122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786190"/>
            <a:ext cx="771530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的优缺点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357850"/>
          </a:xfrm>
        </p:spPr>
        <p:txBody>
          <a:bodyPr>
            <a:noAutofit/>
          </a:bodyPr>
          <a:lstStyle/>
          <a:p>
            <a:r>
              <a:rPr lang="zh-CN" altLang="en-US" b="1" dirty="0"/>
              <a:t>优点</a:t>
            </a:r>
            <a:endParaRPr lang="en-US" altLang="zh-CN" b="1" dirty="0"/>
          </a:p>
          <a:p>
            <a:pPr lvl="1"/>
            <a:r>
              <a:rPr lang="zh-CN" altLang="en-US" sz="3200" dirty="0"/>
              <a:t>共享卷积核，对高维数据处理无压力</a:t>
            </a:r>
            <a:endParaRPr lang="en-US" altLang="zh-CN" sz="3200" dirty="0"/>
          </a:p>
          <a:p>
            <a:pPr lvl="1"/>
            <a:r>
              <a:rPr lang="zh-CN" altLang="en-US" sz="3200" dirty="0"/>
              <a:t>无需手动选取特征，训练好权重，学得特征分类效果好</a:t>
            </a:r>
            <a:endParaRPr lang="en-US" altLang="zh-CN" sz="3200" dirty="0"/>
          </a:p>
          <a:p>
            <a:r>
              <a:rPr lang="zh-CN" altLang="en-US" b="1" dirty="0"/>
              <a:t>缺点</a:t>
            </a:r>
            <a:endParaRPr lang="en-US" altLang="zh-CN" b="1" dirty="0"/>
          </a:p>
          <a:p>
            <a:pPr lvl="1"/>
            <a:r>
              <a:rPr lang="zh-CN" altLang="en-US" sz="3200" dirty="0"/>
              <a:t>物理含义不明确（并不知道每个卷积层到底提取到的是什么特征，是一种难以解释的“黑箱模型”）</a:t>
            </a:r>
          </a:p>
        </p:txBody>
      </p:sp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图片分类中的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501122" cy="5214974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LeNet</a:t>
            </a:r>
            <a:r>
              <a:rPr lang="zh-CN" altLang="en-US" dirty="0"/>
              <a:t>，最早用于数字识别的</a:t>
            </a:r>
            <a:r>
              <a:rPr lang="en-US" altLang="zh-CN" dirty="0"/>
              <a:t>CNN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AlexNet</a:t>
            </a:r>
            <a:r>
              <a:rPr lang="zh-CN" altLang="en-US" dirty="0"/>
              <a:t>， </a:t>
            </a:r>
            <a:r>
              <a:rPr lang="en-US" altLang="zh-CN" dirty="0"/>
              <a:t>2012 ILSVRC</a:t>
            </a:r>
            <a:r>
              <a:rPr lang="zh-CN" altLang="en-US" dirty="0"/>
              <a:t>比赛远超第</a:t>
            </a:r>
            <a:r>
              <a:rPr lang="en-US" altLang="zh-CN" dirty="0"/>
              <a:t>2</a:t>
            </a:r>
            <a:r>
              <a:rPr lang="zh-CN" altLang="en-US" dirty="0"/>
              <a:t>名的</a:t>
            </a:r>
            <a:r>
              <a:rPr lang="en-US" altLang="zh-CN" dirty="0"/>
              <a:t>CNN</a:t>
            </a:r>
            <a:r>
              <a:rPr lang="zh-CN" altLang="en-US" dirty="0"/>
              <a:t>，比</a:t>
            </a:r>
            <a:r>
              <a:rPr lang="en-US" altLang="zh-CN" dirty="0" err="1"/>
              <a:t>LeNet</a:t>
            </a:r>
            <a:r>
              <a:rPr lang="zh-CN" altLang="en-US" dirty="0"/>
              <a:t>更深，用多层小卷积层叠加替换单大卷积层。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ZF Net</a:t>
            </a:r>
            <a:r>
              <a:rPr lang="zh-CN" altLang="en-US" dirty="0"/>
              <a:t>， </a:t>
            </a:r>
            <a:r>
              <a:rPr lang="en-US" altLang="zh-CN" dirty="0"/>
              <a:t>2013 ILSVRC</a:t>
            </a:r>
            <a:r>
              <a:rPr lang="zh-CN" altLang="en-US" dirty="0"/>
              <a:t>比赛冠军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C00000"/>
                </a:solidFill>
              </a:rPr>
              <a:t>GoogLeNet</a:t>
            </a:r>
            <a:r>
              <a:rPr lang="zh-CN" altLang="en-US" dirty="0"/>
              <a:t>， </a:t>
            </a:r>
            <a:r>
              <a:rPr lang="en-US" altLang="zh-CN" dirty="0"/>
              <a:t>2014 ILSVRC</a:t>
            </a:r>
            <a:r>
              <a:rPr lang="zh-CN" altLang="en-US" dirty="0"/>
              <a:t>比赛冠军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C00000"/>
                </a:solidFill>
              </a:rPr>
              <a:t>VGGNet</a:t>
            </a:r>
            <a:r>
              <a:rPr lang="zh-CN" altLang="en-US" dirty="0"/>
              <a:t>， </a:t>
            </a:r>
            <a:r>
              <a:rPr lang="en-US" altLang="zh-CN" dirty="0"/>
              <a:t>2014 ILSVRC</a:t>
            </a:r>
            <a:r>
              <a:rPr lang="zh-CN" altLang="en-US" dirty="0"/>
              <a:t>比赛中的模型，图像识别略差于</a:t>
            </a:r>
            <a:r>
              <a:rPr lang="en-US" altLang="zh-CN" dirty="0" err="1"/>
              <a:t>GoogLeNet</a:t>
            </a:r>
            <a:r>
              <a:rPr lang="zh-CN" altLang="en-US" dirty="0"/>
              <a:t>，但是在很多图像转化学习问题上效果奇好</a:t>
            </a:r>
            <a:endParaRPr lang="en-US" altLang="zh-CN" dirty="0">
              <a:latin typeface="楷体" pitchFamily="49" charset="-122"/>
            </a:endParaRPr>
          </a:p>
          <a:p>
            <a:pPr lvl="0"/>
            <a:endParaRPr lang="en-US" altLang="zh-CN" dirty="0">
              <a:latin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PyTorch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5660"/>
          <a:stretch>
            <a:fillRect/>
          </a:stretch>
        </p:blipFill>
        <p:spPr bwMode="auto">
          <a:xfrm>
            <a:off x="178563" y="1484784"/>
            <a:ext cx="8786874" cy="51125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400052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214422"/>
            <a:ext cx="378621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286124"/>
            <a:ext cx="364333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5860" y="3643314"/>
            <a:ext cx="2847974" cy="307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1671625"/>
            <a:ext cx="2883034" cy="161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1357298"/>
            <a:ext cx="350046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29679D-7E2F-42CE-A1C3-5141269B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487" y="5229200"/>
            <a:ext cx="7017993" cy="141718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81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64399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7340" y="5000636"/>
            <a:ext cx="6513816" cy="17145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28586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多个卷积核</a:t>
            </a:r>
          </a:p>
        </p:txBody>
      </p:sp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64399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9556" y="5038748"/>
            <a:ext cx="5181600" cy="1676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7256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2525" y="5500702"/>
            <a:ext cx="5708631" cy="128588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44DA6-14D1-4D1A-BDE9-A84C213D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2" y="1340768"/>
            <a:ext cx="7672476" cy="4536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68E4BC-2D05-4D86-AB5C-27BBA2C8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2" y="5234288"/>
            <a:ext cx="8195604" cy="143507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06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初识卷积神经网络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572560" cy="1285884"/>
          </a:xfrm>
        </p:spPr>
        <p:txBody>
          <a:bodyPr>
            <a:noAutofit/>
          </a:bodyPr>
          <a:lstStyle/>
          <a:p>
            <a:pPr lvl="0"/>
            <a:r>
              <a:rPr lang="zh-CN" altLang="en-US" dirty="0"/>
              <a:t>多层前馈神经网络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C00000"/>
                </a:solidFill>
              </a:rPr>
              <a:t>全连接层</a:t>
            </a:r>
            <a:r>
              <a:rPr lang="zh-CN" altLang="en-US" dirty="0">
                <a:latin typeface="楷体" pitchFamily="49" charset="-122"/>
              </a:rPr>
              <a:t>（</a:t>
            </a:r>
            <a:r>
              <a:rPr lang="en-US" altLang="zh-CN" dirty="0"/>
              <a:t>Fully Connected Layer, FC Layer</a:t>
            </a:r>
            <a:r>
              <a:rPr lang="zh-CN" altLang="en-US" dirty="0">
                <a:latin typeface="楷体" pitchFamily="49" charset="-122"/>
              </a:rPr>
              <a:t>）</a:t>
            </a:r>
            <a:endParaRPr lang="en-US" altLang="zh-C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621510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24501"/>
            <a:ext cx="8501122" cy="875607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Papers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428736"/>
            <a:ext cx="8929718" cy="4592552"/>
          </a:xfrm>
        </p:spPr>
        <p:txBody>
          <a:bodyPr>
            <a:normAutofit/>
          </a:bodyPr>
          <a:lstStyle/>
          <a:p>
            <a:pPr indent="-360000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Convolutional Neural Networks for Sentence Classification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EMNLP2014</a:t>
            </a:r>
          </a:p>
          <a:p>
            <a:pPr indent="-360000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A Sensitivity Analysis of (and Practitioners’ Guide to) Convolutional Neural Networks for Sentence Classification, 2016</a:t>
            </a:r>
          </a:p>
          <a:p>
            <a:pPr indent="-360000"/>
            <a:r>
              <a:rPr lang="en-US" altLang="zh-CN" sz="2400" dirty="0">
                <a:ea typeface="宋体" pitchFamily="2" charset="-122"/>
              </a:rPr>
              <a:t>Relation Classification via Convolutional Deep Neural Network, COLING 2014</a:t>
            </a:r>
          </a:p>
          <a:p>
            <a:pPr indent="-360000"/>
            <a:r>
              <a:rPr lang="en-US" altLang="zh-CN" sz="2400" dirty="0"/>
              <a:t>Character-level Convolutional Networks for Text Classification, NIPS 2015</a:t>
            </a:r>
            <a:endParaRPr lang="en-US" altLang="zh-CN" sz="2400" b="1" dirty="0"/>
          </a:p>
          <a:p>
            <a:pPr indent="-360000"/>
            <a:r>
              <a:rPr lang="en-US" sz="2400" dirty="0"/>
              <a:t>Character-Aware Neural Language Models, AAAI 2016</a:t>
            </a:r>
          </a:p>
          <a:p>
            <a:pPr indent="-360000"/>
            <a:r>
              <a:rPr lang="en-US" sz="2400" dirty="0"/>
              <a:t>CNN-Based Chinese NER with Lexicon Rethinking, IJCAI 2019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514423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Q&amp;A</a:t>
            </a:r>
            <a:endParaRPr lang="zh-CN" altLang="en-US" sz="720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初识卷积神经网络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86874" cy="1857388"/>
          </a:xfrm>
        </p:spPr>
        <p:txBody>
          <a:bodyPr>
            <a:noAutofit/>
          </a:bodyPr>
          <a:lstStyle/>
          <a:p>
            <a:pPr lvl="0"/>
            <a:r>
              <a:rPr lang="zh-CN" altLang="en-US" dirty="0"/>
              <a:t>层级网络，只是</a:t>
            </a:r>
            <a:r>
              <a:rPr lang="zh-CN" altLang="en-US" b="1" dirty="0">
                <a:solidFill>
                  <a:srgbClr val="C00000"/>
                </a:solidFill>
              </a:rPr>
              <a:t>层的功能和形式不同</a:t>
            </a:r>
            <a:r>
              <a:rPr lang="zh-CN" altLang="en-US" dirty="0"/>
              <a:t>。</a:t>
            </a:r>
            <a:endParaRPr lang="en-US" altLang="zh-CN" dirty="0">
              <a:latin typeface="楷体" pitchFamily="49" charset="-122"/>
            </a:endParaRPr>
          </a:p>
          <a:p>
            <a:pPr lvl="0"/>
            <a:r>
              <a:rPr lang="zh-CN" altLang="en-US" dirty="0"/>
              <a:t>交替运算的</a:t>
            </a:r>
            <a:r>
              <a:rPr lang="zh-CN" altLang="en-US" b="1" dirty="0">
                <a:solidFill>
                  <a:srgbClr val="C00000"/>
                </a:solidFill>
              </a:rPr>
              <a:t>卷积层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池化层</a:t>
            </a:r>
            <a:r>
              <a:rPr lang="zh-CN" altLang="en-US" dirty="0"/>
              <a:t>（</a:t>
            </a:r>
            <a:r>
              <a:rPr lang="en-US" altLang="zh-CN" dirty="0"/>
              <a:t>Pooling</a:t>
            </a:r>
            <a:r>
              <a:rPr lang="zh-CN" altLang="en-US" dirty="0"/>
              <a:t>），最后叠加多个全连接层（</a:t>
            </a:r>
            <a:r>
              <a:rPr lang="en-US" altLang="zh-CN" dirty="0"/>
              <a:t>FC Layer</a:t>
            </a:r>
            <a:r>
              <a:rPr lang="zh-CN" altLang="en-US" dirty="0"/>
              <a:t>）用于分类。</a:t>
            </a:r>
            <a:endParaRPr lang="en-US" altLang="zh-CN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71810"/>
            <a:ext cx="792961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初识卷积神经网络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406" y="1214422"/>
            <a:ext cx="8715436" cy="2643206"/>
          </a:xfrm>
        </p:spPr>
        <p:txBody>
          <a:bodyPr>
            <a:noAutofit/>
          </a:bodyPr>
          <a:lstStyle/>
          <a:p>
            <a:r>
              <a:rPr lang="zh-CN" altLang="en-US" dirty="0"/>
              <a:t>卷积神经网络（</a:t>
            </a:r>
            <a:r>
              <a:rPr lang="en-US" altLang="zh-CN" dirty="0"/>
              <a:t>Convolutional Neural Networks</a:t>
            </a:r>
            <a:r>
              <a:rPr lang="zh-CN" altLang="en-US" dirty="0"/>
              <a:t>）是一种深度学习模型，常用来分析视觉图像。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创始人是著名的计算机科学家 </a:t>
            </a:r>
            <a:r>
              <a:rPr lang="en-US" altLang="zh-CN" b="1" dirty="0" err="1">
                <a:solidFill>
                  <a:srgbClr val="C00000"/>
                </a:solidFill>
              </a:rPr>
              <a:t>Yann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LeCun</a:t>
            </a:r>
            <a:r>
              <a:rPr lang="zh-CN" altLang="en-US" dirty="0"/>
              <a:t>，</a:t>
            </a:r>
            <a:r>
              <a:rPr lang="en-US" altLang="zh-CN" dirty="0"/>
              <a:t>2019</a:t>
            </a:r>
            <a:r>
              <a:rPr lang="zh-CN" altLang="en-US" dirty="0"/>
              <a:t>图灵奖得主。他是第一个通过卷积神经网络在</a:t>
            </a:r>
            <a:r>
              <a:rPr lang="en-US" altLang="zh-CN" dirty="0"/>
              <a:t>MNIST</a:t>
            </a:r>
            <a:r>
              <a:rPr lang="zh-CN" altLang="en-US" dirty="0"/>
              <a:t>数据集上解决手写数字问题的人。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 b="10321"/>
          <a:stretch>
            <a:fillRect/>
          </a:stretch>
        </p:blipFill>
        <p:spPr bwMode="auto">
          <a:xfrm>
            <a:off x="2857487" y="3929066"/>
            <a:ext cx="294243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卷积计算层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429684" cy="2643206"/>
          </a:xfrm>
        </p:spPr>
        <p:txBody>
          <a:bodyPr>
            <a:noAutofit/>
          </a:bodyPr>
          <a:lstStyle/>
          <a:p>
            <a:pPr lvl="0"/>
            <a:r>
              <a:rPr lang="zh-CN" altLang="en-US" sz="2800" dirty="0"/>
              <a:t>图中滑动的窗口矩阵常称为</a:t>
            </a:r>
            <a:r>
              <a:rPr lang="zh-CN" altLang="en-US" sz="2800" b="1" dirty="0">
                <a:solidFill>
                  <a:srgbClr val="C00000"/>
                </a:solidFill>
              </a:rPr>
              <a:t>卷积核</a:t>
            </a:r>
            <a:r>
              <a:rPr lang="zh-CN" altLang="en-US" sz="2800" b="1" dirty="0"/>
              <a:t>或</a:t>
            </a:r>
            <a:r>
              <a:rPr lang="zh-CN" altLang="en-US" sz="2800" b="1" dirty="0">
                <a:solidFill>
                  <a:srgbClr val="C00000"/>
                </a:solidFill>
              </a:rPr>
              <a:t>特征检测器</a:t>
            </a:r>
            <a:r>
              <a:rPr lang="zh-CN" altLang="en-US" sz="2800" dirty="0"/>
              <a:t>。</a:t>
            </a:r>
            <a:r>
              <a:rPr lang="en-US" altLang="zh-CN" sz="2800" dirty="0"/>
              <a:t> </a:t>
            </a:r>
          </a:p>
          <a:p>
            <a:pPr lvl="0"/>
            <a:r>
              <a:rPr lang="zh-CN" altLang="en-US" sz="2800" dirty="0"/>
              <a:t>滑动时，卷积核（</a:t>
            </a:r>
            <a:r>
              <a:rPr lang="en-US" altLang="zh-CN" sz="2800" dirty="0"/>
              <a:t>Kernel=3</a:t>
            </a:r>
            <a:r>
              <a:rPr lang="zh-CN" altLang="en-US" sz="2800" dirty="0"/>
              <a:t>）与原图（矩阵）中对应位置的值点乘，然后求和。</a:t>
            </a:r>
            <a:endParaRPr lang="en-US" altLang="zh-CN" sz="2800" dirty="0"/>
          </a:p>
          <a:p>
            <a:pPr lvl="0"/>
            <a:r>
              <a:rPr lang="zh-CN" altLang="en-US" sz="2800" dirty="0"/>
              <a:t>按步长（</a:t>
            </a:r>
            <a:r>
              <a:rPr lang="en-US" altLang="zh-CN" sz="2800" dirty="0"/>
              <a:t>Stride=1</a:t>
            </a:r>
            <a:r>
              <a:rPr lang="zh-CN" altLang="en-US" sz="2800" dirty="0"/>
              <a:t>）滑动卷积核并计算，就可以得到原图经过该卷积核计算后的结果（某种特征）。</a:t>
            </a:r>
            <a:endParaRPr lang="en-US" altLang="zh-CN" sz="2800" dirty="0"/>
          </a:p>
        </p:txBody>
      </p:sp>
      <p:pic>
        <p:nvPicPr>
          <p:cNvPr id="91138" name="Picture 2" descr="C:\Users\cx\Desktop\Convolution_schematic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643314"/>
            <a:ext cx="4867274" cy="3000396"/>
          </a:xfrm>
          <a:prstGeom prst="rect">
            <a:avLst/>
          </a:prstGeom>
          <a:noFill/>
        </p:spPr>
      </p:pic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3"/>
          <a:srcRect l="1680" t="2487" r="3360" b="4974"/>
          <a:stretch>
            <a:fillRect/>
          </a:stretch>
        </p:blipFill>
        <p:spPr bwMode="auto">
          <a:xfrm>
            <a:off x="857224" y="4143380"/>
            <a:ext cx="2214578" cy="16070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 l="25925"/>
          <a:stretch>
            <a:fillRect/>
          </a:stretch>
        </p:blipFill>
        <p:spPr bwMode="auto">
          <a:xfrm>
            <a:off x="4714876" y="2928934"/>
            <a:ext cx="377295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3"/>
          <a:srcRect t="1074"/>
          <a:stretch>
            <a:fillRect/>
          </a:stretch>
        </p:blipFill>
        <p:spPr bwMode="auto">
          <a:xfrm>
            <a:off x="3071802" y="1232419"/>
            <a:ext cx="2124075" cy="16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b="4458"/>
          <a:stretch>
            <a:fillRect/>
          </a:stretch>
        </p:blipFill>
        <p:spPr bwMode="auto">
          <a:xfrm>
            <a:off x="285720" y="2928934"/>
            <a:ext cx="364333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4071934" y="4500570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6429396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https://inst.eecs.berkeley.edu/~cs194-26/fa20/upload/files/proj2/cs194-26-acg/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卷积计算层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8643998" cy="2214578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楷体" pitchFamily="49" charset="-122"/>
              </a:rPr>
              <a:t>卷积层的每个</a:t>
            </a:r>
            <a:r>
              <a:rPr lang="zh-CN" altLang="en-US" dirty="0"/>
              <a:t>卷积核</a:t>
            </a:r>
            <a:r>
              <a:rPr lang="zh-CN" altLang="en-US" dirty="0">
                <a:latin typeface="楷体" pitchFamily="49" charset="-122"/>
              </a:rPr>
              <a:t>都会有自己所关注一类图像特征，比如垂直边缘，水平边缘</a:t>
            </a:r>
            <a:r>
              <a:rPr lang="en-US" altLang="zh-CN" dirty="0">
                <a:latin typeface="楷体" pitchFamily="49" charset="-122"/>
              </a:rPr>
              <a:t>,</a:t>
            </a:r>
            <a:r>
              <a:rPr lang="zh-CN" altLang="en-US" dirty="0">
                <a:latin typeface="楷体" pitchFamily="49" charset="-122"/>
              </a:rPr>
              <a:t>纹理等。</a:t>
            </a:r>
            <a:endParaRPr lang="en-US" altLang="zh-CN" dirty="0">
              <a:latin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</a:rPr>
              <a:t>输入通道（</a:t>
            </a:r>
            <a:r>
              <a:rPr lang="en-US" altLang="zh-CN" dirty="0" err="1"/>
              <a:t>in_channels</a:t>
            </a:r>
            <a:r>
              <a:rPr lang="zh-CN" altLang="en-US" dirty="0">
                <a:latin typeface="楷体" pitchFamily="49" charset="-122"/>
              </a:rPr>
              <a:t>）为</a:t>
            </a:r>
            <a:r>
              <a:rPr lang="en-US" altLang="zh-CN" dirty="0">
                <a:latin typeface="楷体" pitchFamily="49" charset="-122"/>
              </a:rPr>
              <a:t>1</a:t>
            </a:r>
          </a:p>
          <a:p>
            <a:r>
              <a:rPr lang="zh-CN" altLang="en-US" dirty="0">
                <a:latin typeface="楷体" pitchFamily="49" charset="-122"/>
              </a:rPr>
              <a:t>输出通道（</a:t>
            </a:r>
            <a:r>
              <a:rPr lang="en-US" altLang="zh-CN" dirty="0" err="1"/>
              <a:t>out_channels</a:t>
            </a:r>
            <a:r>
              <a:rPr lang="zh-CN" altLang="en-US" dirty="0">
                <a:latin typeface="楷体" pitchFamily="49" charset="-122"/>
              </a:rPr>
              <a:t>）为</a:t>
            </a:r>
            <a:r>
              <a:rPr lang="en-US" altLang="zh-CN" dirty="0">
                <a:latin typeface="楷体" pitchFamily="49" charset="-122"/>
              </a:rPr>
              <a:t>2</a:t>
            </a:r>
            <a:endParaRPr lang="zh-CN" altLang="en-US" dirty="0">
              <a:latin typeface="楷体" pitchFamily="49" charset="-122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7227887" cy="307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卷积计算层实现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438" y="1214422"/>
            <a:ext cx="8929718" cy="2358594"/>
          </a:xfrm>
        </p:spPr>
        <p:txBody>
          <a:bodyPr>
            <a:noAutofit/>
          </a:bodyPr>
          <a:lstStyle/>
          <a:p>
            <a:r>
              <a:rPr lang="en-US" dirty="0"/>
              <a:t>class </a:t>
            </a:r>
            <a:r>
              <a:rPr lang="en-US" b="1" dirty="0">
                <a:solidFill>
                  <a:srgbClr val="C00000"/>
                </a:solidFill>
              </a:rPr>
              <a:t>torch.nn.Conv2d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in_channels</a:t>
            </a:r>
            <a:r>
              <a:rPr lang="en-US" dirty="0"/>
              <a:t>,  </a:t>
            </a:r>
            <a:r>
              <a:rPr lang="en-US" dirty="0" err="1"/>
              <a:t>out_channels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kernel_size</a:t>
            </a:r>
            <a:r>
              <a:rPr lang="en-US" dirty="0"/>
              <a:t>,  stride=1,  padding=0, 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en-US" dirty="0"/>
              <a:t>    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42844" y="5214950"/>
            <a:ext cx="8929718" cy="121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https://www.yuque.com/xiaoyulive/python_deep_learn/yl2b7k#aba29747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3888597"/>
            <a:ext cx="7961835" cy="47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" y="4435972"/>
            <a:ext cx="8043919" cy="43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theme/theme1.xml><?xml version="1.0" encoding="utf-8"?>
<a:theme xmlns:a="http://schemas.openxmlformats.org/drawingml/2006/main" name="wcx_x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wcx_xmu</Template>
  <TotalTime>12767</TotalTime>
  <Words>872</Words>
  <Application>Microsoft Office PowerPoint</Application>
  <PresentationFormat>全屏显示(4:3)</PresentationFormat>
  <Paragraphs>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 Unicode MS</vt:lpstr>
      <vt:lpstr>楷体</vt:lpstr>
      <vt:lpstr>微软雅黑</vt:lpstr>
      <vt:lpstr>Arial</vt:lpstr>
      <vt:lpstr>Calibri</vt:lpstr>
      <vt:lpstr>Times New Roman</vt:lpstr>
      <vt:lpstr>wcx_xmu</vt:lpstr>
      <vt:lpstr>Lecture 7 卷积神经网络  Convolutional Neural Network, CNN</vt:lpstr>
      <vt:lpstr>内容</vt:lpstr>
      <vt:lpstr>初识卷积神经网络</vt:lpstr>
      <vt:lpstr>初识卷积神经网络</vt:lpstr>
      <vt:lpstr>初识卷积神经网络</vt:lpstr>
      <vt:lpstr>卷积计算层</vt:lpstr>
      <vt:lpstr>例子2</vt:lpstr>
      <vt:lpstr>卷积计算层</vt:lpstr>
      <vt:lpstr>卷积计算层实现</vt:lpstr>
      <vt:lpstr>卷积计算层实现</vt:lpstr>
      <vt:lpstr>卷积计算层实现</vt:lpstr>
      <vt:lpstr>卷积计算层实现</vt:lpstr>
      <vt:lpstr>卷积计算层实现</vt:lpstr>
      <vt:lpstr>卷积计算层</vt:lpstr>
      <vt:lpstr>全连接与局部连接</vt:lpstr>
      <vt:lpstr>非线性层</vt:lpstr>
      <vt:lpstr>池化层</vt:lpstr>
      <vt:lpstr>池化层</vt:lpstr>
      <vt:lpstr>全连接层</vt:lpstr>
      <vt:lpstr>常用CNN结构图</vt:lpstr>
      <vt:lpstr>CNN的优缺点</vt:lpstr>
      <vt:lpstr>图片分类中的CNN</vt:lpstr>
      <vt:lpstr>CNN代码: PyTorch</vt:lpstr>
      <vt:lpstr>NLP中的CNN</vt:lpstr>
      <vt:lpstr>NLP中的CNN</vt:lpstr>
      <vt:lpstr>NLP中的CNN</vt:lpstr>
      <vt:lpstr>NLP中的CNN</vt:lpstr>
      <vt:lpstr>NLP中的CNN</vt:lpstr>
      <vt:lpstr>NLP中的CNN</vt:lpstr>
      <vt:lpstr>Papers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</dc:title>
  <dc:creator>cx wu</dc:creator>
  <cp:lastModifiedBy>cx wu</cp:lastModifiedBy>
  <cp:revision>2448</cp:revision>
  <dcterms:created xsi:type="dcterms:W3CDTF">2015-10-14T03:01:33Z</dcterms:created>
  <dcterms:modified xsi:type="dcterms:W3CDTF">2022-04-04T12:30:05Z</dcterms:modified>
</cp:coreProperties>
</file>