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2" r:id="rId3"/>
    <p:sldId id="344" r:id="rId4"/>
    <p:sldId id="355" r:id="rId5"/>
    <p:sldId id="354" r:id="rId6"/>
    <p:sldId id="347" r:id="rId7"/>
    <p:sldId id="348" r:id="rId8"/>
    <p:sldId id="356" r:id="rId9"/>
    <p:sldId id="346" r:id="rId10"/>
    <p:sldId id="357" r:id="rId11"/>
    <p:sldId id="349" r:id="rId12"/>
    <p:sldId id="368" r:id="rId13"/>
    <p:sldId id="374" r:id="rId14"/>
    <p:sldId id="360" r:id="rId15"/>
    <p:sldId id="363" r:id="rId16"/>
    <p:sldId id="350" r:id="rId17"/>
    <p:sldId id="364" r:id="rId18"/>
    <p:sldId id="367" r:id="rId19"/>
    <p:sldId id="362" r:id="rId20"/>
    <p:sldId id="373" r:id="rId21"/>
    <p:sldId id="359" r:id="rId22"/>
    <p:sldId id="371" r:id="rId23"/>
    <p:sldId id="369" r:id="rId24"/>
    <p:sldId id="370" r:id="rId25"/>
    <p:sldId id="366" r:id="rId26"/>
    <p:sldId id="35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1466" autoAdjust="0"/>
  </p:normalViewPr>
  <p:slideViewPr>
    <p:cSldViewPr>
      <p:cViewPr varScale="1">
        <p:scale>
          <a:sx n="72" d="100"/>
          <a:sy n="72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214942" y="426345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虚拟现实与交互技术研究院</a:t>
            </a:r>
          </a:p>
        </p:txBody>
      </p:sp>
      <p:pic>
        <p:nvPicPr>
          <p:cNvPr id="3" name="Picture 2" descr="C:\Users\cx\Desktop\vriti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70485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alefactor/article/details/7876778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7603"/>
            <a:ext cx="9144000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zh-CN" altLang="en-US" sz="4800" dirty="0">
                <a:ea typeface="楷体" pitchFamily="49" charset="-122"/>
              </a:rPr>
              <a:t>注意力机制</a:t>
            </a:r>
            <a:br>
              <a:rPr lang="en-US" altLang="zh-CN" dirty="0">
                <a:ea typeface="楷体" pitchFamily="49" charset="-122"/>
              </a:rPr>
            </a:br>
            <a:r>
              <a:rPr lang="en-US" altLang="zh-CN" dirty="0">
                <a:ea typeface="楷体" pitchFamily="49" charset="-122"/>
              </a:rPr>
              <a:t>Attention Mechanism</a:t>
            </a:r>
            <a:endParaRPr lang="zh-CN" altLang="en-US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NLP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>
                <a:ea typeface="宋体" pitchFamily="2" charset="-122"/>
              </a:rPr>
              <a:t>Attention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14422"/>
            <a:ext cx="8715436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NLP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Value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常常是同一个，即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Key=Value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946" y="1772816"/>
            <a:ext cx="8072494" cy="492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NLP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>
                <a:ea typeface="宋体" pitchFamily="2" charset="-122"/>
              </a:rPr>
              <a:t>Attention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81870"/>
            <a:ext cx="8429684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lnSpc>
                <a:spcPct val="135000"/>
              </a:lnSpc>
              <a:spcBef>
                <a:spcPts val="12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三个阶段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/>
              <a:t>根据</a:t>
            </a:r>
            <a:r>
              <a:rPr lang="en-US" altLang="zh-CN" sz="2800" dirty="0"/>
              <a:t>Query</a:t>
            </a:r>
            <a:r>
              <a:rPr lang="zh-CN" altLang="en-US" sz="2800" dirty="0"/>
              <a:t>和</a:t>
            </a:r>
            <a:r>
              <a:rPr lang="en-US" altLang="zh-CN" sz="2800" dirty="0"/>
              <a:t>Key</a:t>
            </a:r>
            <a:r>
              <a:rPr lang="zh-CN" altLang="en-US" sz="2800" dirty="0"/>
              <a:t>计算两者的相似性或者相关性；对第一阶段的原始分值进行归一化处理；根据权重系数对</a:t>
            </a:r>
            <a:r>
              <a:rPr lang="en-US" altLang="zh-CN" sz="2800" dirty="0"/>
              <a:t>Value</a:t>
            </a:r>
            <a:r>
              <a:rPr lang="zh-CN" altLang="en-US" sz="2800" dirty="0"/>
              <a:t>进行加权求和。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344" y="3167188"/>
            <a:ext cx="743707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857224" y="5024576"/>
            <a:ext cx="6072230" cy="1428760"/>
            <a:chOff x="1000100" y="4608075"/>
            <a:chExt cx="5286412" cy="138924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7237" y="4608075"/>
              <a:ext cx="3733400" cy="74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5357826"/>
              <a:ext cx="5286412" cy="639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基于注意力机制的句子表示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85860"/>
            <a:ext cx="802955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Query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为一个可以学习的向量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句子表示为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71517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基于注意力机制的文档表示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14422"/>
            <a:ext cx="8429684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文档级的文本建模，从词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---&gt;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句子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---&gt;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文档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5056" y="5517232"/>
            <a:ext cx="7827314" cy="12693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Attention</a:t>
            </a: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NLP</a:t>
            </a:r>
            <a:r>
              <a:rPr lang="zh-CN" altLang="en-US" dirty="0">
                <a:ea typeface="宋体" pitchFamily="2" charset="-122"/>
              </a:rPr>
              <a:t>中的应用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14422"/>
            <a:ext cx="8429684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Aspect-level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Sentiment Classification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14620"/>
            <a:ext cx="800105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Attention</a:t>
            </a: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NLP</a:t>
            </a:r>
            <a:r>
              <a:rPr lang="zh-CN" altLang="en-US" dirty="0">
                <a:ea typeface="宋体" pitchFamily="2" charset="-122"/>
              </a:rPr>
              <a:t>中的应用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14422"/>
            <a:ext cx="8429684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Aspect-level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Sentiment Classification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64399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824" y="5517232"/>
            <a:ext cx="5819775" cy="1219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自注意力机制 </a:t>
            </a:r>
            <a:r>
              <a:rPr lang="en-US" altLang="zh-CN" dirty="0">
                <a:ea typeface="宋体" pitchFamily="2" charset="-122"/>
              </a:rPr>
              <a:t>Self-Attention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1214422"/>
            <a:ext cx="8329642" cy="142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句子内部的词之间的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/>
              <a:t>句子中任意两个单词的联系通过一个计算步骤直接联系起来，所以远距离依赖特征之间的距离被极大缩短。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407196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143380"/>
            <a:ext cx="278548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NLP </a:t>
            </a:r>
            <a:r>
              <a:rPr lang="zh-CN" altLang="en-US" dirty="0">
                <a:ea typeface="宋体" pitchFamily="2" charset="-122"/>
              </a:rPr>
              <a:t>中的自注意力机制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1285860"/>
            <a:ext cx="8329642" cy="1285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句子中词可表示为两部分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词本身的语义表示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词的上下文信息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与句子中其他词经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机制算出的语义表示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90804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88024" y="3558495"/>
            <a:ext cx="382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词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本身的表示；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基于词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算一组权重，然后对句子中所有词加权求和。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词最终的表示：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;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基于自注意力机制的句子表示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20" y="1214422"/>
            <a:ext cx="8329642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/>
              <a:t>把一个句子认为是由相互作用的一组词构成的，是目前句子建模的主流模型之一。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678661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CD0B49-D2C3-4F3C-A7CE-816BB168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1423"/>
            <a:ext cx="8087858" cy="2690349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自注意力机制的应用：依存句法分析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490303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688" y="5733256"/>
            <a:ext cx="7111216" cy="9818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401080" cy="3929090"/>
          </a:xfrm>
        </p:spPr>
        <p:txBody>
          <a:bodyPr>
            <a:normAutofit/>
          </a:bodyPr>
          <a:lstStyle/>
          <a:p>
            <a:r>
              <a:rPr lang="zh-CN" altLang="en-US" dirty="0"/>
              <a:t>注意力机制</a:t>
            </a:r>
            <a:endParaRPr lang="en-US" altLang="zh-CN" dirty="0"/>
          </a:p>
          <a:p>
            <a:r>
              <a:rPr lang="zh-CN" altLang="en-US" dirty="0"/>
              <a:t>自注意力机制</a:t>
            </a:r>
            <a:endParaRPr lang="en-US" altLang="zh-CN" dirty="0"/>
          </a:p>
          <a:p>
            <a:r>
              <a:rPr lang="zh-CN" altLang="en-US" dirty="0"/>
              <a:t>多头注意力机制</a:t>
            </a:r>
            <a:endParaRPr lang="en-US" altLang="zh-CN" dirty="0"/>
          </a:p>
          <a:p>
            <a:r>
              <a:rPr lang="zh-CN" altLang="en-US" dirty="0"/>
              <a:t>双向注意力机制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>
                <a:hlinkClick r:id="rId2"/>
              </a:rPr>
              <a:t>https://blog.csdn.net/malefactor/article/details/78767781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自注意力机制的应用：语义角色标注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57242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864399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5762648"/>
            <a:ext cx="7856537" cy="9525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多头注意力机制 </a:t>
            </a:r>
            <a:r>
              <a:rPr lang="en-US" altLang="zh-CN" dirty="0">
                <a:ea typeface="宋体" pitchFamily="2" charset="-122"/>
              </a:rPr>
              <a:t>Multi-head Attention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4324" y="1214422"/>
            <a:ext cx="8115328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同时使用多个自注意力机制，每个自注意力机制关注的是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词在某一方面的相关性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1"/>
            <a:ext cx="364333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357430"/>
            <a:ext cx="371477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857892"/>
            <a:ext cx="3438526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5786454"/>
            <a:ext cx="5000660" cy="9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0362" y="4556270"/>
            <a:ext cx="6086480" cy="20826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双向注意力机制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4324" y="1214422"/>
            <a:ext cx="8329642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常用于建模两个句子的词之间的关系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35758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4143372" y="4214818"/>
            <a:ext cx="714380" cy="28575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95026"/>
            <a:ext cx="3143272" cy="457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双向注意力机制的应用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4324" y="1214422"/>
            <a:ext cx="8115328" cy="1206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5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常用于对两个句子的语义关系进行建模，例如：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隐式篇章关系识别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、文本蕴含识别和语义匹配。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760606"/>
            <a:ext cx="7173440" cy="290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双向注意力机制的应用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5143512"/>
            <a:ext cx="5676908" cy="14287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Attention</a:t>
            </a:r>
            <a:r>
              <a:rPr lang="zh-CN" altLang="en-US" dirty="0">
                <a:ea typeface="宋体" pitchFamily="2" charset="-122"/>
              </a:rPr>
              <a:t>的优缺点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1285860"/>
            <a:ext cx="8715436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600" b="1" dirty="0">
                <a:solidFill>
                  <a:srgbClr val="C00000"/>
                </a:solidFill>
              </a:rPr>
              <a:t>参数少</a:t>
            </a:r>
            <a:r>
              <a:rPr lang="zh-CN" altLang="en-US" sz="2600" dirty="0"/>
              <a:t>：相比于 </a:t>
            </a:r>
            <a:r>
              <a:rPr lang="en-US" altLang="zh-CN" sz="2600" dirty="0"/>
              <a:t>CNN</a:t>
            </a:r>
            <a:r>
              <a:rPr lang="zh-CN" altLang="en-US" sz="2600" dirty="0"/>
              <a:t>、</a:t>
            </a:r>
            <a:r>
              <a:rPr lang="en-US" altLang="zh-CN" sz="2600" dirty="0"/>
              <a:t>RNN </a:t>
            </a:r>
            <a:r>
              <a:rPr lang="zh-CN" altLang="en-US" sz="2600" dirty="0"/>
              <a:t>，其复杂度更小，参数也更少。所以对算力的要求也就更小。</a:t>
            </a:r>
            <a:endParaRPr lang="en-US" altLang="zh-CN" sz="2600" dirty="0"/>
          </a:p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600" b="1" dirty="0">
                <a:solidFill>
                  <a:srgbClr val="C00000"/>
                </a:solidFill>
              </a:rPr>
              <a:t>速度快</a:t>
            </a:r>
            <a:r>
              <a:rPr lang="zh-CN" altLang="en-US" sz="2600" dirty="0"/>
              <a:t>：解决了 </a:t>
            </a:r>
            <a:r>
              <a:rPr lang="en-US" altLang="zh-CN" sz="2600" dirty="0"/>
              <a:t>RNN</a:t>
            </a:r>
            <a:r>
              <a:rPr lang="zh-CN" altLang="en-US" sz="2600" dirty="0"/>
              <a:t>及其</a:t>
            </a:r>
            <a:r>
              <a:rPr lang="zh-CN" altLang="en-US" sz="2600"/>
              <a:t>变体模型不能</a:t>
            </a:r>
            <a:r>
              <a:rPr lang="zh-CN" altLang="en-US" sz="2600" dirty="0"/>
              <a:t>并行计算的问题。</a:t>
            </a:r>
            <a:r>
              <a:rPr lang="en-US" altLang="zh-CN" sz="2600" dirty="0"/>
              <a:t>Attention</a:t>
            </a:r>
            <a:r>
              <a:rPr lang="zh-CN" altLang="en-US" sz="2600" dirty="0"/>
              <a:t>机制每一步计算不依赖于上一步的计算结果，因此可以和</a:t>
            </a:r>
            <a:r>
              <a:rPr lang="en-US" altLang="zh-CN" sz="2600" dirty="0"/>
              <a:t>CNN</a:t>
            </a:r>
            <a:r>
              <a:rPr lang="zh-CN" altLang="en-US" sz="2600" dirty="0"/>
              <a:t>一样并行处理。</a:t>
            </a:r>
            <a:endParaRPr lang="en-US" altLang="zh-CN" sz="2600" dirty="0"/>
          </a:p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600" b="1" dirty="0">
                <a:solidFill>
                  <a:srgbClr val="C00000"/>
                </a:solidFill>
              </a:rPr>
              <a:t>效果好</a:t>
            </a:r>
            <a:r>
              <a:rPr lang="zh-CN" altLang="en-US" sz="2600" dirty="0"/>
              <a:t>：在</a:t>
            </a:r>
            <a:r>
              <a:rPr lang="en-US" altLang="zh-CN" sz="2600" dirty="0"/>
              <a:t>Attention </a:t>
            </a:r>
            <a:r>
              <a:rPr lang="zh-CN" altLang="en-US" sz="2600" dirty="0"/>
              <a:t>机制引入之前，有一个问题大家一直很苦恼：长距离的信息会被弱化，就好像记忆能力弱的人，记不住过去的事情是一样的。</a:t>
            </a:r>
            <a:endParaRPr lang="en-US" altLang="zh-CN" sz="2600" dirty="0"/>
          </a:p>
          <a:p>
            <a:pPr marL="342900" lvl="0" indent="-342900">
              <a:spcBef>
                <a:spcPts val="18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600" b="1" dirty="0">
                <a:solidFill>
                  <a:srgbClr val="C00000"/>
                </a:solidFill>
              </a:rPr>
              <a:t>位置信息？</a:t>
            </a:r>
            <a:r>
              <a:rPr lang="zh-CN" altLang="en-US" sz="2600" dirty="0"/>
              <a:t>使用</a:t>
            </a:r>
            <a:r>
              <a:rPr lang="en-US" altLang="zh-CN" sz="2600" dirty="0"/>
              <a:t>Attention</a:t>
            </a:r>
            <a:r>
              <a:rPr lang="zh-CN" altLang="en-US" sz="2600" dirty="0"/>
              <a:t>，</a:t>
            </a:r>
            <a:r>
              <a:rPr lang="en-US" altLang="zh-CN" sz="2600" dirty="0"/>
              <a:t>Self-Attention</a:t>
            </a:r>
            <a:r>
              <a:rPr lang="zh-CN" altLang="en-US" sz="2600" dirty="0"/>
              <a:t>对句子进行建模时，没有利用位置信息。</a:t>
            </a:r>
            <a:r>
              <a:rPr lang="zh-CN" altLang="en-US" sz="2600" b="1" dirty="0">
                <a:solidFill>
                  <a:srgbClr val="C00000"/>
                </a:solidFill>
              </a:rPr>
              <a:t>常使用位置编码来解决这一问题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342900" lvl="0" indent="-342900">
              <a:spcBef>
                <a:spcPts val="600"/>
              </a:spcBef>
              <a:buClr>
                <a:srgbClr val="FF0000"/>
              </a:buClr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25" y="124501"/>
            <a:ext cx="8207342" cy="101848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Papers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401080" cy="4357718"/>
          </a:xfrm>
        </p:spPr>
        <p:txBody>
          <a:bodyPr>
            <a:normAutofit lnSpcReduction="10000"/>
          </a:bodyPr>
          <a:lstStyle/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Neural machine translation by jointly learning to align and translate, ICLR 2015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Attention-based LSTM for Aspect-level Sentiment Classification, EMNLP 2016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Hierarchical Attention Networks for Document Classification, NAACL 2016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Attention is all you need, NIPS 2017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A Decomposable Attention Model for Natural Language Inference, EMNLP 2016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>
                <a:ea typeface="宋体" pitchFamily="2" charset="-122"/>
              </a:rPr>
              <a:t>Deep Semantic Role Labeling with Self-Attention, AAAI 2018</a:t>
            </a:r>
          </a:p>
          <a:p>
            <a:pPr indent="-360000">
              <a:spcBef>
                <a:spcPts val="600"/>
              </a:spcBef>
            </a:pPr>
            <a:r>
              <a:rPr lang="en-US" altLang="zh-CN" sz="2400" dirty="0"/>
              <a:t>Self-attentive </a:t>
            </a:r>
            <a:r>
              <a:rPr lang="en-US" altLang="zh-CN" sz="2400" dirty="0" err="1"/>
              <a:t>Biaffine</a:t>
            </a:r>
            <a:r>
              <a:rPr lang="en-US" altLang="zh-CN" sz="2400" dirty="0"/>
              <a:t> Dependency Parsing, IJCAI2019</a:t>
            </a:r>
            <a:endParaRPr lang="en-US" altLang="zh-CN" sz="2400" dirty="0">
              <a:ea typeface="宋体" pitchFamily="2" charset="-122"/>
            </a:endParaRPr>
          </a:p>
          <a:p>
            <a:pPr indent="-360000">
              <a:spcBef>
                <a:spcPts val="600"/>
              </a:spcBef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注意力机制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28680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929198"/>
            <a:ext cx="821537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人类视觉的注意力机制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63158"/>
            <a:ext cx="7858180" cy="535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机器翻译中的注意力机制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63961"/>
            <a:ext cx="8072494" cy="312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679170"/>
            <a:ext cx="4253386" cy="191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7158" y="1357298"/>
            <a:ext cx="832964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最初的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Encoder-Decoder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模型没有体现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机制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机器翻译中的注意力机制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844" y="1285860"/>
            <a:ext cx="832964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Encoder-Attention-Decoder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的模型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6000792" cy="380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140706"/>
            <a:ext cx="2643206" cy="136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857496"/>
            <a:ext cx="271464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7143768" y="4357694"/>
            <a:ext cx="285752" cy="57150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机器翻译中的注意力机制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4282" y="1214422"/>
            <a:ext cx="8715436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  <a:defRPr/>
            </a:pPr>
            <a:r>
              <a:rPr lang="en-US" sz="3200" b="1" dirty="0">
                <a:solidFill>
                  <a:srgbClr val="C00000"/>
                </a:solidFill>
              </a:rPr>
              <a:t>Tom chase Jerry </a:t>
            </a:r>
            <a:r>
              <a:rPr lang="zh-CN" altLang="en-US" sz="3200" dirty="0"/>
              <a:t>逐步生成词 </a:t>
            </a:r>
            <a:r>
              <a:rPr lang="zh-CN" altLang="en-US" sz="3200" b="1" dirty="0">
                <a:solidFill>
                  <a:srgbClr val="C00000"/>
                </a:solidFill>
              </a:rPr>
              <a:t>汤姆 追逐 杰瑞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34" y="1994774"/>
            <a:ext cx="4214842" cy="450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5526" y="3908116"/>
            <a:ext cx="4534192" cy="24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机器翻译中的注意力机制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14422"/>
            <a:ext cx="864399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86314" y="2071678"/>
          <a:ext cx="4250562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942920" imgH="457200" progId="Equation.DSMT4">
                  <p:embed/>
                </p:oleObj>
              </mc:Choice>
              <mc:Fallback>
                <p:oleObj name="Equation" r:id="rId4" imgW="19429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071678"/>
                        <a:ext cx="4250562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注意力机制的一般形式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14422"/>
            <a:ext cx="8429684" cy="107157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注意力机制的本质可以被描述为一个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查询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(Query)</a:t>
            </a:r>
            <a:r>
              <a:rPr lang="zh-CN" altLang="en-US" sz="2800" dirty="0">
                <a:ea typeface="宋体" pitchFamily="2" charset="-122"/>
              </a:rPr>
              <a:t>到一系列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键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(Key)-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值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(Value)</a:t>
            </a:r>
            <a:r>
              <a:rPr lang="zh-CN" altLang="en-US" sz="2800" dirty="0">
                <a:ea typeface="宋体" pitchFamily="2" charset="-122"/>
              </a:rPr>
              <a:t>对的映射。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788511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5720" y="5643578"/>
          <a:ext cx="857256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4" imgW="3835080" imgH="431640" progId="Equation.DSMT4">
                  <p:embed/>
                </p:oleObj>
              </mc:Choice>
              <mc:Fallback>
                <p:oleObj name="Equation" r:id="rId4" imgW="38350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643578"/>
                        <a:ext cx="8572560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11371</TotalTime>
  <Words>679</Words>
  <Application>Microsoft Office PowerPoint</Application>
  <PresentationFormat>全屏显示(4:3)</PresentationFormat>
  <Paragraphs>63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楷体</vt:lpstr>
      <vt:lpstr>Arial</vt:lpstr>
      <vt:lpstr>Calibri</vt:lpstr>
      <vt:lpstr>Times New Roman</vt:lpstr>
      <vt:lpstr>wcx_xmu</vt:lpstr>
      <vt:lpstr>Equation</vt:lpstr>
      <vt:lpstr>注意力机制 Attention Mechanism</vt:lpstr>
      <vt:lpstr>内容</vt:lpstr>
      <vt:lpstr>注意力机制</vt:lpstr>
      <vt:lpstr>人类视觉的注意力机制</vt:lpstr>
      <vt:lpstr>机器翻译中的注意力机制</vt:lpstr>
      <vt:lpstr>机器翻译中的注意力机制</vt:lpstr>
      <vt:lpstr>机器翻译中的注意力机制</vt:lpstr>
      <vt:lpstr>机器翻译中的注意力机制</vt:lpstr>
      <vt:lpstr>注意力机制的一般形式</vt:lpstr>
      <vt:lpstr>NLP中的Attention</vt:lpstr>
      <vt:lpstr>NLP中的Attention</vt:lpstr>
      <vt:lpstr>基于注意力机制的句子表示</vt:lpstr>
      <vt:lpstr>基于注意力机制的文档表示</vt:lpstr>
      <vt:lpstr>Attention在NLP中的应用</vt:lpstr>
      <vt:lpstr>Attention在NLP中的应用</vt:lpstr>
      <vt:lpstr>自注意力机制 Self-Attention</vt:lpstr>
      <vt:lpstr>NLP 中的自注意力机制 </vt:lpstr>
      <vt:lpstr>基于自注意力机制的句子表示 </vt:lpstr>
      <vt:lpstr>自注意力机制的应用：依存句法分析</vt:lpstr>
      <vt:lpstr>自注意力机制的应用：语义角色标注</vt:lpstr>
      <vt:lpstr>多头注意力机制 Multi-head Attention</vt:lpstr>
      <vt:lpstr>双向注意力机制</vt:lpstr>
      <vt:lpstr>双向注意力机制的应用</vt:lpstr>
      <vt:lpstr>双向注意力机制的应用</vt:lpstr>
      <vt:lpstr>Attention的优缺点</vt:lpstr>
      <vt:lpstr>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1820</cp:revision>
  <dcterms:created xsi:type="dcterms:W3CDTF">2015-10-14T03:01:33Z</dcterms:created>
  <dcterms:modified xsi:type="dcterms:W3CDTF">2022-04-12T09:50:29Z</dcterms:modified>
</cp:coreProperties>
</file>