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5" r:id="rId3"/>
    <p:sldId id="370" r:id="rId4"/>
    <p:sldId id="371" r:id="rId5"/>
    <p:sldId id="369" r:id="rId6"/>
    <p:sldId id="372" r:id="rId7"/>
    <p:sldId id="374" r:id="rId8"/>
    <p:sldId id="373" r:id="rId9"/>
    <p:sldId id="375" r:id="rId10"/>
    <p:sldId id="377" r:id="rId11"/>
    <p:sldId id="380" r:id="rId12"/>
    <p:sldId id="379" r:id="rId13"/>
    <p:sldId id="382" r:id="rId14"/>
    <p:sldId id="383" r:id="rId15"/>
    <p:sldId id="400" r:id="rId16"/>
    <p:sldId id="384" r:id="rId17"/>
    <p:sldId id="385" r:id="rId18"/>
    <p:sldId id="386" r:id="rId19"/>
    <p:sldId id="387" r:id="rId20"/>
    <p:sldId id="388" r:id="rId21"/>
    <p:sldId id="391" r:id="rId22"/>
    <p:sldId id="392" r:id="rId23"/>
    <p:sldId id="393" r:id="rId24"/>
    <p:sldId id="394" r:id="rId25"/>
    <p:sldId id="397" r:id="rId26"/>
    <p:sldId id="389" r:id="rId27"/>
    <p:sldId id="351" r:id="rId28"/>
    <p:sldId id="39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1466" autoAdjust="0"/>
  </p:normalViewPr>
  <p:slideViewPr>
    <p:cSldViewPr>
      <p:cViewPr varScale="1">
        <p:scale>
          <a:sx n="72" d="100"/>
          <a:sy n="72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5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214942" y="426345"/>
            <a:ext cx="357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latin typeface="楷体" pitchFamily="49" charset="-122"/>
                <a:ea typeface="楷体" pitchFamily="49" charset="-122"/>
              </a:rPr>
              <a:t>虚拟现实与交互技术研究院</a:t>
            </a:r>
          </a:p>
        </p:txBody>
      </p:sp>
      <p:pic>
        <p:nvPicPr>
          <p:cNvPr id="3" name="Picture 2" descr="C:\Users\cx\Desktop\vriti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04"/>
            <a:ext cx="70485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2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momo.github.io/2017/09/12/CRF_Layer_on_the_Top_of_BiLSTM_1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57430"/>
            <a:ext cx="9144000" cy="1857388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楷体" pitchFamily="49" charset="-122"/>
              </a:rPr>
              <a:t>Lecture 9 </a:t>
            </a:r>
            <a:r>
              <a:rPr lang="zh-CN" altLang="en-US" sz="4800" dirty="0">
                <a:ea typeface="楷体" pitchFamily="49" charset="-122"/>
              </a:rPr>
              <a:t>序列标注</a:t>
            </a:r>
            <a:br>
              <a:rPr lang="en-US" altLang="zh-CN" sz="4800" dirty="0">
                <a:ea typeface="楷体" pitchFamily="49" charset="-122"/>
              </a:rPr>
            </a:br>
            <a:r>
              <a:rPr lang="en-US" altLang="zh-CN" dirty="0">
                <a:ea typeface="楷体" pitchFamily="49" charset="-122"/>
              </a:rPr>
              <a:t>Sequence Tagging</a:t>
            </a:r>
            <a:endParaRPr lang="zh-CN" altLang="en-US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CRF</a:t>
            </a:r>
            <a:r>
              <a:rPr lang="zh-CN" altLang="en-US" dirty="0">
                <a:ea typeface="宋体" pitchFamily="2" charset="-122"/>
              </a:rPr>
              <a:t>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196752"/>
            <a:ext cx="8572560" cy="1423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预测一个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标记序列，而不是单独预测每个标记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，选择得分最高的序列作为预测结果。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考虑两部分分值：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Label Scores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Transition scores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708920"/>
            <a:ext cx="7529490" cy="390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CRF</a:t>
            </a:r>
            <a:r>
              <a:rPr lang="zh-CN" altLang="en-US" dirty="0">
                <a:ea typeface="宋体" pitchFamily="2" charset="-122"/>
              </a:rPr>
              <a:t>层：标记序列得分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844" y="1196752"/>
            <a:ext cx="8858312" cy="1500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标记序列得分＝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Label Scores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Transition scores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en-US" altLang="zh-CN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BISBI </a:t>
            </a:r>
            <a:r>
              <a:rPr lang="zh-CN" altLang="en-US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得分＝</a:t>
            </a:r>
            <a:r>
              <a:rPr lang="en-US" altLang="zh-CN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2.6+0.7+3.16+0.34+0.68+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0.9+1.60+0.7</a:t>
            </a:r>
            <a:r>
              <a:rPr lang="en-US" altLang="zh-CN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+1.16</a:t>
            </a:r>
          </a:p>
          <a:p>
            <a:pPr marL="34290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en-US" altLang="zh-CN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BISII </a:t>
            </a:r>
            <a:r>
              <a:rPr lang="zh-CN" altLang="en-US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得分＝</a:t>
            </a:r>
            <a:r>
              <a:rPr lang="en-US" altLang="zh-CN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2.6+0.7+3.16+0.34+0.68+</a:t>
            </a:r>
            <a:r>
              <a:rPr lang="en-US" altLang="zh-CN" sz="2600" dirty="0">
                <a:solidFill>
                  <a:srgbClr val="0A01B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0.01+1.85+0.65</a:t>
            </a:r>
            <a:r>
              <a:rPr lang="en-US" altLang="zh-CN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+1.16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636912"/>
            <a:ext cx="771530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训练</a:t>
            </a:r>
            <a:r>
              <a:rPr lang="en-US" altLang="zh-CN" dirty="0">
                <a:ea typeface="宋体" pitchFamily="2" charset="-122"/>
              </a:rPr>
              <a:t>CRF</a:t>
            </a:r>
            <a:r>
              <a:rPr lang="zh-CN" altLang="en-US" dirty="0">
                <a:ea typeface="宋体" pitchFamily="2" charset="-122"/>
              </a:rPr>
              <a:t>层：代价函数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214422"/>
            <a:ext cx="8572560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训练语料中一个句子的真实标记序列为：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对应于这个句子所有可能的标记序列为：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训练目标：最大化真实标记序列的概率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即最小化负的概率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6722"/>
              </p:ext>
            </p:extLst>
          </p:nvPr>
        </p:nvGraphicFramePr>
        <p:xfrm>
          <a:off x="6143636" y="1196752"/>
          <a:ext cx="78264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3" imgW="266400" imgH="228600" progId="Equation.DSMT4">
                  <p:embed/>
                </p:oleObj>
              </mc:Choice>
              <mc:Fallback>
                <p:oleObj name="Equation" r:id="rId3" imgW="2664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1196752"/>
                        <a:ext cx="782644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38889"/>
              </p:ext>
            </p:extLst>
          </p:nvPr>
        </p:nvGraphicFramePr>
        <p:xfrm>
          <a:off x="6160454" y="1772816"/>
          <a:ext cx="1939938" cy="51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454" y="1772816"/>
                        <a:ext cx="1939938" cy="517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40184"/>
              </p:ext>
            </p:extLst>
          </p:nvPr>
        </p:nvGraphicFramePr>
        <p:xfrm>
          <a:off x="878978" y="2865698"/>
          <a:ext cx="7386044" cy="237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7" imgW="2489040" imgH="838080" progId="Equation.DSMT4">
                  <p:embed/>
                </p:oleObj>
              </mc:Choice>
              <mc:Fallback>
                <p:oleObj name="Equation" r:id="rId7" imgW="248904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78" y="2865698"/>
                        <a:ext cx="7386044" cy="2371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9512" y="5517232"/>
            <a:ext cx="878684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en-US" altLang="zh-CN" sz="28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表示标记序列</a:t>
            </a:r>
            <a:r>
              <a:rPr lang="en-US" altLang="zh-CN" sz="28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的得分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solidFill>
                  <a:srgbClr val="0A01B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训练时：如何快速算出所有标记序列的总得分</a:t>
            </a:r>
            <a:r>
              <a:rPr lang="en-US" altLang="zh-CN" sz="2800" dirty="0">
                <a:solidFill>
                  <a:srgbClr val="0A01B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A01B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分母</a:t>
            </a:r>
            <a:r>
              <a:rPr lang="en-US" altLang="zh-CN" sz="2800" dirty="0">
                <a:solidFill>
                  <a:srgbClr val="0A01B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A01B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？</a:t>
            </a:r>
            <a:endParaRPr lang="en-US" altLang="zh-CN" sz="2800" dirty="0">
              <a:solidFill>
                <a:srgbClr val="0A01BF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训练</a:t>
            </a:r>
            <a:r>
              <a:rPr lang="en-US" altLang="zh-CN" dirty="0">
                <a:ea typeface="宋体" pitchFamily="2" charset="-122"/>
              </a:rPr>
              <a:t>CRF</a:t>
            </a:r>
            <a:r>
              <a:rPr lang="zh-CN" altLang="en-US" dirty="0">
                <a:ea typeface="宋体" pitchFamily="2" charset="-122"/>
              </a:rPr>
              <a:t>层： 所有标记序列总得分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14942" y="1214422"/>
            <a:ext cx="38576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e^(a + m + c + m + f)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e^(a + m + c + n + g)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e^(a + n + d +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+ f)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e^(a + n + d + j + g)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e^(b +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+ c + m + f)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e^(b +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+ c + n + g)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e^(b + j + d +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+ f)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= e^(b + j + d + j + g)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268756" y="1042796"/>
            <a:ext cx="3946054" cy="3529212"/>
            <a:chOff x="268756" y="1042796"/>
            <a:chExt cx="3946054" cy="3529212"/>
          </a:xfrm>
        </p:grpSpPr>
        <p:sp>
          <p:nvSpPr>
            <p:cNvPr id="39" name="TextBox 38"/>
            <p:cNvSpPr txBox="1"/>
            <p:nvPr/>
          </p:nvSpPr>
          <p:spPr>
            <a:xfrm>
              <a:off x="287174" y="4065148"/>
              <a:ext cx="623889" cy="50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w1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16628" y="4065148"/>
              <a:ext cx="623889" cy="50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w2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8045" y="4065148"/>
              <a:ext cx="623889" cy="50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w3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68756" y="3354386"/>
              <a:ext cx="3946054" cy="5634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430" y="3357562"/>
              <a:ext cx="1481496" cy="506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BiLSTM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73457" y="4037450"/>
              <a:ext cx="241481" cy="22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2104874" y="4037450"/>
              <a:ext cx="241481" cy="22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3634328" y="4037450"/>
              <a:ext cx="241481" cy="22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18"/>
            <p:cNvCxnSpPr>
              <a:cxnSpLocks noChangeShapeType="1"/>
              <a:endCxn id="20" idx="2"/>
            </p:cNvCxnSpPr>
            <p:nvPr/>
          </p:nvCxnSpPr>
          <p:spPr bwMode="auto">
            <a:xfrm rot="5400000" flipH="1" flipV="1">
              <a:off x="418876" y="3120476"/>
              <a:ext cx="457947" cy="9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85720" y="1541006"/>
              <a:ext cx="734133" cy="4292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85720" y="2467143"/>
              <a:ext cx="734133" cy="429296"/>
            </a:xfrm>
            <a:prstGeom prst="rect">
              <a:avLst/>
            </a:prstGeom>
            <a:solidFill>
              <a:srgbClr val="92D050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835556" y="1541006"/>
              <a:ext cx="734133" cy="4292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835556" y="2467143"/>
              <a:ext cx="734133" cy="429296"/>
            </a:xfrm>
            <a:prstGeom prst="rect">
              <a:avLst/>
            </a:prstGeom>
            <a:solidFill>
              <a:srgbClr val="92D050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3466961" y="1541006"/>
              <a:ext cx="734133" cy="4292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3466961" y="2467143"/>
              <a:ext cx="734133" cy="429296"/>
            </a:xfrm>
            <a:prstGeom prst="rect">
              <a:avLst/>
            </a:prstGeom>
            <a:solidFill>
              <a:srgbClr val="92D050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cxnSp>
          <p:nvCxnSpPr>
            <p:cNvPr id="27" name="AutoShape 14"/>
            <p:cNvCxnSpPr>
              <a:cxnSpLocks noChangeShapeType="1"/>
              <a:stCxn id="19" idx="3"/>
              <a:endCxn id="21" idx="1"/>
            </p:cNvCxnSpPr>
            <p:nvPr/>
          </p:nvCxnSpPr>
          <p:spPr bwMode="auto">
            <a:xfrm>
              <a:off x="1019853" y="1755654"/>
              <a:ext cx="81570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15"/>
            <p:cNvCxnSpPr>
              <a:cxnSpLocks noChangeShapeType="1"/>
              <a:stCxn id="19" idx="3"/>
              <a:endCxn id="22" idx="1"/>
            </p:cNvCxnSpPr>
            <p:nvPr/>
          </p:nvCxnSpPr>
          <p:spPr bwMode="auto">
            <a:xfrm>
              <a:off x="1019853" y="1755654"/>
              <a:ext cx="815703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16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 flipV="1">
              <a:off x="1019853" y="1755654"/>
              <a:ext cx="815703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7"/>
            <p:cNvCxnSpPr>
              <a:cxnSpLocks noChangeShapeType="1"/>
              <a:stCxn id="20" idx="3"/>
              <a:endCxn id="22" idx="1"/>
            </p:cNvCxnSpPr>
            <p:nvPr/>
          </p:nvCxnSpPr>
          <p:spPr bwMode="auto">
            <a:xfrm>
              <a:off x="1019853" y="2681791"/>
              <a:ext cx="81570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18"/>
            <p:cNvCxnSpPr>
              <a:cxnSpLocks noChangeShapeType="1"/>
              <a:stCxn id="21" idx="3"/>
              <a:endCxn id="23" idx="1"/>
            </p:cNvCxnSpPr>
            <p:nvPr/>
          </p:nvCxnSpPr>
          <p:spPr bwMode="auto">
            <a:xfrm>
              <a:off x="2569688" y="1755654"/>
              <a:ext cx="89727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19"/>
            <p:cNvCxnSpPr>
              <a:cxnSpLocks noChangeShapeType="1"/>
              <a:stCxn id="21" idx="3"/>
              <a:endCxn id="24" idx="1"/>
            </p:cNvCxnSpPr>
            <p:nvPr/>
          </p:nvCxnSpPr>
          <p:spPr bwMode="auto">
            <a:xfrm>
              <a:off x="2569689" y="1755654"/>
              <a:ext cx="897272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20"/>
            <p:cNvCxnSpPr>
              <a:cxnSpLocks noChangeShapeType="1"/>
              <a:stCxn id="22" idx="3"/>
              <a:endCxn id="23" idx="1"/>
            </p:cNvCxnSpPr>
            <p:nvPr/>
          </p:nvCxnSpPr>
          <p:spPr bwMode="auto">
            <a:xfrm flipV="1">
              <a:off x="2569689" y="1755654"/>
              <a:ext cx="897272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21"/>
            <p:cNvCxnSpPr>
              <a:cxnSpLocks noChangeShapeType="1"/>
              <a:stCxn id="22" idx="3"/>
              <a:endCxn id="24" idx="1"/>
            </p:cNvCxnSpPr>
            <p:nvPr/>
          </p:nvCxnSpPr>
          <p:spPr bwMode="auto">
            <a:xfrm>
              <a:off x="2569688" y="2681791"/>
              <a:ext cx="89727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7" name="TextBox 46"/>
            <p:cNvSpPr txBox="1"/>
            <p:nvPr/>
          </p:nvSpPr>
          <p:spPr>
            <a:xfrm>
              <a:off x="1189676" y="1263265"/>
              <a:ext cx="51328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5749" y="1785926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58876" y="2005254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1686" y="2579839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3968" y="1042796"/>
              <a:ext cx="381836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968" y="1956621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5780" y="1055652"/>
              <a:ext cx="367408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75780" y="1970302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79574" y="1055652"/>
              <a:ext cx="32092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07197" y="1901098"/>
              <a:ext cx="38985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75663" y="1263709"/>
              <a:ext cx="51328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00298" y="1714488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44863" y="1928802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87673" y="2580284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1980635" y="3120475"/>
              <a:ext cx="457947" cy="9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3552270" y="3120475"/>
              <a:ext cx="457947" cy="9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85750" y="4643438"/>
          <a:ext cx="8501063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3949560" imgH="812520" progId="Equation.DSMT4">
                  <p:embed/>
                </p:oleObj>
              </mc:Choice>
              <mc:Fallback>
                <p:oleObj name="Equation" r:id="rId3" imgW="3949560" imgH="812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643438"/>
                        <a:ext cx="8501063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43528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CRF</a:t>
            </a:r>
            <a:r>
              <a:rPr lang="zh-CN" altLang="en-US" dirty="0">
                <a:ea typeface="宋体" pitchFamily="2" charset="-122"/>
              </a:rPr>
              <a:t>层预测：得分最高的标记序列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Viterbi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算法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71406" y="5572140"/>
            <a:ext cx="8929718" cy="114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预测时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：给定一个新的句子，模型需要找出得分最高的标记序列，作为预测的结果。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57643" y="1214422"/>
            <a:ext cx="513147" cy="688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10307" y="1230036"/>
            <a:ext cx="493757" cy="688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00025" y="1230036"/>
            <a:ext cx="431285" cy="688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716248" y="1410747"/>
            <a:ext cx="5284644" cy="4089955"/>
            <a:chOff x="1716248" y="1482185"/>
            <a:chExt cx="5284644" cy="4089955"/>
          </a:xfrm>
        </p:grpSpPr>
        <p:sp>
          <p:nvSpPr>
            <p:cNvPr id="90" name="TextBox 89"/>
            <p:cNvSpPr txBox="1"/>
            <p:nvPr/>
          </p:nvSpPr>
          <p:spPr>
            <a:xfrm>
              <a:off x="1804734" y="4956551"/>
              <a:ext cx="838440" cy="61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w1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76436" y="4956551"/>
              <a:ext cx="838440" cy="61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w2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091014" y="4956551"/>
              <a:ext cx="838440" cy="61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w3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716248" y="4021882"/>
              <a:ext cx="5284643" cy="684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74901" y="4119643"/>
              <a:ext cx="1497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latin typeface="Times New Roman" pitchFamily="18" charset="0"/>
                  <a:cs typeface="Times New Roman" pitchFamily="18" charset="0"/>
                </a:rPr>
                <a:t>BiLSTM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2037669" y="4851327"/>
              <a:ext cx="293282" cy="30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131" y="4851327"/>
              <a:ext cx="293282" cy="30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6285542" y="4851327"/>
              <a:ext cx="293282" cy="30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8" name="AutoShape 18"/>
            <p:cNvCxnSpPr>
              <a:cxnSpLocks noChangeShapeType="1"/>
              <a:endCxn id="100" idx="2"/>
            </p:cNvCxnSpPr>
            <p:nvPr/>
          </p:nvCxnSpPr>
          <p:spPr bwMode="auto">
            <a:xfrm rot="5400000" flipH="1" flipV="1">
              <a:off x="1947619" y="3737156"/>
              <a:ext cx="556183" cy="132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1739047" y="1819505"/>
              <a:ext cx="986596" cy="52138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1739047" y="2944312"/>
              <a:ext cx="986596" cy="521386"/>
            </a:xfrm>
            <a:prstGeom prst="rect">
              <a:avLst/>
            </a:prstGeom>
            <a:solidFill>
              <a:srgbClr val="92D050">
                <a:alpha val="4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821861" y="1819505"/>
              <a:ext cx="986596" cy="52138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821861" y="2944312"/>
              <a:ext cx="986596" cy="521386"/>
            </a:xfrm>
            <a:prstGeom prst="rect">
              <a:avLst/>
            </a:prstGeom>
            <a:solidFill>
              <a:srgbClr val="92D050">
                <a:alpha val="4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6014296" y="1819505"/>
              <a:ext cx="986596" cy="52138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6014296" y="2944312"/>
              <a:ext cx="986596" cy="521386"/>
            </a:xfrm>
            <a:prstGeom prst="rect">
              <a:avLst/>
            </a:prstGeom>
            <a:solidFill>
              <a:srgbClr val="92D050">
                <a:alpha val="4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cxnSp>
          <p:nvCxnSpPr>
            <p:cNvPr id="105" name="AutoShape 14"/>
            <p:cNvCxnSpPr>
              <a:cxnSpLocks noChangeShapeType="1"/>
              <a:stCxn id="99" idx="3"/>
              <a:endCxn id="101" idx="1"/>
            </p:cNvCxnSpPr>
            <p:nvPr/>
          </p:nvCxnSpPr>
          <p:spPr bwMode="auto">
            <a:xfrm>
              <a:off x="2725643" y="2080199"/>
              <a:ext cx="109621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AutoShape 15"/>
            <p:cNvCxnSpPr>
              <a:cxnSpLocks noChangeShapeType="1"/>
              <a:stCxn id="99" idx="3"/>
              <a:endCxn id="102" idx="1"/>
            </p:cNvCxnSpPr>
            <p:nvPr/>
          </p:nvCxnSpPr>
          <p:spPr bwMode="auto">
            <a:xfrm>
              <a:off x="2725643" y="2080199"/>
              <a:ext cx="1096218" cy="1124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AutoShape 16"/>
            <p:cNvCxnSpPr>
              <a:cxnSpLocks noChangeShapeType="1"/>
              <a:stCxn id="100" idx="3"/>
              <a:endCxn id="101" idx="1"/>
            </p:cNvCxnSpPr>
            <p:nvPr/>
          </p:nvCxnSpPr>
          <p:spPr bwMode="auto">
            <a:xfrm flipV="1">
              <a:off x="2725643" y="2080199"/>
              <a:ext cx="1096218" cy="1124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AutoShape 17"/>
            <p:cNvCxnSpPr>
              <a:cxnSpLocks noChangeShapeType="1"/>
              <a:stCxn id="100" idx="3"/>
              <a:endCxn id="102" idx="1"/>
            </p:cNvCxnSpPr>
            <p:nvPr/>
          </p:nvCxnSpPr>
          <p:spPr bwMode="auto">
            <a:xfrm>
              <a:off x="2725643" y="3205006"/>
              <a:ext cx="109621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18"/>
            <p:cNvCxnSpPr>
              <a:cxnSpLocks noChangeShapeType="1"/>
              <a:stCxn id="101" idx="3"/>
              <a:endCxn id="103" idx="1"/>
            </p:cNvCxnSpPr>
            <p:nvPr/>
          </p:nvCxnSpPr>
          <p:spPr bwMode="auto">
            <a:xfrm>
              <a:off x="4808456" y="2080199"/>
              <a:ext cx="12058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19"/>
            <p:cNvCxnSpPr>
              <a:cxnSpLocks noChangeShapeType="1"/>
              <a:stCxn id="101" idx="3"/>
              <a:endCxn id="104" idx="1"/>
            </p:cNvCxnSpPr>
            <p:nvPr/>
          </p:nvCxnSpPr>
          <p:spPr bwMode="auto">
            <a:xfrm>
              <a:off x="4808458" y="2080199"/>
              <a:ext cx="1205838" cy="1124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20"/>
            <p:cNvCxnSpPr>
              <a:cxnSpLocks noChangeShapeType="1"/>
              <a:stCxn id="102" idx="3"/>
              <a:endCxn id="103" idx="1"/>
            </p:cNvCxnSpPr>
            <p:nvPr/>
          </p:nvCxnSpPr>
          <p:spPr bwMode="auto">
            <a:xfrm flipV="1">
              <a:off x="4808458" y="2080199"/>
              <a:ext cx="1205838" cy="1124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21"/>
            <p:cNvCxnSpPr>
              <a:cxnSpLocks noChangeShapeType="1"/>
              <a:stCxn id="102" idx="3"/>
              <a:endCxn id="104" idx="1"/>
            </p:cNvCxnSpPr>
            <p:nvPr/>
          </p:nvCxnSpPr>
          <p:spPr bwMode="auto">
            <a:xfrm>
              <a:off x="4808456" y="3205006"/>
              <a:ext cx="12058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112"/>
            <p:cNvSpPr txBox="1"/>
            <p:nvPr/>
          </p:nvSpPr>
          <p:spPr>
            <a:xfrm>
              <a:off x="2953867" y="1482185"/>
              <a:ext cx="689796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79811" y="2116964"/>
              <a:ext cx="538998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50033" y="2383341"/>
              <a:ext cx="401125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70008" y="3081183"/>
              <a:ext cx="401125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57643" y="2324276"/>
              <a:ext cx="538998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10307" y="2340892"/>
              <a:ext cx="538998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02758" y="2256842"/>
              <a:ext cx="523917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085265" y="1482724"/>
              <a:ext cx="689796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15204" y="2030202"/>
              <a:ext cx="538998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581430" y="2290489"/>
              <a:ext cx="401125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01405" y="3081724"/>
              <a:ext cx="401125" cy="688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046456" y="3737155"/>
              <a:ext cx="556183" cy="132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6158566" y="3737155"/>
              <a:ext cx="556183" cy="132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CRF</a:t>
            </a:r>
            <a:r>
              <a:rPr lang="zh-CN" altLang="en-US" dirty="0">
                <a:ea typeface="宋体" pitchFamily="2" charset="-122"/>
              </a:rPr>
              <a:t>层：得分最高的标记序列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Viterbi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算法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4572000" y="1340768"/>
            <a:ext cx="4464496" cy="164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假设在第二个词处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目前得分最高的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子标记序列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e^max1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e^max2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57158" y="1071546"/>
            <a:ext cx="3915374" cy="2103978"/>
            <a:chOff x="2500298" y="1071546"/>
            <a:chExt cx="3915374" cy="2103978"/>
          </a:xfrm>
        </p:grpSpPr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2500298" y="1569756"/>
              <a:ext cx="734133" cy="4292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2500298" y="2495893"/>
              <a:ext cx="734133" cy="429296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4050134" y="1569756"/>
              <a:ext cx="734133" cy="4292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L1*</a:t>
              </a:r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4050134" y="2495893"/>
              <a:ext cx="734133" cy="429296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L2*</a:t>
              </a:r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5681539" y="1569756"/>
              <a:ext cx="734133" cy="42929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L1</a:t>
              </a:r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5681539" y="2495893"/>
              <a:ext cx="734133" cy="429296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L2</a:t>
              </a:r>
            </a:p>
          </p:txBody>
        </p:sp>
        <p:cxnSp>
          <p:nvCxnSpPr>
            <p:cNvPr id="105" name="AutoShape 14"/>
            <p:cNvCxnSpPr>
              <a:cxnSpLocks noChangeShapeType="1"/>
              <a:stCxn id="99" idx="3"/>
              <a:endCxn id="101" idx="1"/>
            </p:cNvCxnSpPr>
            <p:nvPr/>
          </p:nvCxnSpPr>
          <p:spPr bwMode="auto">
            <a:xfrm>
              <a:off x="3234431" y="1784404"/>
              <a:ext cx="81570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AutoShape 15"/>
            <p:cNvCxnSpPr>
              <a:cxnSpLocks noChangeShapeType="1"/>
              <a:stCxn id="99" idx="3"/>
              <a:endCxn id="102" idx="1"/>
            </p:cNvCxnSpPr>
            <p:nvPr/>
          </p:nvCxnSpPr>
          <p:spPr bwMode="auto">
            <a:xfrm>
              <a:off x="3234431" y="1784404"/>
              <a:ext cx="815703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AutoShape 16"/>
            <p:cNvCxnSpPr>
              <a:cxnSpLocks noChangeShapeType="1"/>
              <a:stCxn id="100" idx="3"/>
              <a:endCxn id="101" idx="1"/>
            </p:cNvCxnSpPr>
            <p:nvPr/>
          </p:nvCxnSpPr>
          <p:spPr bwMode="auto">
            <a:xfrm flipV="1">
              <a:off x="3234431" y="1784404"/>
              <a:ext cx="815703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AutoShape 17"/>
            <p:cNvCxnSpPr>
              <a:cxnSpLocks noChangeShapeType="1"/>
              <a:stCxn id="100" idx="3"/>
              <a:endCxn id="102" idx="1"/>
            </p:cNvCxnSpPr>
            <p:nvPr/>
          </p:nvCxnSpPr>
          <p:spPr bwMode="auto">
            <a:xfrm>
              <a:off x="3234431" y="2710541"/>
              <a:ext cx="81570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18"/>
            <p:cNvCxnSpPr>
              <a:cxnSpLocks noChangeShapeType="1"/>
              <a:stCxn id="101" idx="3"/>
              <a:endCxn id="103" idx="1"/>
            </p:cNvCxnSpPr>
            <p:nvPr/>
          </p:nvCxnSpPr>
          <p:spPr bwMode="auto">
            <a:xfrm>
              <a:off x="4784266" y="1784404"/>
              <a:ext cx="89727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19"/>
            <p:cNvCxnSpPr>
              <a:cxnSpLocks noChangeShapeType="1"/>
              <a:stCxn id="101" idx="3"/>
              <a:endCxn id="104" idx="1"/>
            </p:cNvCxnSpPr>
            <p:nvPr/>
          </p:nvCxnSpPr>
          <p:spPr bwMode="auto">
            <a:xfrm>
              <a:off x="4784267" y="1784404"/>
              <a:ext cx="897272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20"/>
            <p:cNvCxnSpPr>
              <a:cxnSpLocks noChangeShapeType="1"/>
              <a:stCxn id="102" idx="3"/>
              <a:endCxn id="103" idx="1"/>
            </p:cNvCxnSpPr>
            <p:nvPr/>
          </p:nvCxnSpPr>
          <p:spPr bwMode="auto">
            <a:xfrm flipV="1">
              <a:off x="4784267" y="1784404"/>
              <a:ext cx="897272" cy="926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21"/>
            <p:cNvCxnSpPr>
              <a:cxnSpLocks noChangeShapeType="1"/>
              <a:stCxn id="102" idx="3"/>
              <a:endCxn id="104" idx="1"/>
            </p:cNvCxnSpPr>
            <p:nvPr/>
          </p:nvCxnSpPr>
          <p:spPr bwMode="auto">
            <a:xfrm>
              <a:off x="4784266" y="2710541"/>
              <a:ext cx="89727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112"/>
            <p:cNvSpPr txBox="1"/>
            <p:nvPr/>
          </p:nvSpPr>
          <p:spPr>
            <a:xfrm>
              <a:off x="3404254" y="1292015"/>
              <a:ext cx="51328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00327" y="1814676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73454" y="2034004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16264" y="2608589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88546" y="1071546"/>
              <a:ext cx="381836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88546" y="1985371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190358" y="1084402"/>
              <a:ext cx="367408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190358" y="1999052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894152" y="1084402"/>
              <a:ext cx="32092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21775" y="1929848"/>
              <a:ext cx="38985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90241" y="1292459"/>
              <a:ext cx="51328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14876" y="1743238"/>
              <a:ext cx="401072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59441" y="1957552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02251" y="2609034"/>
              <a:ext cx="298480" cy="566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350650"/>
              </p:ext>
            </p:extLst>
          </p:nvPr>
        </p:nvGraphicFramePr>
        <p:xfrm>
          <a:off x="357158" y="3429000"/>
          <a:ext cx="8429683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3" imgW="2844720" imgH="1168200" progId="Equation.DSMT4">
                  <p:embed/>
                </p:oleObj>
              </mc:Choice>
              <mc:Fallback>
                <p:oleObj name="Equation" r:id="rId3" imgW="2844720" imgH="1168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429000"/>
                        <a:ext cx="8429683" cy="33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研究现状：主流模型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42968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研究现状：主流模型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285860"/>
            <a:ext cx="8143932" cy="5143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输入层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/>
              <a:t>除了最主要的词向量特征外，还经常使用字符向量特征、形态学特征和基于实体词典</a:t>
            </a:r>
            <a:r>
              <a:rPr lang="en-US" altLang="zh-CN" sz="2800" dirty="0"/>
              <a:t>(Gazetteer)</a:t>
            </a:r>
            <a:r>
              <a:rPr lang="zh-CN" altLang="en-US" sz="2800" dirty="0"/>
              <a:t>的特征等作为补充信息。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编码层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/>
              <a:t>BiLSTM</a:t>
            </a:r>
            <a:r>
              <a:rPr lang="zh-CN" altLang="en-US" sz="2800" dirty="0"/>
              <a:t>依然是使用得较多的编码层，原因之一是其可以同时较好地建模词之间的短距离依赖</a:t>
            </a:r>
            <a:r>
              <a:rPr lang="en-US" altLang="zh-CN" sz="2800" dirty="0"/>
              <a:t>(</a:t>
            </a:r>
            <a:r>
              <a:rPr lang="zh-CN" altLang="en-US" sz="2800" dirty="0"/>
              <a:t>不如</a:t>
            </a:r>
            <a:r>
              <a:rPr lang="en-US" altLang="zh-CN" sz="2800" dirty="0"/>
              <a:t>CNN)</a:t>
            </a:r>
            <a:r>
              <a:rPr lang="zh-CN" altLang="en-US" sz="2800" dirty="0"/>
              <a:t>和长距离依赖</a:t>
            </a:r>
            <a:r>
              <a:rPr lang="en-US" altLang="zh-CN" sz="2800" dirty="0"/>
              <a:t>(</a:t>
            </a:r>
            <a:r>
              <a:rPr lang="zh-CN" altLang="en-US" sz="2800" dirty="0"/>
              <a:t>不如</a:t>
            </a:r>
            <a:r>
              <a:rPr lang="en-US" altLang="zh-CN" sz="2800" dirty="0"/>
              <a:t>Transformer)</a:t>
            </a:r>
            <a:r>
              <a:rPr lang="zh-CN" altLang="en-US" sz="2800" dirty="0"/>
              <a:t>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解码层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/>
              <a:t>CRF</a:t>
            </a:r>
            <a:r>
              <a:rPr lang="zh-CN" altLang="en-US" sz="2800" dirty="0"/>
              <a:t>层考虑分类标签的概率，还建模了相邻标签之间依赖关系。直接使用</a:t>
            </a:r>
            <a:r>
              <a:rPr lang="en-US" altLang="zh-CN" sz="2800" dirty="0"/>
              <a:t>Softmax</a:t>
            </a:r>
            <a:r>
              <a:rPr lang="zh-CN" altLang="en-US" sz="2800" dirty="0"/>
              <a:t>分类层为每个词单独解码，性能略低但速度快。理论上，基于</a:t>
            </a:r>
            <a:r>
              <a:rPr lang="en-US" altLang="zh-CN" sz="2800" dirty="0"/>
              <a:t>RNN </a:t>
            </a:r>
            <a:r>
              <a:rPr lang="zh-CN" altLang="en-US" sz="2800" dirty="0"/>
              <a:t>等进行解码可以利用标签之间的长距离依赖关系，速度慢且性能提高并不明显。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研究现状：性能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78687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研究现状：性能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 b="1264"/>
          <a:stretch>
            <a:fillRect/>
          </a:stretch>
        </p:blipFill>
        <p:spPr bwMode="auto">
          <a:xfrm>
            <a:off x="571472" y="1643050"/>
            <a:ext cx="757242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内容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7929618" cy="4429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序列标注问题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BiLSTM-CRF</a:t>
            </a:r>
            <a:r>
              <a:rPr lang="zh-CN" altLang="en-US" sz="2800" dirty="0">
                <a:ea typeface="宋体" pitchFamily="2" charset="-122"/>
              </a:rPr>
              <a:t>模型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hlinkClick r:id="rId2"/>
              </a:rPr>
              <a:t>https://createmomo.github.io/2017/09/12/CRF_Layer_on_the_Top_of_BiLSTM_1/</a:t>
            </a:r>
            <a:endParaRPr lang="en-US" altLang="zh-CN" sz="1800" dirty="0"/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命名实体识别（</a:t>
            </a:r>
            <a:r>
              <a:rPr lang="en-US" altLang="zh-CN" sz="2800" dirty="0">
                <a:ea typeface="宋体" pitchFamily="2" charset="-122"/>
              </a:rPr>
              <a:t> NER </a:t>
            </a:r>
            <a:r>
              <a:rPr lang="zh-CN" altLang="en-US" sz="2800" dirty="0">
                <a:ea typeface="宋体" pitchFamily="2" charset="-122"/>
              </a:rPr>
              <a:t>）研究现状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研究现状：汉语</a:t>
            </a:r>
            <a:r>
              <a:rPr lang="en-US" altLang="zh-CN" dirty="0">
                <a:ea typeface="宋体" pitchFamily="2" charset="-122"/>
              </a:rPr>
              <a:t>NER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285860"/>
            <a:ext cx="8143932" cy="3071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b="1" dirty="0">
                <a:solidFill>
                  <a:srgbClr val="C00000"/>
                </a:solidFill>
              </a:rPr>
              <a:t>基于词的模型</a:t>
            </a:r>
            <a:r>
              <a:rPr lang="zh-CN" altLang="en-US" sz="2400" dirty="0"/>
              <a:t>：以词为</a:t>
            </a:r>
            <a:r>
              <a:rPr lang="en-US" altLang="zh-CN" sz="2400" dirty="0"/>
              <a:t>NER</a:t>
            </a:r>
            <a:r>
              <a:rPr lang="zh-CN" altLang="en-US" sz="2400" dirty="0"/>
              <a:t>模型的输入，难以避免分词错误带来的问题。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基于字的模型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：不先对文本进行分词，直接</a:t>
            </a:r>
            <a:r>
              <a:rPr lang="zh-CN" altLang="en-US" sz="2400" dirty="0"/>
              <a:t>以字为</a:t>
            </a:r>
            <a:r>
              <a:rPr lang="en-US" altLang="zh-CN" sz="2400" dirty="0"/>
              <a:t>NER</a:t>
            </a:r>
            <a:r>
              <a:rPr lang="zh-CN" altLang="en-US" sz="2400" dirty="0"/>
              <a:t>模型的输入，可以避免分词错误带来的问题，但没有利用词的相关信息，例如词的边界和语义等。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融合字词信息的模型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/>
              <a:t>主要研究如何在基于字的模型中利用词的相关信息。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研究现状：汉语</a:t>
            </a:r>
            <a:r>
              <a:rPr lang="en-US" altLang="zh-CN" dirty="0">
                <a:ea typeface="宋体" pitchFamily="2" charset="-122"/>
              </a:rPr>
              <a:t>NER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285860"/>
            <a:ext cx="8143932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b="1" dirty="0">
                <a:solidFill>
                  <a:srgbClr val="C00000"/>
                </a:solidFill>
              </a:rPr>
              <a:t>方法一</a:t>
            </a:r>
            <a:r>
              <a:rPr lang="zh-CN" altLang="en-US" sz="2400" dirty="0"/>
              <a:t>：设计专门的编码层用于融合字和词的信息。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/>
              <a:t>通常仅需一个已有的或自动构建的词典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80010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5979" y="5665476"/>
            <a:ext cx="5635203" cy="9895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研究现状：汉语</a:t>
            </a:r>
            <a:r>
              <a:rPr lang="en-US" altLang="zh-CN" dirty="0">
                <a:ea typeface="宋体" pitchFamily="2" charset="-122"/>
              </a:rPr>
              <a:t>NER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214422"/>
            <a:ext cx="8143932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b="1" dirty="0">
                <a:solidFill>
                  <a:srgbClr val="C00000"/>
                </a:solidFill>
              </a:rPr>
              <a:t>方法二</a:t>
            </a:r>
            <a:r>
              <a:rPr lang="zh-CN" altLang="en-US" sz="2400" dirty="0"/>
              <a:t>：通常只需改变</a:t>
            </a:r>
            <a:r>
              <a:rPr lang="en-US" altLang="zh-CN" sz="2400" dirty="0"/>
              <a:t>NER </a:t>
            </a:r>
            <a:r>
              <a:rPr lang="zh-CN" altLang="en-US" sz="2400" dirty="0"/>
              <a:t>模型的输入层，即把字和词的信息统一编码成联合表示作为模型的输入。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57242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5857892"/>
            <a:ext cx="5347310" cy="78581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研究现状：低资源的</a:t>
            </a:r>
            <a:r>
              <a:rPr lang="en-US" altLang="zh-CN" dirty="0">
                <a:ea typeface="宋体" pitchFamily="2" charset="-122"/>
              </a:rPr>
              <a:t>NER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214422"/>
            <a:ext cx="8143932" cy="3071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/>
              <a:t>在大多数语言和领域中并没有或者只有少量的人工标注语料，低资源的</a:t>
            </a:r>
            <a:r>
              <a:rPr lang="en-US" altLang="zh-CN" sz="2400" dirty="0"/>
              <a:t>NER </a:t>
            </a:r>
            <a:r>
              <a:rPr lang="zh-CN" altLang="en-US" sz="2400" dirty="0"/>
              <a:t>是当前研究热点之一。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跨语言迁移的方法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跨领域迁移的方法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跨任务迁移的方法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集成自动标注语料的方法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研究现状：低资源的</a:t>
            </a:r>
            <a:r>
              <a:rPr lang="en-US" altLang="zh-CN" dirty="0">
                <a:ea typeface="宋体" pitchFamily="2" charset="-122"/>
              </a:rPr>
              <a:t>NER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4282" y="1214422"/>
            <a:ext cx="8643998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跨语言迁移的方法，跨领域迁移的方法，跨任务迁移的方法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72" y="2000810"/>
            <a:ext cx="4143404" cy="268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3324" y="1929372"/>
            <a:ext cx="4429156" cy="308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931" y="5259638"/>
            <a:ext cx="6476465" cy="116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NER</a:t>
            </a:r>
            <a:r>
              <a:rPr lang="zh-CN" altLang="en-US" dirty="0">
                <a:ea typeface="宋体" pitchFamily="2" charset="-122"/>
              </a:rPr>
              <a:t>研究现状：低资源的</a:t>
            </a:r>
            <a:r>
              <a:rPr lang="en-US" altLang="zh-CN" dirty="0">
                <a:ea typeface="宋体" pitchFamily="2" charset="-122"/>
              </a:rPr>
              <a:t>NER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20" y="1285860"/>
            <a:ext cx="8143932" cy="164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/>
              <a:t>通过某种方法自动标注大量语料，然后集成它们用于提高低资源</a:t>
            </a:r>
            <a:r>
              <a:rPr lang="en-US" altLang="zh-CN" sz="2400" dirty="0"/>
              <a:t>NER </a:t>
            </a:r>
            <a:r>
              <a:rPr lang="zh-CN" altLang="en-US" sz="2400" dirty="0"/>
              <a:t>的性能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400" dirty="0"/>
              <a:t>重点研究</a:t>
            </a:r>
            <a:r>
              <a:rPr lang="zh-CN" altLang="en-US" sz="2400" dirty="0">
                <a:solidFill>
                  <a:srgbClr val="C00000"/>
                </a:solidFill>
              </a:rPr>
              <a:t>如何有效地利用正确标注和部分标注的数据，同时减少噪声标注数据的影响</a:t>
            </a:r>
            <a:r>
              <a:rPr lang="zh-CN" altLang="en-US" sz="2400" dirty="0"/>
              <a:t>。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14686"/>
            <a:ext cx="7215238" cy="29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总结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2643206" cy="199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285860"/>
            <a:ext cx="307183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285860"/>
            <a:ext cx="300039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071942"/>
            <a:ext cx="272476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4000504"/>
            <a:ext cx="292895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4000504"/>
            <a:ext cx="30504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642910" y="6140255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Zhiheng</a:t>
            </a:r>
            <a:r>
              <a:rPr lang="en-US" dirty="0"/>
              <a:t> Huang, Wei </a:t>
            </a:r>
            <a:r>
              <a:rPr lang="en-US" dirty="0" err="1"/>
              <a:t>Xu</a:t>
            </a:r>
            <a:r>
              <a:rPr lang="en-US" dirty="0"/>
              <a:t>, and Kai Yu. Bidirectional LSTM-CRF models for sequence tagging. </a:t>
            </a:r>
            <a:r>
              <a:rPr lang="en-US" i="1" dirty="0" err="1"/>
              <a:t>arXiv</a:t>
            </a:r>
            <a:r>
              <a:rPr lang="en-US" i="1" dirty="0"/>
              <a:t> preprint arXiv:1508.01991</a:t>
            </a:r>
            <a:r>
              <a:rPr lang="en-US" dirty="0"/>
              <a:t>, 2015.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25" y="124501"/>
            <a:ext cx="8207342" cy="101848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Papers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401080" cy="4735428"/>
          </a:xfrm>
        </p:spPr>
        <p:txBody>
          <a:bodyPr>
            <a:noAutofit/>
          </a:bodyPr>
          <a:lstStyle/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Bidirectional LSTM-CRF Models for Sequence Tagging, </a:t>
            </a:r>
            <a:r>
              <a:rPr lang="en-US" altLang="zh-CN" sz="2400" dirty="0" err="1">
                <a:ea typeface="宋体" pitchFamily="2" charset="-122"/>
              </a:rPr>
              <a:t>arXiv</a:t>
            </a:r>
            <a:r>
              <a:rPr lang="en-US" altLang="zh-CN" sz="2400" dirty="0">
                <a:ea typeface="宋体" pitchFamily="2" charset="-122"/>
              </a:rPr>
              <a:t> 2015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Neural Architectures for Named Entity Recognition, NAACL 2016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Chinese NER Using Lattice LSTM, ACL 2018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Simplify the Usage of Lexicon in Chinese NER, ACL 2020</a:t>
            </a:r>
          </a:p>
          <a:p>
            <a:pPr algn="l"/>
            <a:r>
              <a:rPr lang="en-US" altLang="zh-CN" sz="2400" dirty="0">
                <a:ea typeface="宋体" pitchFamily="2" charset="-122"/>
              </a:rPr>
              <a:t>Generalizing Natural Language Analysis through Span-relation Representations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en-US" altLang="zh-CN" sz="2400" dirty="0">
                <a:ea typeface="宋体" pitchFamily="2" charset="-122"/>
              </a:rPr>
              <a:t>ACL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2020</a:t>
            </a:r>
          </a:p>
          <a:p>
            <a:pPr indent="-360000">
              <a:spcBef>
                <a:spcPts val="600"/>
              </a:spcBef>
            </a:pPr>
            <a:r>
              <a:rPr lang="zh-CN" altLang="en-US" sz="2400" dirty="0">
                <a:ea typeface="宋体" pitchFamily="2" charset="-122"/>
              </a:rPr>
              <a:t>基于深度学习的命名实体识别综述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zh-CN" altLang="en-US" sz="2400" dirty="0">
                <a:ea typeface="宋体" pitchFamily="2" charset="-122"/>
              </a:rPr>
              <a:t>中文信息学报</a:t>
            </a:r>
            <a:r>
              <a:rPr lang="en-US" altLang="zh-CN" sz="2400" dirty="0">
                <a:ea typeface="宋体" pitchFamily="2" charset="-122"/>
              </a:rPr>
              <a:t> 2021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Unified Named Entity Recognition as Word-Word Relation Classification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en-US" altLang="zh-CN" sz="2400" dirty="0">
                <a:ea typeface="宋体" pitchFamily="2" charset="-122"/>
              </a:rPr>
              <a:t>AAAI 2022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序列标注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143932" cy="528641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dirty="0">
                <a:ea typeface="宋体" pitchFamily="2" charset="-122"/>
              </a:rPr>
              <a:t>序列标注（</a:t>
            </a:r>
            <a:r>
              <a:rPr lang="en-US" altLang="en-US" sz="2400" dirty="0">
                <a:ea typeface="宋体" pitchFamily="2" charset="-122"/>
              </a:rPr>
              <a:t>Sequence Tagging）</a:t>
            </a:r>
            <a:r>
              <a:rPr lang="zh-CN" altLang="en-US" sz="2400" dirty="0">
                <a:ea typeface="宋体" pitchFamily="2" charset="-122"/>
              </a:rPr>
              <a:t>是</a:t>
            </a:r>
            <a:r>
              <a:rPr lang="en-US" altLang="en-US" sz="2400" dirty="0">
                <a:ea typeface="宋体" pitchFamily="2" charset="-122"/>
              </a:rPr>
              <a:t>NLP</a:t>
            </a:r>
            <a:r>
              <a:rPr lang="zh-CN" altLang="en-US" sz="2400" dirty="0">
                <a:ea typeface="宋体" pitchFamily="2" charset="-122"/>
              </a:rPr>
              <a:t>中最基础的任务之一；分词（</a:t>
            </a:r>
            <a:r>
              <a:rPr lang="en-US" altLang="zh-CN" sz="2400" dirty="0">
                <a:ea typeface="宋体" pitchFamily="2" charset="-122"/>
              </a:rPr>
              <a:t>Segment</a:t>
            </a:r>
            <a:r>
              <a:rPr lang="zh-CN" altLang="en-US" sz="2400" dirty="0">
                <a:ea typeface="宋体" pitchFamily="2" charset="-122"/>
              </a:rPr>
              <a:t>）、词性标注（</a:t>
            </a:r>
            <a:r>
              <a:rPr lang="en-US" altLang="en-US" sz="2400" dirty="0">
                <a:ea typeface="宋体" pitchFamily="2" charset="-122"/>
              </a:rPr>
              <a:t>POS tagging）、</a:t>
            </a:r>
            <a:r>
              <a:rPr lang="zh-CN" altLang="en-US" sz="2400" dirty="0">
                <a:ea typeface="宋体" pitchFamily="2" charset="-122"/>
              </a:rPr>
              <a:t>命名实体识别（</a:t>
            </a:r>
            <a:r>
              <a:rPr lang="en-US" altLang="en-US" sz="2400" dirty="0">
                <a:ea typeface="宋体" pitchFamily="2" charset="-122"/>
              </a:rPr>
              <a:t>Named Entity Recognition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en-US" altLang="en-US" sz="2400" dirty="0">
                <a:ea typeface="宋体" pitchFamily="2" charset="-122"/>
              </a:rPr>
              <a:t>NER）、</a:t>
            </a:r>
            <a:r>
              <a:rPr lang="zh-CN" altLang="en-US" sz="2400" dirty="0">
                <a:ea typeface="宋体" pitchFamily="2" charset="-122"/>
              </a:rPr>
              <a:t>关键词抽取、语义角色标注（</a:t>
            </a:r>
            <a:r>
              <a:rPr lang="en-US" altLang="en-US" sz="2400" dirty="0">
                <a:ea typeface="宋体" pitchFamily="2" charset="-122"/>
              </a:rPr>
              <a:t>Semantic Role Labeling）</a:t>
            </a:r>
            <a:r>
              <a:rPr lang="zh-CN" altLang="en-US" sz="2400" dirty="0">
                <a:ea typeface="宋体" pitchFamily="2" charset="-122"/>
              </a:rPr>
              <a:t>等实质上都属于序列标注的范畴。</a:t>
            </a:r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ea typeface="宋体" pitchFamily="2" charset="-122"/>
              </a:rPr>
              <a:t>任务定义：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对线性序列中每个元素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例如，句子中的每个词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根据上下文内容进行分类的问题</a:t>
            </a:r>
            <a:r>
              <a:rPr lang="zh-CN" altLang="en-US" sz="2400" dirty="0">
                <a:ea typeface="宋体" pitchFamily="2" charset="-122"/>
              </a:rPr>
              <a:t>。给定：</a:t>
            </a:r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300"/>
              </a:spcBef>
            </a:pPr>
            <a:endParaRPr lang="en-US" altLang="zh-CN" sz="2400" dirty="0"/>
          </a:p>
          <a:p>
            <a:pPr>
              <a:spcBef>
                <a:spcPts val="300"/>
              </a:spcBef>
            </a:pPr>
            <a:endParaRPr lang="en-US" altLang="zh-CN" sz="2400" dirty="0"/>
          </a:p>
          <a:p>
            <a:pPr>
              <a:spcBef>
                <a:spcPts val="300"/>
              </a:spcBef>
            </a:pPr>
            <a:r>
              <a:rPr lang="zh-CN" altLang="en-US" sz="2400" dirty="0">
                <a:ea typeface="宋体" pitchFamily="2" charset="-122"/>
              </a:rPr>
              <a:t>输出：</a:t>
            </a:r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300"/>
              </a:spcBef>
            </a:pPr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300"/>
              </a:spcBef>
            </a:pPr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sz="2400" dirty="0">
                <a:ea typeface="宋体" pitchFamily="2" charset="-122"/>
              </a:rPr>
              <a:t>    其中，</a:t>
            </a:r>
            <a:r>
              <a:rPr lang="en-US" altLang="zh-CN" sz="2400" i="1" dirty="0" err="1">
                <a:ea typeface="宋体" pitchFamily="2" charset="-122"/>
              </a:rPr>
              <a:t>y</a:t>
            </a:r>
            <a:r>
              <a:rPr lang="en-US" altLang="zh-CN" sz="2400" i="1" baseline="-25000" dirty="0" err="1">
                <a:ea typeface="宋体" pitchFamily="2" charset="-122"/>
              </a:rPr>
              <a:t>i</a:t>
            </a:r>
            <a:r>
              <a:rPr lang="en-US" altLang="zh-CN" sz="2400" i="1" baseline="-25000" dirty="0">
                <a:ea typeface="宋体" pitchFamily="2" charset="-122"/>
              </a:rPr>
              <a:t>  </a:t>
            </a:r>
            <a:r>
              <a:rPr lang="zh-CN" altLang="en-US" sz="2400" dirty="0">
                <a:ea typeface="宋体" pitchFamily="2" charset="-122"/>
              </a:rPr>
              <a:t>根据实际问题定义。</a:t>
            </a: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86050" y="4000504"/>
          <a:ext cx="314327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000504"/>
                        <a:ext cx="314327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86050" y="5143512"/>
          <a:ext cx="329507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143512"/>
                        <a:ext cx="3295078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序列标注问题：中文分词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58" y="1214422"/>
            <a:ext cx="8143932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en-US" altLang="zh-CN" sz="2800" dirty="0">
                <a:latin typeface="Times New Roman" pitchFamily="18" charset="0"/>
              </a:rPr>
              <a:t>Labels={B, I, S}</a:t>
            </a:r>
            <a:r>
              <a:rPr lang="zh-CN" altLang="en-US" sz="2800" dirty="0">
                <a:latin typeface="Times New Roman" pitchFamily="18" charset="0"/>
              </a:rPr>
              <a:t>，其中，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代表词的开始字，</a:t>
            </a:r>
            <a:r>
              <a:rPr lang="en-US" altLang="zh-CN" sz="2800" dirty="0">
                <a:latin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</a:rPr>
              <a:t>代表词的其他字，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zh-CN" altLang="en-US" sz="2800" dirty="0">
                <a:latin typeface="Times New Roman" pitchFamily="18" charset="0"/>
              </a:rPr>
              <a:t>代表仅含单字的词。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756323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序列标注问题：</a:t>
            </a:r>
            <a:r>
              <a:rPr lang="en-US" altLang="zh-CN" dirty="0">
                <a:ea typeface="宋体" pitchFamily="2" charset="-122"/>
              </a:rPr>
              <a:t>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58" y="1214422"/>
            <a:ext cx="8143932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itchFamily="18" charset="0"/>
              </a:rPr>
              <a:t>人名、地名、机构名三类实体，</a:t>
            </a:r>
            <a:r>
              <a:rPr lang="en-US" altLang="zh-CN" sz="2800" dirty="0">
                <a:latin typeface="Times New Roman" pitchFamily="18" charset="0"/>
              </a:rPr>
              <a:t>Labels={B-Per, I-Per, B-Loc, I-Loc, B-Org, I-Org, O}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830203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BiLSTM-Softmax</a:t>
            </a:r>
            <a:r>
              <a:rPr lang="zh-CN" altLang="en-US" dirty="0">
                <a:ea typeface="宋体" pitchFamily="2" charset="-122"/>
              </a:rPr>
              <a:t>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58" y="1196752"/>
            <a:ext cx="8072494" cy="1528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BiLSTM-Softmax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的分词模型，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图中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Softmax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层没画出来。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对序列中的每个词单独进行分类，模型简单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030" y="2726202"/>
            <a:ext cx="7041354" cy="39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BiLSTM-Softmax</a:t>
            </a:r>
            <a:r>
              <a:rPr lang="zh-CN" altLang="en-US" dirty="0">
                <a:ea typeface="宋体" pitchFamily="2" charset="-122"/>
              </a:rPr>
              <a:t>模型的缺点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71810"/>
            <a:ext cx="778674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58" y="1285860"/>
            <a:ext cx="8143932" cy="164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单独预测每个字的标记，导致模型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没有利用标记之间的约束信息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比如，在分词中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出现在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，这明显是错的。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BiLSTM-CRF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58" y="1214422"/>
            <a:ext cx="8143932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BiLSTM-CRF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仍是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的主流模型之一，其引入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CRF(Conditional Random Field)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层解决上述问题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454518"/>
            <a:ext cx="7319870" cy="399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CRF</a:t>
            </a:r>
            <a:r>
              <a:rPr lang="zh-CN" altLang="en-US" dirty="0">
                <a:ea typeface="宋体" pitchFamily="2" charset="-122"/>
              </a:rPr>
              <a:t>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4282" y="1285860"/>
            <a:ext cx="8643998" cy="2071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约束信息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：例如，分词中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出现在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后面的可能性很小；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NER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B-Per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后面出现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I-Loc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的可能性很少。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从训练数据中学习：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标签转移分数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Transition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Scores)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，也就是把其作为神经网络的参数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85850" y="3571874"/>
          <a:ext cx="6429424" cy="292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W</a:t>
                      </a:r>
                      <a:r>
                        <a:rPr lang="en-US" altLang="zh-CN" sz="2800" baseline="-25000" dirty="0"/>
                        <a:t>T</a:t>
                      </a:r>
                      <a:endParaRPr lang="zh-CN" alt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</a:rPr>
                        <a:t>0.006</a:t>
                      </a:r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0.7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</a:rPr>
                        <a:t>0.05</a:t>
                      </a:r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0.73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0.65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0.34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0.9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</a:rPr>
                        <a:t>0.01</a:t>
                      </a:r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0.45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11951</TotalTime>
  <Words>1305</Words>
  <Application>Microsoft Office PowerPoint</Application>
  <PresentationFormat>全屏显示(4:3)</PresentationFormat>
  <Paragraphs>181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 Unicode MS</vt:lpstr>
      <vt:lpstr>楷体</vt:lpstr>
      <vt:lpstr>Arial</vt:lpstr>
      <vt:lpstr>Calibri</vt:lpstr>
      <vt:lpstr>Times New Roman</vt:lpstr>
      <vt:lpstr>wcx_xmu</vt:lpstr>
      <vt:lpstr>Equation</vt:lpstr>
      <vt:lpstr>Lecture 9 序列标注 Sequence Tagging</vt:lpstr>
      <vt:lpstr>内容</vt:lpstr>
      <vt:lpstr>序列标注</vt:lpstr>
      <vt:lpstr>序列标注问题：中文分词</vt:lpstr>
      <vt:lpstr>序列标注问题：NER</vt:lpstr>
      <vt:lpstr>BiLSTM-Softmax模型</vt:lpstr>
      <vt:lpstr>BiLSTM-Softmax模型的缺点</vt:lpstr>
      <vt:lpstr>BiLSTM-CRF</vt:lpstr>
      <vt:lpstr>CRF层</vt:lpstr>
      <vt:lpstr>CRF层</vt:lpstr>
      <vt:lpstr>CRF层：标记序列得分</vt:lpstr>
      <vt:lpstr>训练CRF层：代价函数</vt:lpstr>
      <vt:lpstr>训练CRF层： 所有标记序列总得分</vt:lpstr>
      <vt:lpstr>CRF层预测：得分最高的标记序列(Viterbi算法)</vt:lpstr>
      <vt:lpstr>CRF层：得分最高的标记序列(Viterbi算法)</vt:lpstr>
      <vt:lpstr>NER研究现状：主流模型</vt:lpstr>
      <vt:lpstr>NER研究现状：主流模型</vt:lpstr>
      <vt:lpstr>NER研究现状：性能</vt:lpstr>
      <vt:lpstr>NER研究现状：性能</vt:lpstr>
      <vt:lpstr>NER研究现状：汉语NER</vt:lpstr>
      <vt:lpstr>NER研究现状：汉语NER</vt:lpstr>
      <vt:lpstr>NER研究现状：汉语NER</vt:lpstr>
      <vt:lpstr>NER研究现状：低资源的NER</vt:lpstr>
      <vt:lpstr>NER研究现状：低资源的NER</vt:lpstr>
      <vt:lpstr>NER研究现状：低资源的NER</vt:lpstr>
      <vt:lpstr>总结</vt:lpstr>
      <vt:lpstr>Papers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2071</cp:revision>
  <dcterms:created xsi:type="dcterms:W3CDTF">2015-10-14T03:01:33Z</dcterms:created>
  <dcterms:modified xsi:type="dcterms:W3CDTF">2022-04-19T09:51:41Z</dcterms:modified>
</cp:coreProperties>
</file>