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327" r:id="rId3"/>
    <p:sldId id="328" r:id="rId4"/>
    <p:sldId id="260" r:id="rId5"/>
    <p:sldId id="286" r:id="rId6"/>
    <p:sldId id="288" r:id="rId7"/>
    <p:sldId id="318" r:id="rId8"/>
    <p:sldId id="316" r:id="rId9"/>
    <p:sldId id="271" r:id="rId10"/>
    <p:sldId id="311" r:id="rId11"/>
    <p:sldId id="367" r:id="rId12"/>
    <p:sldId id="368" r:id="rId13"/>
    <p:sldId id="370" r:id="rId14"/>
    <p:sldId id="372" r:id="rId15"/>
    <p:sldId id="373" r:id="rId16"/>
    <p:sldId id="305" r:id="rId17"/>
    <p:sldId id="273" r:id="rId18"/>
    <p:sldId id="324" r:id="rId19"/>
    <p:sldId id="297" r:id="rId20"/>
    <p:sldId id="325" r:id="rId21"/>
    <p:sldId id="326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0" r:id="rId31"/>
    <p:sldId id="36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9" r:id="rId42"/>
    <p:sldId id="374" r:id="rId43"/>
    <p:sldId id="375" r:id="rId44"/>
    <p:sldId id="377" r:id="rId45"/>
    <p:sldId id="378" r:id="rId46"/>
    <p:sldId id="379" r:id="rId47"/>
    <p:sldId id="365" r:id="rId48"/>
    <p:sldId id="35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88042" autoAdjust="0"/>
  </p:normalViewPr>
  <p:slideViewPr>
    <p:cSldViewPr snapToGrid="0">
      <p:cViewPr varScale="1">
        <p:scale>
          <a:sx n="63" d="100"/>
          <a:sy n="63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0069-F7FB-4AF8-B701-667BBB2E5619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567D-A5DD-4251-A01C-32DCB9462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Preparing the demo</a:t>
            </a:r>
          </a:p>
          <a:p>
            <a:endParaRPr lang="en-US" altLang="zh-TW" dirty="0"/>
          </a:p>
          <a:p>
            <a:r>
              <a:rPr lang="en-US" altLang="zh-TW" dirty="0"/>
              <a:t>Extra</a:t>
            </a:r>
            <a:r>
              <a:rPr lang="en-US" altLang="zh-TW" baseline="0" dirty="0"/>
              <a:t> topic:</a:t>
            </a:r>
          </a:p>
          <a:p>
            <a:r>
              <a:rPr lang="en-US" altLang="zh-TW" baseline="0" dirty="0"/>
              <a:t>	maybe I can talk about relation extraction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Rest:</a:t>
            </a:r>
          </a:p>
          <a:p>
            <a:r>
              <a:rPr lang="en-US" altLang="zh-TW" baseline="0" dirty="0"/>
              <a:t>	Paragraph vector</a:t>
            </a:r>
          </a:p>
          <a:p>
            <a:r>
              <a:rPr lang="en-US" altLang="zh-TW" baseline="0" dirty="0"/>
              <a:t>	Introducing document vector</a:t>
            </a:r>
          </a:p>
          <a:p>
            <a:r>
              <a:rPr lang="en-US" altLang="zh-TW" baseline="0" dirty="0"/>
              <a:t>	convolutional DSSM or parsing tree </a:t>
            </a:r>
          </a:p>
          <a:p>
            <a:r>
              <a:rPr lang="en-US" altLang="zh-TW" baseline="0" dirty="0"/>
              <a:t>	Introducing the whole representation</a:t>
            </a:r>
          </a:p>
          <a:p>
            <a:r>
              <a:rPr lang="en-US" altLang="zh-TW" baseline="0" dirty="0"/>
              <a:t>	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Topic covered:</a:t>
            </a:r>
          </a:p>
          <a:p>
            <a:r>
              <a:rPr lang="en-US" altLang="zh-TW" baseline="0" dirty="0"/>
              <a:t>	Motivation: meaning representation</a:t>
            </a:r>
          </a:p>
          <a:p>
            <a:r>
              <a:rPr lang="en-US" altLang="zh-TW" baseline="0" dirty="0"/>
              <a:t>	Meaning of one word:    </a:t>
            </a:r>
          </a:p>
          <a:p>
            <a:r>
              <a:rPr lang="en-US" altLang="zh-TW" baseline="0" dirty="0"/>
              <a:t>		predict the next word</a:t>
            </a:r>
          </a:p>
          <a:p>
            <a:r>
              <a:rPr lang="en-US" altLang="zh-TW" baseline="0" dirty="0"/>
              <a:t>		structure </a:t>
            </a:r>
          </a:p>
          <a:p>
            <a:r>
              <a:rPr lang="en-US" altLang="zh-TW" baseline="0" dirty="0"/>
              <a:t>		How to train 1</a:t>
            </a:r>
          </a:p>
          <a:p>
            <a:r>
              <a:rPr lang="en-US" altLang="zh-TW" baseline="0" dirty="0"/>
              <a:t>		why? What we get (done)</a:t>
            </a:r>
          </a:p>
          <a:p>
            <a:r>
              <a:rPr lang="en-US" altLang="zh-TW" baseline="0" dirty="0"/>
              <a:t>		other structure 1</a:t>
            </a:r>
          </a:p>
          <a:p>
            <a:r>
              <a:rPr lang="en-US" altLang="zh-TW" baseline="0" dirty="0"/>
              <a:t>	Meaning of a sentence:</a:t>
            </a:r>
          </a:p>
          <a:p>
            <a:r>
              <a:rPr lang="en-US" altLang="zh-TW" baseline="0" dirty="0"/>
              <a:t>		Deep Semantic 1	</a:t>
            </a:r>
          </a:p>
          <a:p>
            <a:r>
              <a:rPr lang="en-US" altLang="zh-TW" baseline="0" dirty="0"/>
              <a:t>			+ convolution 1</a:t>
            </a:r>
          </a:p>
          <a:p>
            <a:r>
              <a:rPr lang="en-US" altLang="zh-TW" baseline="0" dirty="0"/>
              <a:t>		Paragraph Vector 1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Outlook: parsing, composition</a:t>
            </a:r>
          </a:p>
          <a:p>
            <a:r>
              <a:rPr lang="en-US" altLang="zh-TW" baseline="0" dirty="0"/>
              <a:t>	</a:t>
            </a:r>
          </a:p>
          <a:p>
            <a:r>
              <a:rPr lang="en-US" altLang="zh-TW" baseline="0" dirty="0"/>
              <a:t>	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3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0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33333"/>
                </a:solidFill>
                <a:latin typeface="CMS"/>
              </a:rPr>
              <a:t>Intuitively, it feels a bit like the two languages have a similar ‘shape’ and that by forcing them to line up at different points, they overlap and other points get pulled into the right positions.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3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33333"/>
                </a:solidFill>
                <a:latin typeface="CMS"/>
              </a:rPr>
              <a:t>Intuitively, it feels a bit like the two languages have a similar ‘shape’ and that by forcing them to line up at different points, they overlap and other points get pulled into the right positions.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3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33333"/>
                </a:solidFill>
                <a:latin typeface="CMS"/>
              </a:rPr>
              <a:t>Intuitively, it feels a bit like the two languages have a similar ‘shape’ and that by forcing them to line up at different points, they overlap and other points get pulled into the right positions.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3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33333"/>
                </a:solidFill>
                <a:latin typeface="CMS"/>
              </a:rPr>
              <a:t>Intuitively, it feels a bit like the two languages have a similar ‘shape’ and that by forcing them to line up at different points, they overlap and other points get pulled into the right positions.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3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5459" y="8686723"/>
            <a:ext cx="2972542" cy="45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DA7A024-9818-45E9-80DD-17C546D4C328}" type="slidenum">
              <a:rPr lang="en-US" altLang="en-US" sz="1200"/>
              <a:pPr algn="r"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2377-0DAD-4D3F-B09B-60B759F30EA2}" type="datetimeFigureOut">
              <a:rPr lang="zh-TW" altLang="en-US" smtClean="0"/>
              <a:pPr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31A-9A53-4372-B8F2-9E25964F92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Ebenchmark/CL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72342"/>
            <a:ext cx="7880684" cy="2584155"/>
          </a:xfrm>
        </p:spPr>
        <p:txBody>
          <a:bodyPr>
            <a:normAutofit fontScale="90000"/>
          </a:bodyPr>
          <a:lstStyle/>
          <a:p>
            <a:r>
              <a:rPr lang="en-US" altLang="zh-TW" sz="4900" b="1">
                <a:solidFill>
                  <a:srgbClr val="C00000"/>
                </a:solidFill>
              </a:rPr>
              <a:t>Lecture 4&amp;5</a:t>
            </a:r>
            <a:br>
              <a:rPr lang="en-US" altLang="zh-TW" sz="4800" b="1" dirty="0"/>
            </a:br>
            <a:br>
              <a:rPr lang="en-US" altLang="zh-TW" sz="4800" b="1" dirty="0"/>
            </a:br>
            <a:r>
              <a:rPr lang="zh-CN" altLang="en-US" sz="4900" dirty="0"/>
              <a:t>词、句子表示</a:t>
            </a:r>
            <a:br>
              <a:rPr lang="en-US" altLang="zh-TW" sz="4900" dirty="0"/>
            </a:br>
            <a:r>
              <a:rPr lang="zh-CN" altLang="en-US" sz="4900" dirty="0"/>
              <a:t>和文本分类</a:t>
            </a:r>
            <a:endParaRPr lang="zh-TW" altLang="en-US" sz="4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271" y="200750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42280" y="2400837"/>
            <a:ext cx="90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2216" y="354885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707092" y="395637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158196" y="5123101"/>
            <a:ext cx="49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116040" y="5467983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8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潮水  退了  就  知道  </a:t>
            </a:r>
            <a:r>
              <a:rPr lang="zh-CN" altLang="en-US" sz="2400" dirty="0"/>
              <a:t>谁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不爽    不要    </a:t>
            </a:r>
            <a:r>
              <a:rPr lang="zh-CN" altLang="en-US" sz="2400" dirty="0"/>
              <a:t>买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公道</a:t>
            </a:r>
            <a:r>
              <a:rPr lang="zh-CN" altLang="en-US" sz="2400" dirty="0"/>
              <a:t>价</a:t>
            </a:r>
            <a:r>
              <a:rPr lang="zh-TW" altLang="en-US" sz="2400" dirty="0"/>
              <a:t>   八</a:t>
            </a:r>
            <a:r>
              <a:rPr lang="zh-CN" altLang="en-US" sz="2400" dirty="0"/>
              <a:t>万</a:t>
            </a:r>
            <a:r>
              <a:rPr lang="zh-TW" altLang="en-US" sz="2400" dirty="0"/>
              <a:t>   一 </a:t>
            </a:r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………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52165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神经网络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4480146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4480146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4480145" y="36504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480145" y="43763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0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480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72699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神经网络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72698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神经网络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49859" y="2723940"/>
            <a:ext cx="7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878884" y="427413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158197" y="5800500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谁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 rot="5400000">
            <a:off x="7777147" y="24857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7797878" y="404648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797878" y="56088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72479" y="2484086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72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972479" y="56088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72372" y="5158509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最小化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交叉熵代价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9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809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809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809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09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09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677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77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677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370447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70447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370447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500" y="2038082"/>
            <a:ext cx="3532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收集训练数据</a:t>
            </a:r>
            <a:r>
              <a:rPr lang="en-US" altLang="zh-TW" sz="2400" dirty="0"/>
              <a:t>:</a:t>
            </a:r>
            <a:r>
              <a:rPr lang="zh-CN" altLang="en-US" sz="2400" dirty="0"/>
              <a:t>无需任何标注的文本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51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39" y="153377"/>
            <a:ext cx="8005211" cy="712900"/>
          </a:xfrm>
        </p:spPr>
        <p:txBody>
          <a:bodyPr/>
          <a:lstStyle/>
          <a:p>
            <a:r>
              <a:rPr lang="en-US" altLang="zh-CN" dirty="0"/>
              <a:t>CBOW</a:t>
            </a:r>
            <a:r>
              <a:rPr lang="zh-CN" altLang="en-US" dirty="0"/>
              <a:t>模型示例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88E28C-9E52-4423-8B0F-0EDE6C09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981082"/>
            <a:ext cx="7886700" cy="561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Corpus={I often drink tea}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[1, 0, 0, 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1, 0, 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id=2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0, 1, 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id=3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0, 0, 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id=4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目标词为：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窗口大小为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drink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目标词为：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窗口为大小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tea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23D057-E320-466E-9F2E-C9C42A7B332C}"/>
              </a:ext>
            </a:extLst>
          </p:cNvPr>
          <p:cNvGrpSpPr/>
          <p:nvPr/>
        </p:nvGrpSpPr>
        <p:grpSpPr>
          <a:xfrm>
            <a:off x="4647131" y="1513977"/>
            <a:ext cx="4324210" cy="1447651"/>
            <a:chOff x="4158197" y="2587492"/>
            <a:chExt cx="4347488" cy="1447651"/>
          </a:xfrm>
        </p:grpSpPr>
        <p:sp>
          <p:nvSpPr>
            <p:cNvPr id="5" name="文字方塊 8">
              <a:extLst>
                <a:ext uri="{FF2B5EF4-FFF2-40B4-BE49-F238E27FC236}">
                  <a16:creationId xmlns:a16="http://schemas.microsoft.com/office/drawing/2014/main" id="{FD85D038-0045-416B-8FB0-35C34B1232FB}"/>
                </a:ext>
              </a:extLst>
            </p:cNvPr>
            <p:cNvSpPr txBox="1"/>
            <p:nvPr/>
          </p:nvSpPr>
          <p:spPr>
            <a:xfrm>
              <a:off x="4521120" y="2779005"/>
              <a:ext cx="499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</a:t>
              </a:r>
              <a:endParaRPr lang="zh-TW" altLang="en-US" sz="2400" dirty="0"/>
            </a:p>
          </p:txBody>
        </p:sp>
        <p:sp>
          <p:nvSpPr>
            <p:cNvPr id="6" name="文字方塊 9">
              <a:extLst>
                <a:ext uri="{FF2B5EF4-FFF2-40B4-BE49-F238E27FC236}">
                  <a16:creationId xmlns:a16="http://schemas.microsoft.com/office/drawing/2014/main" id="{4FF3F89A-497F-40CC-9E69-7AC1475EB16D}"/>
                </a:ext>
              </a:extLst>
            </p:cNvPr>
            <p:cNvSpPr txBox="1"/>
            <p:nvPr/>
          </p:nvSpPr>
          <p:spPr>
            <a:xfrm>
              <a:off x="7649175" y="2587492"/>
              <a:ext cx="856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often</a:t>
              </a:r>
              <a:endParaRPr lang="zh-TW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347B01-0653-4C57-A591-C8FAD4E5094F}"/>
                </a:ext>
              </a:extLst>
            </p:cNvPr>
            <p:cNvSpPr/>
            <p:nvPr/>
          </p:nvSpPr>
          <p:spPr>
            <a:xfrm rot="5400000">
              <a:off x="4927820" y="2874500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7E2A2E-2A57-43C7-9742-0B7C448B915B}"/>
                </a:ext>
              </a:extLst>
            </p:cNvPr>
            <p:cNvSpPr/>
            <p:nvPr/>
          </p:nvSpPr>
          <p:spPr>
            <a:xfrm rot="5400000">
              <a:off x="4927820" y="3600412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7A84AE-9B9D-4668-9FA6-61172BF74375}"/>
                </a:ext>
              </a:extLst>
            </p:cNvPr>
            <p:cNvSpPr/>
            <p:nvPr/>
          </p:nvSpPr>
          <p:spPr>
            <a:xfrm>
              <a:off x="5720373" y="2822857"/>
              <a:ext cx="985227" cy="1212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神经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网络</a:t>
              </a:r>
              <a:endParaRPr lang="zh-TW" altLang="en-US" sz="2400" dirty="0"/>
            </a:p>
          </p:txBody>
        </p:sp>
        <p:sp>
          <p:nvSpPr>
            <p:cNvPr id="10" name="文字方塊 26">
              <a:extLst>
                <a:ext uri="{FF2B5EF4-FFF2-40B4-BE49-F238E27FC236}">
                  <a16:creationId xmlns:a16="http://schemas.microsoft.com/office/drawing/2014/main" id="{2F8FF1DA-B193-4EC3-AC05-2A7228F0A776}"/>
                </a:ext>
              </a:extLst>
            </p:cNvPr>
            <p:cNvSpPr txBox="1"/>
            <p:nvPr/>
          </p:nvSpPr>
          <p:spPr>
            <a:xfrm>
              <a:off x="4158197" y="3464848"/>
              <a:ext cx="856323" cy="4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/>
                <a:t>drink</a:t>
              </a:r>
              <a:endParaRPr lang="zh-TW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FDE2E2-D021-4438-9349-E847CDCA7BD5}"/>
                </a:ext>
              </a:extLst>
            </p:cNvPr>
            <p:cNvSpPr/>
            <p:nvPr/>
          </p:nvSpPr>
          <p:spPr>
            <a:xfrm rot="5400000">
              <a:off x="7835978" y="3273231"/>
              <a:ext cx="566720" cy="270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B1A302A-5895-4816-9154-7B22C39ECC85}"/>
                </a:ext>
              </a:extLst>
            </p:cNvPr>
            <p:cNvSpPr/>
            <p:nvPr/>
          </p:nvSpPr>
          <p:spPr>
            <a:xfrm rot="5400000">
              <a:off x="7010579" y="3273230"/>
              <a:ext cx="566720" cy="2706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40">
              <a:extLst>
                <a:ext uri="{FF2B5EF4-FFF2-40B4-BE49-F238E27FC236}">
                  <a16:creationId xmlns:a16="http://schemas.microsoft.com/office/drawing/2014/main" id="{2AEE1FF1-496F-4F22-8D9E-E85B7FC2A838}"/>
                </a:ext>
              </a:extLst>
            </p:cNvPr>
            <p:cNvCxnSpPr/>
            <p:nvPr/>
          </p:nvCxnSpPr>
          <p:spPr>
            <a:xfrm>
              <a:off x="5256716" y="3038327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41">
              <a:extLst>
                <a:ext uri="{FF2B5EF4-FFF2-40B4-BE49-F238E27FC236}">
                  <a16:creationId xmlns:a16="http://schemas.microsoft.com/office/drawing/2014/main" id="{19CF5626-B8EB-4780-8B74-2AC60832B696}"/>
                </a:ext>
              </a:extLst>
            </p:cNvPr>
            <p:cNvCxnSpPr/>
            <p:nvPr/>
          </p:nvCxnSpPr>
          <p:spPr>
            <a:xfrm>
              <a:off x="5256716" y="3745020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44">
              <a:extLst>
                <a:ext uri="{FF2B5EF4-FFF2-40B4-BE49-F238E27FC236}">
                  <a16:creationId xmlns:a16="http://schemas.microsoft.com/office/drawing/2014/main" id="{C20E0C1E-AA86-497D-8685-638566ECACBE}"/>
                </a:ext>
              </a:extLst>
            </p:cNvPr>
            <p:cNvCxnSpPr/>
            <p:nvPr/>
          </p:nvCxnSpPr>
          <p:spPr>
            <a:xfrm>
              <a:off x="6715476" y="3413705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48">
              <a:extLst>
                <a:ext uri="{FF2B5EF4-FFF2-40B4-BE49-F238E27FC236}">
                  <a16:creationId xmlns:a16="http://schemas.microsoft.com/office/drawing/2014/main" id="{EAD8693F-8342-455E-BDBC-9A1DB2F90A2F}"/>
                </a:ext>
              </a:extLst>
            </p:cNvPr>
            <p:cNvCxnSpPr/>
            <p:nvPr/>
          </p:nvCxnSpPr>
          <p:spPr>
            <a:xfrm>
              <a:off x="7408547" y="3413705"/>
              <a:ext cx="5547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16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39" y="153377"/>
            <a:ext cx="8005211" cy="712900"/>
          </a:xfrm>
        </p:spPr>
        <p:txBody>
          <a:bodyPr/>
          <a:lstStyle/>
          <a:p>
            <a:r>
              <a:rPr lang="en-US" altLang="zh-CN" dirty="0"/>
              <a:t>CBOW</a:t>
            </a:r>
            <a:r>
              <a:rPr lang="zh-CN" altLang="en-US" dirty="0"/>
              <a:t>模型示例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88E28C-9E52-4423-8B0F-0EDE6C09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8" y="1038226"/>
            <a:ext cx="8466622" cy="5305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Corpus={I often drink tea}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设向量维度为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初始化词向量矩阵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[1, 0, 0, 0]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1, 0, 0]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0, 1, 0]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[0, 0, 0, 1]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B0DF75B-560F-4BA1-9946-EE593E6E5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48026"/>
              </p:ext>
            </p:extLst>
          </p:nvPr>
        </p:nvGraphicFramePr>
        <p:xfrm>
          <a:off x="4730378" y="2313617"/>
          <a:ext cx="3757336" cy="169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" name="Equation" r:id="rId3" imgW="1726920" imgH="711000" progId="Equation.DSMT4">
                  <p:embed/>
                </p:oleObj>
              </mc:Choice>
              <mc:Fallback>
                <p:oleObj name="Equation" r:id="rId3" imgW="172692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B0DF75B-560F-4BA1-9946-EE593E6E50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378" y="2313617"/>
                        <a:ext cx="3757336" cy="169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9DF9EA-1B73-4764-918C-DBE08BDC3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9DF9EA-1B73-4764-918C-DBE08BDC3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877AEB-9287-4A48-87EC-5C2AC0658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6460"/>
              </p:ext>
            </p:extLst>
          </p:nvPr>
        </p:nvGraphicFramePr>
        <p:xfrm>
          <a:off x="5243941" y="4700412"/>
          <a:ext cx="1755921" cy="16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" name="Equation" r:id="rId7" imgW="749160" imgH="711000" progId="Equation.DSMT4">
                  <p:embed/>
                </p:oleObj>
              </mc:Choice>
              <mc:Fallback>
                <p:oleObj name="Equation" r:id="rId7" imgW="749160" imgH="7110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6877AEB-9287-4A48-87EC-5C2AC0658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3941" y="4700412"/>
                        <a:ext cx="1755921" cy="166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7DB48FA-AD54-415A-BE79-865DD50AF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18668"/>
              </p:ext>
            </p:extLst>
          </p:nvPr>
        </p:nvGraphicFramePr>
        <p:xfrm>
          <a:off x="7045034" y="4676263"/>
          <a:ext cx="1785433" cy="16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" name="Equation" r:id="rId9" imgW="761760" imgH="711000" progId="Equation.DSMT4">
                  <p:embed/>
                </p:oleObj>
              </mc:Choice>
              <mc:Fallback>
                <p:oleObj name="Equation" r:id="rId9" imgW="761760" imgH="7110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7DB48FA-AD54-415A-BE79-865DD50AF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5034" y="4676263"/>
                        <a:ext cx="1785433" cy="166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482A61-5C1E-4FCE-BE20-6AF0C89C1803}"/>
              </a:ext>
            </a:extLst>
          </p:cNvPr>
          <p:cNvGrpSpPr/>
          <p:nvPr/>
        </p:nvGrpSpPr>
        <p:grpSpPr>
          <a:xfrm>
            <a:off x="486878" y="4694148"/>
            <a:ext cx="4347488" cy="1447651"/>
            <a:chOff x="4158197" y="2587492"/>
            <a:chExt cx="4347488" cy="1447651"/>
          </a:xfrm>
        </p:grpSpPr>
        <p:sp>
          <p:nvSpPr>
            <p:cNvPr id="22" name="文字方塊 8">
              <a:extLst>
                <a:ext uri="{FF2B5EF4-FFF2-40B4-BE49-F238E27FC236}">
                  <a16:creationId xmlns:a16="http://schemas.microsoft.com/office/drawing/2014/main" id="{44485E22-6328-4C6E-91F7-7EA2777B7DC4}"/>
                </a:ext>
              </a:extLst>
            </p:cNvPr>
            <p:cNvSpPr txBox="1"/>
            <p:nvPr/>
          </p:nvSpPr>
          <p:spPr>
            <a:xfrm>
              <a:off x="4521120" y="2779005"/>
              <a:ext cx="499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</a:t>
              </a:r>
              <a:endParaRPr lang="zh-TW" altLang="en-US" sz="2400" dirty="0"/>
            </a:p>
          </p:txBody>
        </p:sp>
        <p:sp>
          <p:nvSpPr>
            <p:cNvPr id="23" name="文字方塊 9">
              <a:extLst>
                <a:ext uri="{FF2B5EF4-FFF2-40B4-BE49-F238E27FC236}">
                  <a16:creationId xmlns:a16="http://schemas.microsoft.com/office/drawing/2014/main" id="{9B953931-C25F-462A-BE75-38880A7AB744}"/>
                </a:ext>
              </a:extLst>
            </p:cNvPr>
            <p:cNvSpPr txBox="1"/>
            <p:nvPr/>
          </p:nvSpPr>
          <p:spPr>
            <a:xfrm>
              <a:off x="7649175" y="2587492"/>
              <a:ext cx="856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often</a:t>
              </a:r>
              <a:endParaRPr lang="zh-TW" altLang="en-US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2E925F-BFE4-43BF-85C8-0959AB47E1C9}"/>
                </a:ext>
              </a:extLst>
            </p:cNvPr>
            <p:cNvSpPr/>
            <p:nvPr/>
          </p:nvSpPr>
          <p:spPr>
            <a:xfrm rot="5400000">
              <a:off x="4927820" y="2874500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BD5ED9D-C555-4121-B914-C1CA4AD03350}"/>
                </a:ext>
              </a:extLst>
            </p:cNvPr>
            <p:cNvSpPr/>
            <p:nvPr/>
          </p:nvSpPr>
          <p:spPr>
            <a:xfrm rot="5400000">
              <a:off x="4927820" y="3600412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2EDA53B-F745-4280-80C6-929A0E83CF8D}"/>
                </a:ext>
              </a:extLst>
            </p:cNvPr>
            <p:cNvSpPr/>
            <p:nvPr/>
          </p:nvSpPr>
          <p:spPr>
            <a:xfrm>
              <a:off x="5720373" y="2822857"/>
              <a:ext cx="985227" cy="1212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神经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网络</a:t>
              </a:r>
              <a:endParaRPr lang="zh-TW" altLang="en-US" sz="24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A09A254-D597-4FC7-9E69-5A1C8353F7D9}"/>
                </a:ext>
              </a:extLst>
            </p:cNvPr>
            <p:cNvSpPr txBox="1"/>
            <p:nvPr/>
          </p:nvSpPr>
          <p:spPr>
            <a:xfrm>
              <a:off x="4158197" y="3464848"/>
              <a:ext cx="856323" cy="4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/>
                <a:t>drink</a:t>
              </a:r>
              <a:endParaRPr lang="zh-TW" altLang="en-US" sz="2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CB691C-ACC1-42B8-8077-75BA3764B914}"/>
                </a:ext>
              </a:extLst>
            </p:cNvPr>
            <p:cNvSpPr/>
            <p:nvPr/>
          </p:nvSpPr>
          <p:spPr>
            <a:xfrm rot="5400000">
              <a:off x="7835978" y="3273231"/>
              <a:ext cx="566720" cy="270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E57C105-0C57-4E8D-8F57-8135930F8E60}"/>
                </a:ext>
              </a:extLst>
            </p:cNvPr>
            <p:cNvSpPr/>
            <p:nvPr/>
          </p:nvSpPr>
          <p:spPr>
            <a:xfrm rot="5400000">
              <a:off x="7010579" y="3273230"/>
              <a:ext cx="566720" cy="2706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40">
              <a:extLst>
                <a:ext uri="{FF2B5EF4-FFF2-40B4-BE49-F238E27FC236}">
                  <a16:creationId xmlns:a16="http://schemas.microsoft.com/office/drawing/2014/main" id="{DEBBA62A-D18C-4901-8626-2B812563A33A}"/>
                </a:ext>
              </a:extLst>
            </p:cNvPr>
            <p:cNvCxnSpPr/>
            <p:nvPr/>
          </p:nvCxnSpPr>
          <p:spPr>
            <a:xfrm>
              <a:off x="5256716" y="3038327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41">
              <a:extLst>
                <a:ext uri="{FF2B5EF4-FFF2-40B4-BE49-F238E27FC236}">
                  <a16:creationId xmlns:a16="http://schemas.microsoft.com/office/drawing/2014/main" id="{947EABBB-3785-4C55-8EB6-DBC30F2853D1}"/>
                </a:ext>
              </a:extLst>
            </p:cNvPr>
            <p:cNvCxnSpPr/>
            <p:nvPr/>
          </p:nvCxnSpPr>
          <p:spPr>
            <a:xfrm>
              <a:off x="5256716" y="3745020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44">
              <a:extLst>
                <a:ext uri="{FF2B5EF4-FFF2-40B4-BE49-F238E27FC236}">
                  <a16:creationId xmlns:a16="http://schemas.microsoft.com/office/drawing/2014/main" id="{F5C71D4E-2F0F-4CA5-BBF4-D54FB34FAACC}"/>
                </a:ext>
              </a:extLst>
            </p:cNvPr>
            <p:cNvCxnSpPr/>
            <p:nvPr/>
          </p:nvCxnSpPr>
          <p:spPr>
            <a:xfrm>
              <a:off x="6715476" y="3413705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48">
              <a:extLst>
                <a:ext uri="{FF2B5EF4-FFF2-40B4-BE49-F238E27FC236}">
                  <a16:creationId xmlns:a16="http://schemas.microsoft.com/office/drawing/2014/main" id="{C4C168FD-5399-43E6-B2FE-7B929A4DFA04}"/>
                </a:ext>
              </a:extLst>
            </p:cNvPr>
            <p:cNvCxnSpPr/>
            <p:nvPr/>
          </p:nvCxnSpPr>
          <p:spPr>
            <a:xfrm>
              <a:off x="7408547" y="3413705"/>
              <a:ext cx="5547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65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39" y="153377"/>
            <a:ext cx="8005211" cy="712900"/>
          </a:xfrm>
        </p:spPr>
        <p:txBody>
          <a:bodyPr/>
          <a:lstStyle/>
          <a:p>
            <a:r>
              <a:rPr lang="en-US" altLang="zh-CN" dirty="0"/>
              <a:t>CBOW</a:t>
            </a:r>
            <a:r>
              <a:rPr lang="zh-CN" altLang="en-US" dirty="0"/>
              <a:t>模型示例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88E28C-9E52-4423-8B0F-0EDE6C09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9" y="3802767"/>
            <a:ext cx="7886700" cy="62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，求和或平均都行）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E8AF6C-9B35-4AAB-8084-720C0759965C}"/>
              </a:ext>
            </a:extLst>
          </p:cNvPr>
          <p:cNvGrpSpPr/>
          <p:nvPr/>
        </p:nvGrpSpPr>
        <p:grpSpPr>
          <a:xfrm>
            <a:off x="4582384" y="1524171"/>
            <a:ext cx="4337963" cy="1447651"/>
            <a:chOff x="4158197" y="2587492"/>
            <a:chExt cx="4337963" cy="1447651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84AB80-9B07-4969-9FD3-BDD8221CBC0F}"/>
                </a:ext>
              </a:extLst>
            </p:cNvPr>
            <p:cNvSpPr txBox="1"/>
            <p:nvPr/>
          </p:nvSpPr>
          <p:spPr>
            <a:xfrm>
              <a:off x="4521120" y="2779005"/>
              <a:ext cx="499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</a:t>
              </a:r>
              <a:endParaRPr lang="zh-TW" altLang="en-US" sz="24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22170AC-82F5-41FA-9218-05E22DA5F279}"/>
                </a:ext>
              </a:extLst>
            </p:cNvPr>
            <p:cNvSpPr txBox="1"/>
            <p:nvPr/>
          </p:nvSpPr>
          <p:spPr>
            <a:xfrm>
              <a:off x="7639650" y="2587492"/>
              <a:ext cx="856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often</a:t>
              </a:r>
              <a:endParaRPr lang="zh-TW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4FA503-32BD-4227-B7C6-D490B0853FCF}"/>
                </a:ext>
              </a:extLst>
            </p:cNvPr>
            <p:cNvSpPr/>
            <p:nvPr/>
          </p:nvSpPr>
          <p:spPr>
            <a:xfrm rot="5400000">
              <a:off x="4927820" y="2874500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B41086-A6F2-461C-B3D3-42E89FCB0DE7}"/>
                </a:ext>
              </a:extLst>
            </p:cNvPr>
            <p:cNvSpPr/>
            <p:nvPr/>
          </p:nvSpPr>
          <p:spPr>
            <a:xfrm rot="5400000">
              <a:off x="4927820" y="3600412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ECBECC-3730-4CC4-AB5B-F65B0DA2A007}"/>
                </a:ext>
              </a:extLst>
            </p:cNvPr>
            <p:cNvSpPr/>
            <p:nvPr/>
          </p:nvSpPr>
          <p:spPr>
            <a:xfrm>
              <a:off x="5720373" y="2822857"/>
              <a:ext cx="962037" cy="1212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BOW</a:t>
              </a:r>
              <a:endParaRPr lang="zh-TW" altLang="en-US" sz="2400" dirty="0"/>
            </a:p>
          </p:txBody>
        </p:sp>
        <p:sp>
          <p:nvSpPr>
            <p:cNvPr id="14" name="文字方塊 26">
              <a:extLst>
                <a:ext uri="{FF2B5EF4-FFF2-40B4-BE49-F238E27FC236}">
                  <a16:creationId xmlns:a16="http://schemas.microsoft.com/office/drawing/2014/main" id="{9B6B54A4-3589-440F-A5C8-CA20E91A789B}"/>
                </a:ext>
              </a:extLst>
            </p:cNvPr>
            <p:cNvSpPr txBox="1"/>
            <p:nvPr/>
          </p:nvSpPr>
          <p:spPr>
            <a:xfrm>
              <a:off x="4158197" y="3464848"/>
              <a:ext cx="856323" cy="4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/>
                <a:t>drink</a:t>
              </a:r>
              <a:endParaRPr lang="zh-TW" altLang="en-US" sz="2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CBEBAE-858D-4864-ACC5-093A4F0CBA04}"/>
                </a:ext>
              </a:extLst>
            </p:cNvPr>
            <p:cNvSpPr/>
            <p:nvPr/>
          </p:nvSpPr>
          <p:spPr>
            <a:xfrm rot="5400000">
              <a:off x="7826453" y="3273231"/>
              <a:ext cx="566720" cy="270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0BB63C-2445-4B8A-966D-AA1C5D963BD0}"/>
                </a:ext>
              </a:extLst>
            </p:cNvPr>
            <p:cNvSpPr/>
            <p:nvPr/>
          </p:nvSpPr>
          <p:spPr>
            <a:xfrm rot="5400000">
              <a:off x="7001054" y="3273230"/>
              <a:ext cx="566720" cy="2706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40">
              <a:extLst>
                <a:ext uri="{FF2B5EF4-FFF2-40B4-BE49-F238E27FC236}">
                  <a16:creationId xmlns:a16="http://schemas.microsoft.com/office/drawing/2014/main" id="{271FA581-BB3D-4BA1-8AE2-C6EAAB7CCD72}"/>
                </a:ext>
              </a:extLst>
            </p:cNvPr>
            <p:cNvCxnSpPr/>
            <p:nvPr/>
          </p:nvCxnSpPr>
          <p:spPr>
            <a:xfrm>
              <a:off x="5256716" y="3038327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41">
              <a:extLst>
                <a:ext uri="{FF2B5EF4-FFF2-40B4-BE49-F238E27FC236}">
                  <a16:creationId xmlns:a16="http://schemas.microsoft.com/office/drawing/2014/main" id="{9CBAC530-50BA-4EB8-993E-2D9B7B65594A}"/>
                </a:ext>
              </a:extLst>
            </p:cNvPr>
            <p:cNvCxnSpPr/>
            <p:nvPr/>
          </p:nvCxnSpPr>
          <p:spPr>
            <a:xfrm>
              <a:off x="5256716" y="3745020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44">
              <a:extLst>
                <a:ext uri="{FF2B5EF4-FFF2-40B4-BE49-F238E27FC236}">
                  <a16:creationId xmlns:a16="http://schemas.microsoft.com/office/drawing/2014/main" id="{EAF56440-723B-43F1-A076-379BADE04F97}"/>
                </a:ext>
              </a:extLst>
            </p:cNvPr>
            <p:cNvCxnSpPr/>
            <p:nvPr/>
          </p:nvCxnSpPr>
          <p:spPr>
            <a:xfrm>
              <a:off x="6705951" y="3413705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48">
              <a:extLst>
                <a:ext uri="{FF2B5EF4-FFF2-40B4-BE49-F238E27FC236}">
                  <a16:creationId xmlns:a16="http://schemas.microsoft.com/office/drawing/2014/main" id="{DF26F037-000B-4DD9-BC88-23CD6DA90D3F}"/>
                </a:ext>
              </a:extLst>
            </p:cNvPr>
            <p:cNvCxnSpPr/>
            <p:nvPr/>
          </p:nvCxnSpPr>
          <p:spPr>
            <a:xfrm>
              <a:off x="7399022" y="3413705"/>
              <a:ext cx="5547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02FCA40-E662-4D6E-BD2E-860FA0560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78309"/>
              </p:ext>
            </p:extLst>
          </p:nvPr>
        </p:nvGraphicFramePr>
        <p:xfrm>
          <a:off x="341084" y="1375638"/>
          <a:ext cx="1755921" cy="16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" name="Equation" r:id="rId3" imgW="749160" imgH="711000" progId="Equation.DSMT4">
                  <p:embed/>
                </p:oleObj>
              </mc:Choice>
              <mc:Fallback>
                <p:oleObj name="Equation" r:id="rId3" imgW="749160" imgH="7110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02FCA40-E662-4D6E-BD2E-860FA0560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084" y="1375638"/>
                        <a:ext cx="1755921" cy="166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E9B3585-26F3-41E5-8C3A-F34919291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971068"/>
              </p:ext>
            </p:extLst>
          </p:nvPr>
        </p:nvGraphicFramePr>
        <p:xfrm>
          <a:off x="2380303" y="1383693"/>
          <a:ext cx="1785433" cy="16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" name="Equation" r:id="rId5" imgW="761760" imgH="711000" progId="Equation.DSMT4">
                  <p:embed/>
                </p:oleObj>
              </mc:Choice>
              <mc:Fallback>
                <p:oleObj name="Equation" r:id="rId5" imgW="761760" imgH="7110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6E9B3585-26F3-41E5-8C3A-F34919291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0303" y="1383693"/>
                        <a:ext cx="1785433" cy="166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ED31D67-A7A6-4C93-BD26-1AAD9725A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122461"/>
              </p:ext>
            </p:extLst>
          </p:nvPr>
        </p:nvGraphicFramePr>
        <p:xfrm>
          <a:off x="2079491" y="4673323"/>
          <a:ext cx="4732338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" name="Equation" r:id="rId7" imgW="2019240" imgH="736560" progId="Equation.DSMT4">
                  <p:embed/>
                </p:oleObj>
              </mc:Choice>
              <mc:Fallback>
                <p:oleObj name="Equation" r:id="rId7" imgW="2019240" imgH="7365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ED31D67-A7A6-4C93-BD26-1AAD9725A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9491" y="4673323"/>
                        <a:ext cx="4732338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00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39" y="161762"/>
            <a:ext cx="8005211" cy="712900"/>
          </a:xfrm>
        </p:spPr>
        <p:txBody>
          <a:bodyPr/>
          <a:lstStyle/>
          <a:p>
            <a:r>
              <a:rPr lang="en-US" altLang="zh-CN" dirty="0"/>
              <a:t>CBOW</a:t>
            </a:r>
            <a:r>
              <a:rPr lang="zh-CN" altLang="en-US" dirty="0"/>
              <a:t>模型示例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88E28C-9E52-4423-8B0F-0EDE6C09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038226"/>
            <a:ext cx="8391525" cy="5305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词表中共有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个词，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层参数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层线性变换 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输出预测结果    真实结果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B0DF75B-560F-4BA1-9946-EE593E6E5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2166938"/>
          <a:ext cx="26924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3" name="Equation" r:id="rId3" imgW="1434960" imgH="914400" progId="Equation.DSMT4">
                  <p:embed/>
                </p:oleObj>
              </mc:Choice>
              <mc:Fallback>
                <p:oleObj name="Equation" r:id="rId3" imgW="1434960" imgH="914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B0DF75B-560F-4BA1-9946-EE593E6E50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850" y="2166938"/>
                        <a:ext cx="269240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ED31D67-A7A6-4C93-BD26-1AAD9725A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61729"/>
              </p:ext>
            </p:extLst>
          </p:nvPr>
        </p:nvGraphicFramePr>
        <p:xfrm>
          <a:off x="5510647" y="2291679"/>
          <a:ext cx="15176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4" name="Equation" r:id="rId5" imgW="812520" imgH="711000" progId="Equation.DSMT4">
                  <p:embed/>
                </p:oleObj>
              </mc:Choice>
              <mc:Fallback>
                <p:oleObj name="Equation" r:id="rId5" imgW="812520" imgH="7110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ED31D67-A7A6-4C93-BD26-1AAD9725A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0647" y="2291679"/>
                        <a:ext cx="1517650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6921A1F-60C7-4BF3-AA2C-01EB0F00E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8970"/>
              </p:ext>
            </p:extLst>
          </p:nvPr>
        </p:nvGraphicFramePr>
        <p:xfrm>
          <a:off x="428625" y="4675188"/>
          <a:ext cx="26035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5" name="Equation" r:id="rId7" imgW="1206360" imgH="914400" progId="Equation.DSMT4">
                  <p:embed/>
                </p:oleObj>
              </mc:Choice>
              <mc:Fallback>
                <p:oleObj name="Equation" r:id="rId7" imgW="1206360" imgH="9144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F6921A1F-60C7-4BF3-AA2C-01EB0F00EA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625" y="4675188"/>
                        <a:ext cx="260350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326FA20-A216-4BF5-A1EE-3AA33CFE0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42392"/>
              </p:ext>
            </p:extLst>
          </p:nvPr>
        </p:nvGraphicFramePr>
        <p:xfrm>
          <a:off x="3313113" y="4622800"/>
          <a:ext cx="3392487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6" name="Equation" r:id="rId9" imgW="1536480" imgH="914400" progId="Equation.DSMT4">
                  <p:embed/>
                </p:oleObj>
              </mc:Choice>
              <mc:Fallback>
                <p:oleObj name="Equation" r:id="rId9" imgW="1536480" imgH="914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326FA20-A216-4BF5-A1EE-3AA33CFE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3113" y="4622800"/>
                        <a:ext cx="3392487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C2564E7-0AD5-48AB-B316-94F6F705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96654"/>
              </p:ext>
            </p:extLst>
          </p:nvPr>
        </p:nvGraphicFramePr>
        <p:xfrm>
          <a:off x="7251700" y="4597400"/>
          <a:ext cx="112236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7" name="Equation" r:id="rId11" imgW="507960" imgH="914400" progId="Equation.DSMT4">
                  <p:embed/>
                </p:oleObj>
              </mc:Choice>
              <mc:Fallback>
                <p:oleObj name="Equation" r:id="rId11" imgW="507960" imgH="914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C2564E7-0AD5-48AB-B316-94F6F7057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51700" y="4597400"/>
                        <a:ext cx="1122363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449DA7-4F84-4DCB-A44D-DE9BA0892BD9}"/>
              </a:ext>
            </a:extLst>
          </p:cNvPr>
          <p:cNvGrpSpPr/>
          <p:nvPr/>
        </p:nvGrpSpPr>
        <p:grpSpPr>
          <a:xfrm>
            <a:off x="4495783" y="641504"/>
            <a:ext cx="4337963" cy="1447651"/>
            <a:chOff x="4158197" y="2587492"/>
            <a:chExt cx="4337963" cy="1447651"/>
          </a:xfrm>
        </p:grpSpPr>
        <p:sp>
          <p:nvSpPr>
            <p:cNvPr id="27" name="文字方塊 8">
              <a:extLst>
                <a:ext uri="{FF2B5EF4-FFF2-40B4-BE49-F238E27FC236}">
                  <a16:creationId xmlns:a16="http://schemas.microsoft.com/office/drawing/2014/main" id="{F236EAEF-82C5-409B-9EF9-61DED5BCB064}"/>
                </a:ext>
              </a:extLst>
            </p:cNvPr>
            <p:cNvSpPr txBox="1"/>
            <p:nvPr/>
          </p:nvSpPr>
          <p:spPr>
            <a:xfrm>
              <a:off x="4521120" y="2779005"/>
              <a:ext cx="499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</a:t>
              </a:r>
              <a:endParaRPr lang="zh-TW" altLang="en-US" sz="2400" dirty="0"/>
            </a:p>
          </p:txBody>
        </p:sp>
        <p:sp>
          <p:nvSpPr>
            <p:cNvPr id="28" name="文字方塊 9">
              <a:extLst>
                <a:ext uri="{FF2B5EF4-FFF2-40B4-BE49-F238E27FC236}">
                  <a16:creationId xmlns:a16="http://schemas.microsoft.com/office/drawing/2014/main" id="{04E6F848-7B54-4A83-A48F-ACB928F3BE64}"/>
                </a:ext>
              </a:extLst>
            </p:cNvPr>
            <p:cNvSpPr txBox="1"/>
            <p:nvPr/>
          </p:nvSpPr>
          <p:spPr>
            <a:xfrm>
              <a:off x="7639650" y="2587492"/>
              <a:ext cx="856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often</a:t>
              </a:r>
              <a:endParaRPr lang="zh-TW" altLang="en-US" sz="2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9F8002C-1D5E-48E4-B83C-3E40D29C0E83}"/>
                </a:ext>
              </a:extLst>
            </p:cNvPr>
            <p:cNvSpPr/>
            <p:nvPr/>
          </p:nvSpPr>
          <p:spPr>
            <a:xfrm rot="5400000">
              <a:off x="4927820" y="2874500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9FB72B8-A01E-433F-9C9D-55A6AB32FBBF}"/>
                </a:ext>
              </a:extLst>
            </p:cNvPr>
            <p:cNvSpPr/>
            <p:nvPr/>
          </p:nvSpPr>
          <p:spPr>
            <a:xfrm rot="5400000">
              <a:off x="4927820" y="3600412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9C0C9DB-3510-4990-88F7-C12CEB057DEB}"/>
                </a:ext>
              </a:extLst>
            </p:cNvPr>
            <p:cNvSpPr/>
            <p:nvPr/>
          </p:nvSpPr>
          <p:spPr>
            <a:xfrm>
              <a:off x="5720373" y="2822857"/>
              <a:ext cx="962037" cy="1212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BOW</a:t>
              </a:r>
              <a:endParaRPr lang="zh-TW" altLang="en-US" sz="2400" dirty="0"/>
            </a:p>
          </p:txBody>
        </p:sp>
        <p:sp>
          <p:nvSpPr>
            <p:cNvPr id="32" name="文字方塊 26">
              <a:extLst>
                <a:ext uri="{FF2B5EF4-FFF2-40B4-BE49-F238E27FC236}">
                  <a16:creationId xmlns:a16="http://schemas.microsoft.com/office/drawing/2014/main" id="{6EED1B5E-1A68-4971-833E-F11AABEAA666}"/>
                </a:ext>
              </a:extLst>
            </p:cNvPr>
            <p:cNvSpPr txBox="1"/>
            <p:nvPr/>
          </p:nvSpPr>
          <p:spPr>
            <a:xfrm>
              <a:off x="4158197" y="3464848"/>
              <a:ext cx="856323" cy="4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/>
                <a:t>drink</a:t>
              </a:r>
              <a:endParaRPr lang="zh-TW" altLang="en-US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445557D-8D39-40CB-85E7-09B0DA123B8E}"/>
                </a:ext>
              </a:extLst>
            </p:cNvPr>
            <p:cNvSpPr/>
            <p:nvPr/>
          </p:nvSpPr>
          <p:spPr>
            <a:xfrm rot="5400000">
              <a:off x="7826453" y="3273231"/>
              <a:ext cx="566720" cy="270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D685876-1C03-47CC-BA5C-17951D8A9756}"/>
                </a:ext>
              </a:extLst>
            </p:cNvPr>
            <p:cNvSpPr/>
            <p:nvPr/>
          </p:nvSpPr>
          <p:spPr>
            <a:xfrm rot="5400000">
              <a:off x="7001054" y="3273230"/>
              <a:ext cx="566720" cy="2706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40">
              <a:extLst>
                <a:ext uri="{FF2B5EF4-FFF2-40B4-BE49-F238E27FC236}">
                  <a16:creationId xmlns:a16="http://schemas.microsoft.com/office/drawing/2014/main" id="{C3C61B22-3DAF-4A4E-A4F4-EBDA3FB21292}"/>
                </a:ext>
              </a:extLst>
            </p:cNvPr>
            <p:cNvCxnSpPr/>
            <p:nvPr/>
          </p:nvCxnSpPr>
          <p:spPr>
            <a:xfrm>
              <a:off x="5256716" y="3038327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41">
              <a:extLst>
                <a:ext uri="{FF2B5EF4-FFF2-40B4-BE49-F238E27FC236}">
                  <a16:creationId xmlns:a16="http://schemas.microsoft.com/office/drawing/2014/main" id="{FE8CBB3C-001F-4843-AE19-D55B0A79AA81}"/>
                </a:ext>
              </a:extLst>
            </p:cNvPr>
            <p:cNvCxnSpPr/>
            <p:nvPr/>
          </p:nvCxnSpPr>
          <p:spPr>
            <a:xfrm>
              <a:off x="5256716" y="3745020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44">
              <a:extLst>
                <a:ext uri="{FF2B5EF4-FFF2-40B4-BE49-F238E27FC236}">
                  <a16:creationId xmlns:a16="http://schemas.microsoft.com/office/drawing/2014/main" id="{D0BEC86F-28E8-4D02-A94F-2C3FA85F1B50}"/>
                </a:ext>
              </a:extLst>
            </p:cNvPr>
            <p:cNvCxnSpPr/>
            <p:nvPr/>
          </p:nvCxnSpPr>
          <p:spPr>
            <a:xfrm>
              <a:off x="6705951" y="3413705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48">
              <a:extLst>
                <a:ext uri="{FF2B5EF4-FFF2-40B4-BE49-F238E27FC236}">
                  <a16:creationId xmlns:a16="http://schemas.microsoft.com/office/drawing/2014/main" id="{751F9E82-9468-4A7D-9B58-8BDC6E8A45F4}"/>
                </a:ext>
              </a:extLst>
            </p:cNvPr>
            <p:cNvCxnSpPr/>
            <p:nvPr/>
          </p:nvCxnSpPr>
          <p:spPr>
            <a:xfrm>
              <a:off x="7399022" y="3413705"/>
              <a:ext cx="5547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54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39" y="153377"/>
            <a:ext cx="8005211" cy="712900"/>
          </a:xfrm>
        </p:spPr>
        <p:txBody>
          <a:bodyPr/>
          <a:lstStyle/>
          <a:p>
            <a:r>
              <a:rPr lang="en-US" altLang="zh-CN" dirty="0"/>
              <a:t>CBOW</a:t>
            </a:r>
            <a:r>
              <a:rPr lang="zh-CN" altLang="en-US" dirty="0"/>
              <a:t>模型示例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88E28C-9E52-4423-8B0F-0EDE6C09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13" y="2575782"/>
            <a:ext cx="8295172" cy="3946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基于预测结果和真实结果定义代价：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优化参数：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和       都可看作是词向量矩阵。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C2564E7-0AD5-48AB-B316-94F6F705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4699"/>
              </p:ext>
            </p:extLst>
          </p:nvPr>
        </p:nvGraphicFramePr>
        <p:xfrm>
          <a:off x="4040187" y="4378810"/>
          <a:ext cx="11207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" name="Equation" r:id="rId3" imgW="507960" imgH="914400" progId="Equation.DSMT4">
                  <p:embed/>
                </p:oleObj>
              </mc:Choice>
              <mc:Fallback>
                <p:oleObj name="Equation" r:id="rId3" imgW="507960" imgH="914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C2564E7-0AD5-48AB-B316-94F6F7057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187" y="4378810"/>
                        <a:ext cx="1120775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B63482BB-AF74-421C-950A-06447E176D6A}"/>
              </a:ext>
            </a:extLst>
          </p:cNvPr>
          <p:cNvGrpSpPr/>
          <p:nvPr/>
        </p:nvGrpSpPr>
        <p:grpSpPr>
          <a:xfrm>
            <a:off x="4432918" y="1024409"/>
            <a:ext cx="4337963" cy="1447651"/>
            <a:chOff x="4158197" y="2587492"/>
            <a:chExt cx="4337963" cy="1447651"/>
          </a:xfrm>
        </p:grpSpPr>
        <p:sp>
          <p:nvSpPr>
            <p:cNvPr id="27" name="文字方塊 8">
              <a:extLst>
                <a:ext uri="{FF2B5EF4-FFF2-40B4-BE49-F238E27FC236}">
                  <a16:creationId xmlns:a16="http://schemas.microsoft.com/office/drawing/2014/main" id="{148BE313-BD24-41DF-AC95-0D95F6B423A9}"/>
                </a:ext>
              </a:extLst>
            </p:cNvPr>
            <p:cNvSpPr txBox="1"/>
            <p:nvPr/>
          </p:nvSpPr>
          <p:spPr>
            <a:xfrm>
              <a:off x="4521120" y="2779005"/>
              <a:ext cx="499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</a:t>
              </a:r>
              <a:endParaRPr lang="zh-TW" altLang="en-US" sz="2400" dirty="0"/>
            </a:p>
          </p:txBody>
        </p:sp>
        <p:sp>
          <p:nvSpPr>
            <p:cNvPr id="28" name="文字方塊 9">
              <a:extLst>
                <a:ext uri="{FF2B5EF4-FFF2-40B4-BE49-F238E27FC236}">
                  <a16:creationId xmlns:a16="http://schemas.microsoft.com/office/drawing/2014/main" id="{C30FC018-BDC8-4189-A1E1-6A3088648265}"/>
                </a:ext>
              </a:extLst>
            </p:cNvPr>
            <p:cNvSpPr txBox="1"/>
            <p:nvPr/>
          </p:nvSpPr>
          <p:spPr>
            <a:xfrm>
              <a:off x="7639650" y="2587492"/>
              <a:ext cx="856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often</a:t>
              </a:r>
              <a:endParaRPr lang="zh-TW" altLang="en-US" sz="2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18027C0-1500-4A1A-B1B2-7833869F8187}"/>
                </a:ext>
              </a:extLst>
            </p:cNvPr>
            <p:cNvSpPr/>
            <p:nvPr/>
          </p:nvSpPr>
          <p:spPr>
            <a:xfrm rot="5400000">
              <a:off x="4927820" y="2874500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DDE93EA-7ACC-4C3E-8A1D-59579CC19B9C}"/>
                </a:ext>
              </a:extLst>
            </p:cNvPr>
            <p:cNvSpPr/>
            <p:nvPr/>
          </p:nvSpPr>
          <p:spPr>
            <a:xfrm rot="5400000">
              <a:off x="4927820" y="3600412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4B9544F-2B41-423C-AAE2-6922E3B5322A}"/>
                </a:ext>
              </a:extLst>
            </p:cNvPr>
            <p:cNvSpPr/>
            <p:nvPr/>
          </p:nvSpPr>
          <p:spPr>
            <a:xfrm>
              <a:off x="5720373" y="2822857"/>
              <a:ext cx="962037" cy="1212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BOW</a:t>
              </a:r>
              <a:endParaRPr lang="zh-TW" altLang="en-US" sz="2400" dirty="0"/>
            </a:p>
          </p:txBody>
        </p:sp>
        <p:sp>
          <p:nvSpPr>
            <p:cNvPr id="32" name="文字方塊 26">
              <a:extLst>
                <a:ext uri="{FF2B5EF4-FFF2-40B4-BE49-F238E27FC236}">
                  <a16:creationId xmlns:a16="http://schemas.microsoft.com/office/drawing/2014/main" id="{E37ECB3E-A8AF-46BD-99F4-D7D9B6C07A15}"/>
                </a:ext>
              </a:extLst>
            </p:cNvPr>
            <p:cNvSpPr txBox="1"/>
            <p:nvPr/>
          </p:nvSpPr>
          <p:spPr>
            <a:xfrm>
              <a:off x="4158197" y="3464848"/>
              <a:ext cx="856323" cy="4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/>
                <a:t>drink</a:t>
              </a:r>
              <a:endParaRPr lang="zh-TW" altLang="en-US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2354FE-C18B-42AA-91A0-1BDB7C42E019}"/>
                </a:ext>
              </a:extLst>
            </p:cNvPr>
            <p:cNvSpPr/>
            <p:nvPr/>
          </p:nvSpPr>
          <p:spPr>
            <a:xfrm rot="5400000">
              <a:off x="7826453" y="3273231"/>
              <a:ext cx="566720" cy="270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330F52-4ABF-4BD1-8F42-2AF9184FF881}"/>
                </a:ext>
              </a:extLst>
            </p:cNvPr>
            <p:cNvSpPr/>
            <p:nvPr/>
          </p:nvSpPr>
          <p:spPr>
            <a:xfrm rot="5400000">
              <a:off x="7001054" y="3273230"/>
              <a:ext cx="566720" cy="2706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40">
              <a:extLst>
                <a:ext uri="{FF2B5EF4-FFF2-40B4-BE49-F238E27FC236}">
                  <a16:creationId xmlns:a16="http://schemas.microsoft.com/office/drawing/2014/main" id="{213DF070-74F0-4C97-8288-69654BC42BA8}"/>
                </a:ext>
              </a:extLst>
            </p:cNvPr>
            <p:cNvCxnSpPr/>
            <p:nvPr/>
          </p:nvCxnSpPr>
          <p:spPr>
            <a:xfrm>
              <a:off x="5256716" y="3038327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41">
              <a:extLst>
                <a:ext uri="{FF2B5EF4-FFF2-40B4-BE49-F238E27FC236}">
                  <a16:creationId xmlns:a16="http://schemas.microsoft.com/office/drawing/2014/main" id="{3BC01DAB-3F36-43DB-ACED-51499F00B260}"/>
                </a:ext>
              </a:extLst>
            </p:cNvPr>
            <p:cNvCxnSpPr/>
            <p:nvPr/>
          </p:nvCxnSpPr>
          <p:spPr>
            <a:xfrm>
              <a:off x="5256716" y="3745020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44">
              <a:extLst>
                <a:ext uri="{FF2B5EF4-FFF2-40B4-BE49-F238E27FC236}">
                  <a16:creationId xmlns:a16="http://schemas.microsoft.com/office/drawing/2014/main" id="{B68113FD-27CB-41F9-962E-BB77AB3B7EC4}"/>
                </a:ext>
              </a:extLst>
            </p:cNvPr>
            <p:cNvCxnSpPr/>
            <p:nvPr/>
          </p:nvCxnSpPr>
          <p:spPr>
            <a:xfrm>
              <a:off x="6705951" y="3413705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48">
              <a:extLst>
                <a:ext uri="{FF2B5EF4-FFF2-40B4-BE49-F238E27FC236}">
                  <a16:creationId xmlns:a16="http://schemas.microsoft.com/office/drawing/2014/main" id="{36A15DFA-A183-4E02-B214-901D241A0900}"/>
                </a:ext>
              </a:extLst>
            </p:cNvPr>
            <p:cNvCxnSpPr/>
            <p:nvPr/>
          </p:nvCxnSpPr>
          <p:spPr>
            <a:xfrm>
              <a:off x="7399022" y="3413705"/>
              <a:ext cx="5547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166D803-971D-4A6A-9F73-094FFA161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69190"/>
              </p:ext>
            </p:extLst>
          </p:nvPr>
        </p:nvGraphicFramePr>
        <p:xfrm>
          <a:off x="2363386" y="3097296"/>
          <a:ext cx="2562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3386" y="3097296"/>
                        <a:ext cx="256222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22710632-635A-499E-B686-853EFD8ED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26375"/>
              </p:ext>
            </p:extLst>
          </p:nvPr>
        </p:nvGraphicFramePr>
        <p:xfrm>
          <a:off x="5995629" y="3301361"/>
          <a:ext cx="2809682" cy="124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" name="Equation" r:id="rId7" imgW="888840" imgH="431640" progId="Equation.DSMT4">
                  <p:embed/>
                </p:oleObj>
              </mc:Choice>
              <mc:Fallback>
                <p:oleObj name="Equation" r:id="rId7" imgW="888840" imgH="43164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629" y="3301361"/>
                        <a:ext cx="2809682" cy="1249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2B6544B3-5CB3-4006-BA5E-3A3BE8E30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16784"/>
              </p:ext>
            </p:extLst>
          </p:nvPr>
        </p:nvGraphicFramePr>
        <p:xfrm>
          <a:off x="481564" y="4378810"/>
          <a:ext cx="3392487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" name="Equation" r:id="rId9" imgW="1536480" imgH="914400" progId="Equation.DSMT4">
                  <p:embed/>
                </p:oleObj>
              </mc:Choice>
              <mc:Fallback>
                <p:oleObj name="Equation" r:id="rId9" imgW="1536480" imgH="9144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326FA20-A216-4BF5-A1EE-3AA33CFE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564" y="4378810"/>
                        <a:ext cx="3392487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A36ABCA-87FF-4F91-BA01-59F66B8E2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76776"/>
              </p:ext>
            </p:extLst>
          </p:nvPr>
        </p:nvGraphicFramePr>
        <p:xfrm>
          <a:off x="510139" y="3609567"/>
          <a:ext cx="442512" cy="48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" name="Equation" r:id="rId11" imgW="177480" imgH="177480" progId="Equation.DSMT4">
                  <p:embed/>
                </p:oleObj>
              </mc:Choice>
              <mc:Fallback>
                <p:oleObj name="Equation" r:id="rId11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139" y="3609567"/>
                        <a:ext cx="442512" cy="48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54AECC6-900C-403E-BEB3-2B2249685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30364"/>
              </p:ext>
            </p:extLst>
          </p:nvPr>
        </p:nvGraphicFramePr>
        <p:xfrm>
          <a:off x="1401445" y="3561398"/>
          <a:ext cx="5064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A36ABCA-87FF-4F91-BA01-59F66B8E2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1445" y="3561398"/>
                        <a:ext cx="506413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74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828" y="147416"/>
            <a:ext cx="7886700" cy="1325563"/>
          </a:xfrm>
        </p:spPr>
        <p:txBody>
          <a:bodyPr/>
          <a:lstStyle/>
          <a:p>
            <a:r>
              <a:rPr lang="zh-CN" altLang="en-US" dirty="0"/>
              <a:t>特性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5227" t="36505" r="3920"/>
          <a:stretch>
            <a:fillRect/>
          </a:stretch>
        </p:blipFill>
        <p:spPr bwMode="auto">
          <a:xfrm>
            <a:off x="543544" y="3388093"/>
            <a:ext cx="7832617" cy="32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16485" y="1206976"/>
            <a:ext cx="8021864" cy="213298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词表示成向量后，就可以通过计算向量间的距离推导词之间的语义关系。</a:t>
            </a:r>
            <a:endParaRPr lang="en-US" altLang="zh-CN" dirty="0"/>
          </a:p>
          <a:p>
            <a:r>
              <a:rPr lang="zh-CN" altLang="en-US" dirty="0"/>
              <a:t>词向量之间的距离越近，词的语义就越接近。</a:t>
            </a:r>
            <a:endParaRPr lang="en-US" altLang="zh-CN" dirty="0"/>
          </a:p>
          <a:p>
            <a:r>
              <a:rPr lang="zh-CN" altLang="en-US" dirty="0"/>
              <a:t>下面是与词</a:t>
            </a:r>
            <a:r>
              <a:rPr lang="en-US" altLang="zh-CN" dirty="0"/>
              <a:t>’frog’</a:t>
            </a:r>
            <a:r>
              <a:rPr lang="zh-CN" altLang="en-US" dirty="0"/>
              <a:t>距离最近的词，可以看出其语义也非常接近。</a:t>
            </a:r>
            <a:endParaRPr lang="zh-TW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DCB238-FB99-485A-AFF1-F14D38184630}"/>
              </a:ext>
            </a:extLst>
          </p:cNvPr>
          <p:cNvSpPr txBox="1"/>
          <p:nvPr/>
        </p:nvSpPr>
        <p:spPr>
          <a:xfrm>
            <a:off x="1752600" y="579364"/>
            <a:ext cx="531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https://nlp.stanford.edu/projects/glove/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714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885" y="163001"/>
            <a:ext cx="7886700" cy="982411"/>
          </a:xfrm>
        </p:spPr>
        <p:txBody>
          <a:bodyPr/>
          <a:lstStyle/>
          <a:p>
            <a:r>
              <a:rPr lang="zh-CN" altLang="en-US" dirty="0"/>
              <a:t>特性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0" y="2440889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34" y="2501075"/>
            <a:ext cx="3848100" cy="37719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26109" y="981780"/>
            <a:ext cx="8284753" cy="1443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具有特定关系的词的向量表示在语义空间中也有一定的关联。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Spain – Madrid ≈ Italy - Rome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72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514" y="365126"/>
            <a:ext cx="8014836" cy="982411"/>
          </a:xfrm>
        </p:spPr>
        <p:txBody>
          <a:bodyPr/>
          <a:lstStyle/>
          <a:p>
            <a:r>
              <a:rPr lang="zh-CN" altLang="en-US" dirty="0"/>
              <a:t>字符的向量表示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583" y="1480457"/>
            <a:ext cx="7073674" cy="502031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659" y="1451429"/>
            <a:ext cx="768917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712" y="1519970"/>
            <a:ext cx="7612416" cy="489045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70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07377"/>
            <a:ext cx="7886700" cy="1040162"/>
          </a:xfrm>
        </p:spPr>
        <p:txBody>
          <a:bodyPr/>
          <a:lstStyle/>
          <a:p>
            <a:r>
              <a:rPr lang="zh-CN" altLang="en-US" dirty="0"/>
              <a:t>双语词向量表示</a:t>
            </a:r>
            <a:endParaRPr lang="zh-TW" altLang="en-US" dirty="0"/>
          </a:p>
        </p:txBody>
      </p:sp>
      <p:pic>
        <p:nvPicPr>
          <p:cNvPr id="1026" name="Picture 2" descr="http://colah.github.io/posts/2014-07-NLP-RNNs-Representations/img/Socher-BillingualTS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94" y="1366945"/>
            <a:ext cx="6215612" cy="46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28650" y="612846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Bilingual Word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Embeddings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 for Phrase-Based Machine Translation, Will Zou, Richard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Socher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 Daniel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Cer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 and Christopher Manning, EMNLP, 2013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0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425"/>
            <a:ext cx="7886700" cy="181917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词的表示</a:t>
            </a:r>
            <a:endParaRPr lang="en-US" altLang="zh-CN" sz="3600" dirty="0"/>
          </a:p>
          <a:p>
            <a:r>
              <a:rPr lang="zh-CN" altLang="en-US" sz="3600" dirty="0"/>
              <a:t>句子表示</a:t>
            </a:r>
            <a:endParaRPr lang="en-US" altLang="zh-CN" sz="3600" dirty="0"/>
          </a:p>
          <a:p>
            <a:r>
              <a:rPr lang="zh-CN" altLang="en-US" sz="3600" dirty="0"/>
              <a:t>文本分类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47416"/>
            <a:ext cx="7886700" cy="1325563"/>
          </a:xfrm>
        </p:spPr>
        <p:txBody>
          <a:bodyPr/>
          <a:lstStyle/>
          <a:p>
            <a:r>
              <a:rPr lang="zh-CN" altLang="en-US" dirty="0"/>
              <a:t>社交网络中用户的向量表示</a:t>
            </a:r>
            <a:endParaRPr lang="zh-TW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 b="1588"/>
          <a:stretch>
            <a:fillRect/>
          </a:stretch>
        </p:blipFill>
        <p:spPr bwMode="auto">
          <a:xfrm>
            <a:off x="548640" y="1472665"/>
            <a:ext cx="7960093" cy="436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709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47416"/>
            <a:ext cx="7886700" cy="1325563"/>
          </a:xfrm>
        </p:spPr>
        <p:txBody>
          <a:bodyPr/>
          <a:lstStyle/>
          <a:p>
            <a:r>
              <a:rPr lang="zh-CN" altLang="en-US" dirty="0"/>
              <a:t>小结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97579" y="1654402"/>
            <a:ext cx="8198602" cy="1296795"/>
            <a:chOff x="430202" y="518621"/>
            <a:chExt cx="8198602" cy="1296795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/>
            <a:srcRect b="34626"/>
            <a:stretch>
              <a:fillRect/>
            </a:stretch>
          </p:blipFill>
          <p:spPr bwMode="auto">
            <a:xfrm>
              <a:off x="430202" y="518621"/>
              <a:ext cx="8198602" cy="12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直接连接符 4"/>
            <p:cNvCxnSpPr/>
            <p:nvPr/>
          </p:nvCxnSpPr>
          <p:spPr>
            <a:xfrm>
              <a:off x="494316" y="1781489"/>
              <a:ext cx="6664271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標題 1"/>
          <p:cNvSpPr txBox="1">
            <a:spLocks/>
          </p:cNvSpPr>
          <p:nvPr/>
        </p:nvSpPr>
        <p:spPr>
          <a:xfrm>
            <a:off x="492291" y="3368842"/>
            <a:ext cx="8016441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文本处理神经网络的输入是词向量。</a:t>
            </a:r>
            <a:r>
              <a:rPr kumimoji="0" lang="en-US" altLang="zh-TW" sz="3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TW" altLang="en-US" sz="3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709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7655"/>
            <a:ext cx="7886700" cy="5089308"/>
          </a:xfrm>
        </p:spPr>
        <p:txBody>
          <a:bodyPr>
            <a:normAutofit/>
          </a:bodyPr>
          <a:lstStyle/>
          <a:p>
            <a:endParaRPr lang="en-US" altLang="zh-CN" sz="4800" dirty="0"/>
          </a:p>
          <a:p>
            <a:endParaRPr lang="en-US" altLang="zh-CN" sz="4800" dirty="0"/>
          </a:p>
          <a:p>
            <a:pPr algn="ctr">
              <a:buNone/>
            </a:pPr>
            <a:r>
              <a:rPr lang="en-US" altLang="zh-CN" sz="4800" dirty="0"/>
              <a:t>2 </a:t>
            </a:r>
            <a:r>
              <a:rPr lang="zh-CN" altLang="en-US" sz="4800" dirty="0"/>
              <a:t>句子表示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2450" y="258447"/>
            <a:ext cx="7886700" cy="1174114"/>
          </a:xfrm>
        </p:spPr>
        <p:txBody>
          <a:bodyPr/>
          <a:lstStyle/>
          <a:p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思考？</a:t>
            </a:r>
            <a:endParaRPr lang="zh-TW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174282"/>
            <a:ext cx="8496510" cy="15111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可以使用学习词向量</a:t>
            </a:r>
            <a:r>
              <a:rPr lang="en-US" altLang="zh-CN" dirty="0"/>
              <a:t>(Word embeddings)</a:t>
            </a:r>
            <a:r>
              <a:rPr lang="zh-CN" altLang="en-US" dirty="0"/>
              <a:t>的方法，来学习句子的语义向量表示</a:t>
            </a:r>
            <a:r>
              <a:rPr lang="en-US" altLang="zh-CN" dirty="0"/>
              <a:t>(Sentence representations)</a:t>
            </a:r>
            <a:r>
              <a:rPr lang="zh-CN" altLang="en-US" dirty="0"/>
              <a:t>吗？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72076"/>
            <a:ext cx="4790975" cy="359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656" y="3975234"/>
            <a:ext cx="3196290" cy="23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学习句子表示的方法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640114"/>
            <a:ext cx="8021864" cy="297760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词向量平均的方法</a:t>
            </a:r>
            <a:endParaRPr lang="en-US" altLang="zh-CN" sz="3200" dirty="0"/>
          </a:p>
          <a:p>
            <a:r>
              <a:rPr lang="zh-CN" altLang="en-US" sz="3200" dirty="0"/>
              <a:t>基于</a:t>
            </a:r>
            <a:r>
              <a:rPr lang="en-US" altLang="zh-CN" sz="3200" dirty="0"/>
              <a:t>RNN</a:t>
            </a:r>
            <a:r>
              <a:rPr lang="zh-CN" altLang="en-US" sz="3200" dirty="0"/>
              <a:t>的方法</a:t>
            </a:r>
            <a:endParaRPr lang="en-US" altLang="zh-TW" sz="3200" dirty="0"/>
          </a:p>
          <a:p>
            <a:r>
              <a:rPr lang="zh-CN" altLang="en-US" sz="3200" dirty="0"/>
              <a:t>基于</a:t>
            </a:r>
            <a:r>
              <a:rPr lang="en-US" altLang="zh-TW" sz="3200" dirty="0"/>
              <a:t>Tree-RNN</a:t>
            </a:r>
            <a:r>
              <a:rPr lang="zh-CN" altLang="en-US" sz="3200" dirty="0"/>
              <a:t>的方法</a:t>
            </a:r>
            <a:endParaRPr lang="en-US" altLang="zh-TW" sz="3200" dirty="0"/>
          </a:p>
          <a:p>
            <a:r>
              <a:rPr lang="zh-CN" altLang="en-US" sz="3200" dirty="0"/>
              <a:t>基于</a:t>
            </a:r>
            <a:r>
              <a:rPr lang="en-US" altLang="zh-TW" sz="3200" dirty="0"/>
              <a:t>CNN</a:t>
            </a:r>
            <a:r>
              <a:rPr lang="zh-CN" altLang="en-US" sz="3200" dirty="0"/>
              <a:t>的方法</a:t>
            </a:r>
            <a:endParaRPr lang="en-US" altLang="zh-TW" sz="3200" dirty="0"/>
          </a:p>
          <a:p>
            <a:r>
              <a:rPr lang="zh-CN" altLang="en-US" sz="3200" dirty="0"/>
              <a:t>基于</a:t>
            </a:r>
            <a:r>
              <a:rPr lang="en-US" altLang="zh-TW" sz="3200" dirty="0"/>
              <a:t>Self-attention</a:t>
            </a:r>
            <a:r>
              <a:rPr lang="zh-CN" altLang="en-US" sz="3200" dirty="0"/>
              <a:t>的方法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770" y="212727"/>
            <a:ext cx="7886700" cy="99123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词向量平均的方法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182915"/>
            <a:ext cx="8021864" cy="1164045"/>
          </a:xfrm>
        </p:spPr>
        <p:txBody>
          <a:bodyPr/>
          <a:lstStyle/>
          <a:p>
            <a:r>
              <a:rPr lang="zh-CN" altLang="en-US" dirty="0"/>
              <a:t>把一个句子认为一个词袋（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C00000"/>
                </a:solidFill>
              </a:rPr>
              <a:t>a bag of words</a:t>
            </a:r>
            <a:r>
              <a:rPr lang="zh-CN" altLang="en-US" dirty="0"/>
              <a:t>）</a:t>
            </a:r>
            <a:r>
              <a:rPr lang="en-US" altLang="zh-TW" dirty="0"/>
              <a:t>.</a:t>
            </a:r>
          </a:p>
          <a:p>
            <a:r>
              <a:rPr lang="zh-CN" altLang="en-US" dirty="0"/>
              <a:t>不考虑词序信息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3743" t="9000" r="14970" b="10500"/>
          <a:stretch>
            <a:fillRect/>
          </a:stretch>
        </p:blipFill>
        <p:spPr bwMode="auto">
          <a:xfrm>
            <a:off x="1751798" y="2156059"/>
            <a:ext cx="5467149" cy="32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51237" y="5380330"/>
            <a:ext cx="8021864" cy="98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词向量平均的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方法的最大优点是简单、高效，而且效果也不错。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690" y="227967"/>
            <a:ext cx="7886700" cy="83142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基于循环神经网络</a:t>
            </a:r>
            <a:r>
              <a:rPr lang="en-US" altLang="zh-CN" b="1" dirty="0">
                <a:solidFill>
                  <a:srgbClr val="C00000"/>
                </a:solidFill>
              </a:rPr>
              <a:t>(RNN)</a:t>
            </a:r>
            <a:r>
              <a:rPr lang="zh-CN" altLang="en-US" b="1" dirty="0">
                <a:solidFill>
                  <a:srgbClr val="C00000"/>
                </a:solidFill>
              </a:rPr>
              <a:t>的方法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182915"/>
            <a:ext cx="8021864" cy="1042125"/>
          </a:xfrm>
        </p:spPr>
        <p:txBody>
          <a:bodyPr/>
          <a:lstStyle/>
          <a:p>
            <a:r>
              <a:rPr lang="zh-CN" altLang="en-US" dirty="0"/>
              <a:t>把一个句子认为是一个词的序列</a:t>
            </a:r>
            <a:r>
              <a:rPr lang="en-US" altLang="zh-TW" dirty="0"/>
              <a:t>.</a:t>
            </a:r>
          </a:p>
          <a:p>
            <a:r>
              <a:rPr lang="zh-CN" altLang="en-US" dirty="0"/>
              <a:t>通常使用</a:t>
            </a:r>
            <a:r>
              <a:rPr lang="en-US" altLang="zh-TW" dirty="0"/>
              <a:t> RNN</a:t>
            </a:r>
            <a:r>
              <a:rPr lang="zh-CN" altLang="en-US" dirty="0"/>
              <a:t>模型</a:t>
            </a:r>
            <a:r>
              <a:rPr lang="en-US" altLang="zh-TW" dirty="0"/>
              <a:t>, LSTM </a:t>
            </a:r>
            <a:r>
              <a:rPr lang="zh-CN" altLang="en-US" dirty="0"/>
              <a:t>或</a:t>
            </a:r>
            <a:r>
              <a:rPr lang="en-US" altLang="zh-TW" dirty="0"/>
              <a:t> GRU</a:t>
            </a:r>
            <a:r>
              <a:rPr lang="zh-CN" altLang="en-US" dirty="0"/>
              <a:t>模型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r="827"/>
          <a:stretch>
            <a:fillRect/>
          </a:stretch>
        </p:blipFill>
        <p:spPr bwMode="auto">
          <a:xfrm>
            <a:off x="1395663" y="2348565"/>
            <a:ext cx="6237171" cy="244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35734" y="5004940"/>
            <a:ext cx="8281545" cy="1636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理论上可以建模句子中任意距离的词之间的长距离依赖关系，仍然是目前句子建模的主流模型之一。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但计算只能按序列进行，无法并行化。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1767"/>
            <a:ext cx="7886700" cy="991234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基于</a:t>
            </a:r>
            <a:r>
              <a:rPr lang="en-US" altLang="zh-CN" b="1" dirty="0">
                <a:solidFill>
                  <a:srgbClr val="C00000"/>
                </a:solidFill>
              </a:rPr>
              <a:t>Tree-RNN</a:t>
            </a:r>
            <a:r>
              <a:rPr lang="zh-CN" altLang="en-US" b="1" dirty="0">
                <a:solidFill>
                  <a:srgbClr val="C00000"/>
                </a:solidFill>
              </a:rPr>
              <a:t>的方法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060995"/>
            <a:ext cx="8021864" cy="1042125"/>
          </a:xfrm>
        </p:spPr>
        <p:txBody>
          <a:bodyPr/>
          <a:lstStyle/>
          <a:p>
            <a:r>
              <a:rPr lang="zh-CN" altLang="en-US" dirty="0"/>
              <a:t>把一个句子认为是一个递归的结构（短语嵌套）</a:t>
            </a:r>
            <a:r>
              <a:rPr lang="en-US" altLang="zh-TW" dirty="0"/>
              <a:t>.</a:t>
            </a:r>
          </a:p>
          <a:p>
            <a:r>
              <a:rPr lang="zh-CN" altLang="en-US" dirty="0"/>
              <a:t>通常使用</a:t>
            </a:r>
            <a:r>
              <a:rPr lang="en-US" altLang="zh-TW" dirty="0"/>
              <a:t>Recursive NN </a:t>
            </a:r>
            <a:r>
              <a:rPr lang="zh-CN" altLang="en-US" dirty="0"/>
              <a:t>或</a:t>
            </a:r>
            <a:r>
              <a:rPr lang="en-US" altLang="zh-TW" dirty="0"/>
              <a:t> Tree-LSTM</a:t>
            </a:r>
            <a:r>
              <a:rPr lang="zh-CN" altLang="en-US" dirty="0"/>
              <a:t>模型</a:t>
            </a:r>
            <a:r>
              <a:rPr lang="en-US" altLang="zh-TW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4421" y="2202281"/>
            <a:ext cx="5592278" cy="284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4610" y="5264812"/>
            <a:ext cx="8021864" cy="1426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理论上能够基于句子的内部结构理解句子的语义，但目前在大数任务上并没有体现出明显的优势。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句法树本身有错误、并行化困难。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690" y="212727"/>
            <a:ext cx="7886700" cy="892384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基于</a:t>
            </a:r>
            <a:r>
              <a:rPr lang="en-US" altLang="zh-CN" b="1" dirty="0">
                <a:solidFill>
                  <a:srgbClr val="C00000"/>
                </a:solidFill>
              </a:rPr>
              <a:t>CNN</a:t>
            </a:r>
            <a:r>
              <a:rPr lang="zh-CN" altLang="en-US" b="1" dirty="0">
                <a:solidFill>
                  <a:srgbClr val="C00000"/>
                </a:solidFill>
              </a:rPr>
              <a:t>的方法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182915"/>
            <a:ext cx="8021864" cy="1133565"/>
          </a:xfrm>
        </p:spPr>
        <p:txBody>
          <a:bodyPr/>
          <a:lstStyle/>
          <a:p>
            <a:r>
              <a:rPr lang="zh-CN" altLang="en-US" dirty="0"/>
              <a:t>把一个句子认为是由</a:t>
            </a:r>
            <a:r>
              <a:rPr lang="en-US" altLang="zh-TW" dirty="0"/>
              <a:t>n-grams</a:t>
            </a:r>
            <a:r>
              <a:rPr lang="zh-CN" altLang="en-US" dirty="0"/>
              <a:t>组成的</a:t>
            </a:r>
            <a:r>
              <a:rPr lang="en-US" altLang="zh-TW" dirty="0"/>
              <a:t>.</a:t>
            </a:r>
          </a:p>
          <a:p>
            <a:r>
              <a:rPr lang="zh-CN" altLang="en-US" dirty="0"/>
              <a:t>有时候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C00000"/>
                </a:solidFill>
              </a:rPr>
              <a:t>n-grams</a:t>
            </a:r>
            <a:r>
              <a:rPr lang="en-US" altLang="zh-TW" dirty="0"/>
              <a:t> </a:t>
            </a:r>
            <a:r>
              <a:rPr lang="zh-CN" altLang="en-US" dirty="0"/>
              <a:t>可以认为是短语</a:t>
            </a:r>
            <a:r>
              <a:rPr lang="en-US" altLang="zh-TW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7913" y="2348564"/>
            <a:ext cx="6362298" cy="246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493485" y="5082734"/>
            <a:ext cx="8021864" cy="14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能够较好地利用短语信息，在不少任务上能取得较好的</a:t>
            </a:r>
            <a:r>
              <a:rPr lang="zh-CN" altLang="en-US" sz="2800" dirty="0"/>
              <a:t>结果，也是目前句子建模的主流模型之一。</a:t>
            </a:r>
            <a:endParaRPr lang="zh-TW" altLang="en-US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计算可以并行化，但捕获长距离依赖比较困难。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2930" y="258447"/>
            <a:ext cx="7886700" cy="106743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基于</a:t>
            </a:r>
            <a:r>
              <a:rPr lang="en-US" altLang="zh-TW" b="1" dirty="0">
                <a:solidFill>
                  <a:srgbClr val="C00000"/>
                </a:solidFill>
              </a:rPr>
              <a:t>Self-attention</a:t>
            </a:r>
            <a:r>
              <a:rPr lang="zh-CN" altLang="en-US" b="1" dirty="0">
                <a:solidFill>
                  <a:srgbClr val="C00000"/>
                </a:solidFill>
              </a:rPr>
              <a:t>的方法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480" y="1441995"/>
            <a:ext cx="8351520" cy="1148805"/>
          </a:xfrm>
        </p:spPr>
        <p:txBody>
          <a:bodyPr>
            <a:normAutofit/>
          </a:bodyPr>
          <a:lstStyle/>
          <a:p>
            <a:r>
              <a:rPr lang="zh-CN" altLang="en-US" dirty="0"/>
              <a:t>把一个句子认为是由相互作用的一组词构成的</a:t>
            </a:r>
            <a:r>
              <a:rPr lang="en-US" altLang="zh-TW" i="1" dirty="0">
                <a:solidFill>
                  <a:srgbClr val="C00000"/>
                </a:solidFill>
              </a:rPr>
              <a:t>.</a:t>
            </a:r>
          </a:p>
          <a:p>
            <a:r>
              <a:rPr lang="zh-CN" altLang="en-US" dirty="0"/>
              <a:t>在很多</a:t>
            </a:r>
            <a:r>
              <a:rPr lang="en-US" altLang="zh-TW" dirty="0"/>
              <a:t> NLP </a:t>
            </a:r>
            <a:r>
              <a:rPr lang="zh-CN" altLang="en-US" dirty="0"/>
              <a:t>任务上显示出了较好的性能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263" y="3115216"/>
            <a:ext cx="3606266" cy="126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678" y="3084285"/>
            <a:ext cx="3722570" cy="12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15348" y="5046045"/>
            <a:ext cx="8021864" cy="117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能够较好地捕获词之间的长距离依赖信息，且计算可以并行化，是目前句子建模的主流模型之一。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7655"/>
            <a:ext cx="7886700" cy="5089308"/>
          </a:xfrm>
        </p:spPr>
        <p:txBody>
          <a:bodyPr>
            <a:normAutofit/>
          </a:bodyPr>
          <a:lstStyle/>
          <a:p>
            <a:endParaRPr lang="en-US" altLang="zh-CN" sz="4400" dirty="0"/>
          </a:p>
          <a:p>
            <a:endParaRPr lang="en-US" altLang="zh-CN" sz="4400" dirty="0"/>
          </a:p>
          <a:p>
            <a:pPr algn="ctr">
              <a:buNone/>
            </a:pPr>
            <a:r>
              <a:rPr lang="zh-CN" altLang="en-US" sz="4400" dirty="0"/>
              <a:t>词的表示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7655"/>
            <a:ext cx="7886700" cy="5089308"/>
          </a:xfrm>
        </p:spPr>
        <p:txBody>
          <a:bodyPr>
            <a:normAutofit/>
          </a:bodyPr>
          <a:lstStyle/>
          <a:p>
            <a:endParaRPr lang="en-US" altLang="zh-CN" sz="4400" dirty="0"/>
          </a:p>
          <a:p>
            <a:endParaRPr lang="en-US" altLang="zh-CN" sz="4400" dirty="0"/>
          </a:p>
          <a:p>
            <a:pPr algn="ctr">
              <a:buNone/>
            </a:pPr>
            <a:r>
              <a:rPr lang="en-US" altLang="zh-CN" sz="4400" dirty="0"/>
              <a:t>3 </a:t>
            </a:r>
            <a:r>
              <a:rPr lang="zh-CN" altLang="en-US" sz="4400" dirty="0"/>
              <a:t>文本分类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CEDE99A-8ABD-48A4-9EF5-5120720F6FF4}" type="slidenum">
              <a:rPr lang="en-US" altLang="en-US" sz="1200">
                <a:latin typeface="Helvetica" pitchFamily="34" charset="0"/>
              </a:rPr>
              <a:pPr algn="r" eaLnBrk="1" hangingPunct="1"/>
              <a:t>31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1726"/>
            <a:ext cx="8229600" cy="102030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ea typeface="宋体" pitchFamily="2" charset="-122"/>
              </a:rPr>
              <a:t>文本</a:t>
            </a:r>
            <a:r>
              <a:rPr lang="zh-CN" altLang="en-US" sz="4000" b="1" dirty="0">
                <a:solidFill>
                  <a:srgbClr val="C00000"/>
                </a:solidFill>
              </a:rPr>
              <a:t>分类任务</a:t>
            </a:r>
            <a:endParaRPr lang="en-US" altLang="en-US" sz="4000" b="1" dirty="0">
              <a:solidFill>
                <a:srgbClr val="C00000"/>
              </a:solidFill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8"/>
            <a:ext cx="8229600" cy="2500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dirty="0"/>
              <a:t>TNEWS‘ </a:t>
            </a:r>
            <a:r>
              <a:rPr lang="zh-CN" altLang="en-US" sz="2800" dirty="0"/>
              <a:t>今日头条中文新闻标题（短文本）分类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该数据集来自今日头条的新闻版块，共提取了</a:t>
            </a:r>
            <a:r>
              <a:rPr lang="en-US" altLang="zh-CN" sz="2800" dirty="0"/>
              <a:t>15</a:t>
            </a:r>
            <a:r>
              <a:rPr lang="zh-CN" altLang="en-US" sz="2800" dirty="0"/>
              <a:t>个类别的新闻标题，包括旅游，娱乐，金融，军事等。</a:t>
            </a:r>
            <a:r>
              <a:rPr lang="en-US" altLang="en-US" sz="2800" dirty="0">
                <a:hlinkClick r:id="rId3"/>
              </a:rPr>
              <a:t>https://github.com/CLUEbenchmark/CLUE</a:t>
            </a:r>
            <a:endParaRPr lang="en-US" altLang="en-US" sz="2800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393017" y="3982898"/>
            <a:ext cx="6357965" cy="13619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/>
              <a:t>军事</a:t>
            </a:r>
            <a:endParaRPr lang="en-US" altLang="zh-CN" sz="3200" dirty="0">
              <a:solidFill>
                <a:srgbClr val="24292E"/>
              </a:solidFill>
              <a:latin typeface="Arial Unicode MS" pitchFamily="34" charset="-122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美国仍然是全球最大的武器出口国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42" y="244008"/>
            <a:ext cx="7886700" cy="86633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基于神经网络的方法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329642" cy="107157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自动学习任务相关的特征。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基于神经网络的文本分类的一般框架。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8661" y="2675823"/>
            <a:ext cx="5977288" cy="149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6303" y="4599407"/>
            <a:ext cx="8329642" cy="1705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第一步：把词转换成向量作为输入（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itchFamily="2" charset="-122"/>
              </a:rPr>
              <a:t>第二步：基于词的向量表示，计算句子的向量表示（</a:t>
            </a:r>
            <a:r>
              <a:rPr lang="en-US" altLang="zh-CN" sz="2800" i="1" dirty="0">
                <a:ea typeface="宋体" pitchFamily="2" charset="-122"/>
              </a:rPr>
              <a:t>f</a:t>
            </a:r>
            <a:r>
              <a:rPr lang="en-US" altLang="zh-CN" sz="2800" i="1" baseline="-250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第三步：基于句子的向量表示，计算分类结果（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7275" y="268876"/>
            <a:ext cx="7886700" cy="828407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一个例子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0298"/>
            <a:ext cx="8329642" cy="62550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ea typeface="宋体" pitchFamily="2" charset="-122"/>
              </a:rPr>
              <a:t>一种简单但有效的方法</a:t>
            </a:r>
            <a:endParaRPr lang="en-US" altLang="zh-CN" sz="3600" dirty="0">
              <a:ea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956307"/>
            <a:ext cx="8715403" cy="235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50257"/>
            <a:ext cx="8329642" cy="217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文本分类模型</a:t>
            </a:r>
            <a:endParaRPr lang="en-US" altLang="zh-CN" sz="36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0 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直接调用预训练好的词向量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: </a:t>
            </a:r>
            <a:r>
              <a:rPr lang="zh-CN" altLang="en-US" dirty="0">
                <a:ea typeface="宋体" pitchFamily="2" charset="-122"/>
              </a:rPr>
              <a:t>基于词向量平均的方法计算句子的向量表示</a:t>
            </a:r>
            <a:endParaRPr lang="en-US" altLang="zh-CN" i="1" baseline="-25000" dirty="0"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: </a:t>
            </a:r>
            <a:r>
              <a:rPr lang="zh-CN" altLang="en-US" dirty="0">
                <a:ea typeface="宋体" pitchFamily="2" charset="-122"/>
              </a:rPr>
              <a:t>使用一个多层前馈神经网络计算分类结果</a:t>
            </a:r>
            <a:endParaRPr lang="en-US" altLang="zh-CN" i="1" baseline="-25000" dirty="0">
              <a:ea typeface="宋体" pitchFamily="2" charset="-122"/>
            </a:endParaRPr>
          </a:p>
          <a:p>
            <a:endParaRPr lang="en-US" altLang="zh-CN" sz="2800" i="1" dirty="0">
              <a:ea typeface="宋体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491" t="9000" r="13473" b="12000"/>
          <a:stretch>
            <a:fillRect/>
          </a:stretch>
        </p:blipFill>
        <p:spPr bwMode="auto">
          <a:xfrm rot="5400000">
            <a:off x="271914" y="2914050"/>
            <a:ext cx="4268803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367" y="3089709"/>
            <a:ext cx="395598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27" y="173424"/>
            <a:ext cx="7886700" cy="857282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编程实践：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model.py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886" y="1049153"/>
            <a:ext cx="8229600" cy="55441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5694" y="5127327"/>
            <a:ext cx="2366347" cy="139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 l="4491" t="9000" r="13473" b="12000"/>
          <a:stretch>
            <a:fillRect/>
          </a:stretch>
        </p:blipFill>
        <p:spPr bwMode="auto">
          <a:xfrm>
            <a:off x="5900286" y="115503"/>
            <a:ext cx="3089709" cy="159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928" y="227967"/>
            <a:ext cx="8024462" cy="96316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编程实践：参数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72798"/>
            <a:ext cx="8045697" cy="6062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可学习的参数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r="25500"/>
          <a:stretch>
            <a:fillRect/>
          </a:stretch>
        </p:blipFill>
        <p:spPr bwMode="auto">
          <a:xfrm>
            <a:off x="442761" y="1963555"/>
            <a:ext cx="4437247" cy="37538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l="13410" r="20953"/>
          <a:stretch>
            <a:fillRect/>
          </a:stretch>
        </p:blipFill>
        <p:spPr bwMode="auto">
          <a:xfrm>
            <a:off x="5284269" y="3474721"/>
            <a:ext cx="3686476" cy="32091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99733" y="2866857"/>
            <a:ext cx="3478509" cy="51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超参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170" y="212727"/>
            <a:ext cx="7886700" cy="80835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数据预处理：</a:t>
            </a:r>
            <a:r>
              <a:rPr lang="en-US" altLang="zh-CN" b="1" i="1" dirty="0">
                <a:solidFill>
                  <a:srgbClr val="C00000"/>
                </a:solidFill>
                <a:ea typeface="宋体" pitchFamily="2" charset="-122"/>
              </a:rPr>
              <a:t>data.py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078" y="1057260"/>
            <a:ext cx="8087406" cy="207170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中文分词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构建词表（词</a:t>
            </a:r>
            <a:r>
              <a:rPr lang="en-US" altLang="zh-CN" dirty="0">
                <a:ea typeface="宋体" pitchFamily="2" charset="-122"/>
              </a:rPr>
              <a:t>-id </a:t>
            </a:r>
            <a:r>
              <a:rPr lang="zh-CN" altLang="en-US" dirty="0">
                <a:ea typeface="宋体" pitchFamily="2" charset="-122"/>
              </a:rPr>
              <a:t>键值对）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把句子表示成</a:t>
            </a:r>
            <a:r>
              <a:rPr lang="en-US" altLang="zh-CN" dirty="0">
                <a:ea typeface="宋体" pitchFamily="2" charset="-122"/>
              </a:rPr>
              <a:t>id </a:t>
            </a:r>
            <a:r>
              <a:rPr lang="zh-CN" altLang="en-US" dirty="0">
                <a:ea typeface="宋体" pitchFamily="2" charset="-122"/>
              </a:rPr>
              <a:t>序列的形式（词用对应的</a:t>
            </a:r>
            <a:r>
              <a:rPr lang="en-US" altLang="zh-CN" dirty="0">
                <a:ea typeface="宋体" pitchFamily="2" charset="-122"/>
              </a:rPr>
              <a:t>id</a:t>
            </a:r>
            <a:r>
              <a:rPr lang="zh-CN" altLang="en-US" dirty="0">
                <a:ea typeface="宋体" pitchFamily="2" charset="-122"/>
              </a:rPr>
              <a:t>代替）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打包数据用于训练（</a:t>
            </a:r>
            <a:r>
              <a:rPr lang="en-US" altLang="zh-CN" dirty="0">
                <a:ea typeface="宋体" pitchFamily="2" charset="-122"/>
              </a:rPr>
              <a:t>batch data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0904" t="20234" r="4846" b="28511"/>
          <a:stretch>
            <a:fillRect/>
          </a:stretch>
        </p:blipFill>
        <p:spPr bwMode="auto">
          <a:xfrm>
            <a:off x="519764" y="3158691"/>
            <a:ext cx="8046720" cy="34650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91234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SGD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训练算法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21898" y="1588173"/>
            <a:ext cx="8053819" cy="4781973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latin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</a:rPr>
              <a:t>、初始化：使用随机数初始化参数</a:t>
            </a:r>
            <a:endParaRPr lang="en-US" altLang="zh-CN" dirty="0">
              <a:latin typeface="楷体" pitchFamily="49" charset="-122"/>
            </a:endParaRPr>
          </a:p>
          <a:p>
            <a:pPr lvl="0"/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、重复以下操作</a:t>
            </a:r>
            <a:endParaRPr lang="en-US" altLang="zh-CN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</a:rPr>
              <a:t>基于代价函数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en-US" altLang="zh-CN" i="1" dirty="0">
                <a:latin typeface="楷体" pitchFamily="49" charset="-122"/>
              </a:rPr>
              <a:t>J</a:t>
            </a:r>
            <a:r>
              <a:rPr lang="en-US" altLang="zh-CN" dirty="0">
                <a:latin typeface="楷体" pitchFamily="49" charset="-122"/>
              </a:rPr>
              <a:t> </a:t>
            </a:r>
            <a:r>
              <a:rPr lang="zh-CN" altLang="en-US" dirty="0">
                <a:latin typeface="楷体" pitchFamily="49" charset="-122"/>
              </a:rPr>
              <a:t>计算梯度，如参数</a:t>
            </a:r>
            <a:r>
              <a:rPr lang="en-US" altLang="zh-CN" dirty="0">
                <a:latin typeface="楷体" pitchFamily="49" charset="-122"/>
              </a:rPr>
              <a:t>b</a:t>
            </a:r>
            <a:r>
              <a:rPr lang="en-US" altLang="zh-CN" baseline="-25000" dirty="0">
                <a:latin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</a:rPr>
              <a:t>的梯度值为</a:t>
            </a:r>
            <a:endParaRPr lang="en-US" altLang="zh-CN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</a:rPr>
              <a:t>以学习率 </a:t>
            </a:r>
            <a:r>
              <a:rPr lang="en-US" altLang="zh-CN" i="1" dirty="0" err="1"/>
              <a:t>lr</a:t>
            </a:r>
            <a:r>
              <a:rPr lang="en-US" altLang="zh-CN" i="1" dirty="0"/>
              <a:t> </a:t>
            </a:r>
            <a:r>
              <a:rPr lang="zh-CN" altLang="en-US" dirty="0"/>
              <a:t>更新</a:t>
            </a:r>
            <a:r>
              <a:rPr lang="zh-CN" altLang="en-US" dirty="0">
                <a:latin typeface="楷体" pitchFamily="49" charset="-122"/>
              </a:rPr>
              <a:t>参数，如</a:t>
            </a:r>
            <a:endParaRPr lang="en-US" altLang="zh-CN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</a:rPr>
              <a:t>判断是否达到终止条件；如前后两次代价函数的差小于某个阈值</a:t>
            </a:r>
            <a:r>
              <a:rPr lang="el-GR" altLang="zh-CN" dirty="0">
                <a:latin typeface="楷体" pitchFamily="49" charset="-122"/>
              </a:rPr>
              <a:t>ε</a:t>
            </a:r>
            <a:r>
              <a:rPr lang="zh-CN" altLang="en-US" dirty="0">
                <a:latin typeface="楷体" pitchFamily="49" charset="-122"/>
              </a:rPr>
              <a:t>，则跳至步骤</a:t>
            </a:r>
            <a:r>
              <a:rPr lang="en-US" altLang="zh-CN" dirty="0">
                <a:latin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</a:rPr>
              <a:t>；否则继续步骤</a:t>
            </a:r>
            <a:r>
              <a:rPr lang="en-US" altLang="zh-CN" dirty="0">
                <a:latin typeface="楷体" pitchFamily="49" charset="-122"/>
              </a:rPr>
              <a:t>2</a:t>
            </a:r>
          </a:p>
          <a:p>
            <a:pPr lvl="0"/>
            <a:r>
              <a:rPr lang="en-US" altLang="zh-CN" dirty="0">
                <a:latin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</a:rPr>
              <a:t>、输出最终结果</a:t>
            </a:r>
            <a:endParaRPr lang="en-US" altLang="zh-CN" dirty="0">
              <a:latin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142300" y="2550341"/>
          <a:ext cx="561980" cy="71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Equation" r:id="rId3" imgW="253800" imgH="431640" progId="Equation.DSMT4">
                  <p:embed/>
                </p:oleObj>
              </mc:Choice>
              <mc:Fallback>
                <p:oleObj name="Equation" r:id="rId3" imgW="253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300" y="2550341"/>
                        <a:ext cx="561980" cy="712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044697" y="3133628"/>
          <a:ext cx="238714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697" y="3133628"/>
                        <a:ext cx="2387140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221" y="134120"/>
            <a:ext cx="7886700" cy="1000133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训练代码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198" y="1357298"/>
            <a:ext cx="2254497" cy="10001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C00000"/>
                </a:solidFill>
                <a:ea typeface="宋体" pitchFamily="2" charset="-122"/>
              </a:rPr>
              <a:t>train.py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小批量</a:t>
            </a:r>
            <a:r>
              <a:rPr lang="en-US" altLang="zh-CN" sz="2800" dirty="0">
                <a:ea typeface="宋体" pitchFamily="2" charset="-122"/>
              </a:rPr>
              <a:t> SGD</a:t>
            </a:r>
            <a:endParaRPr lang="en-US" altLang="zh-CN" sz="2800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6415" y="231005"/>
            <a:ext cx="6371924" cy="64296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627775" y="1050580"/>
            <a:ext cx="4255364" cy="3192023"/>
            <a:chOff x="4627775" y="761830"/>
            <a:chExt cx="4255364" cy="3192023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4627775" y="3713784"/>
              <a:ext cx="42553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4935843" y="761830"/>
              <a:ext cx="0" cy="31920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6963480" y="181071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7195770" y="2080898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7389342" y="1863615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93165" y="1314045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007916" y="2150915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465376" y="1499697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5135085" y="2238604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226728" y="2068947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5322939" y="1891651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414582" y="172199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7007916" y="3224869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115449" y="3043140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7180535" y="2887565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288068" y="2658538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12775" y="111196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0]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0]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0]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0]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1]</a:t>
              </a:r>
              <a:endParaRPr lang="zh-TW" altLang="en-US" sz="24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75386" y="71060"/>
            <a:ext cx="41520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One-hot</a:t>
            </a:r>
            <a:r>
              <a:rPr lang="zh-CN" altLang="en-US" sz="2800" b="1" u="sng" dirty="0"/>
              <a:t>编码：</a:t>
            </a:r>
            <a:endParaRPr lang="en-US" altLang="zh-CN" sz="2800" b="1" u="sng" dirty="0"/>
          </a:p>
          <a:p>
            <a:r>
              <a:rPr lang="zh-CN" altLang="en-US" sz="2800" b="1" u="sng" dirty="0"/>
              <a:t>词表示体现不了语义关系</a:t>
            </a:r>
            <a:endParaRPr lang="zh-TW" altLang="en-US" sz="2800" b="1" u="sng" dirty="0"/>
          </a:p>
        </p:txBody>
      </p:sp>
      <p:sp>
        <p:nvSpPr>
          <p:cNvPr id="34" name="矩形 33"/>
          <p:cNvSpPr/>
          <p:nvPr/>
        </p:nvSpPr>
        <p:spPr>
          <a:xfrm>
            <a:off x="4860759" y="23058"/>
            <a:ext cx="4158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1" u="sng" dirty="0"/>
              <a:t>词嵌入 </a:t>
            </a:r>
            <a:r>
              <a:rPr lang="en-US" altLang="zh-CN" sz="2800" b="1" i="1" u="sng" dirty="0"/>
              <a:t>word embeddings</a:t>
            </a:r>
            <a:r>
              <a:rPr lang="zh-CN" altLang="en-US" sz="2800" b="1" i="1" u="sng" dirty="0"/>
              <a:t>：</a:t>
            </a:r>
            <a:endParaRPr lang="en-US" altLang="zh-CN" sz="2800" b="1" i="1" u="sng" dirty="0"/>
          </a:p>
          <a:p>
            <a:r>
              <a:rPr lang="zh-CN" altLang="en-US" sz="2800" b="1" i="1" u="sng" dirty="0"/>
              <a:t>语义相近的词在空间中</a:t>
            </a:r>
            <a:endParaRPr lang="en-US" altLang="zh-CN" sz="2800" b="1" i="1" u="sng" dirty="0"/>
          </a:p>
          <a:p>
            <a:r>
              <a:rPr lang="zh-CN" altLang="en-US" sz="2800" b="1" i="1" u="sng" dirty="0"/>
              <a:t>距离接近</a:t>
            </a:r>
            <a:endParaRPr lang="zh-TW" altLang="en-US" sz="2800" b="1" i="1" u="sng" dirty="0"/>
          </a:p>
        </p:txBody>
      </p:sp>
      <p:sp>
        <p:nvSpPr>
          <p:cNvPr id="52" name="流程圖: 磁碟 51"/>
          <p:cNvSpPr/>
          <p:nvPr/>
        </p:nvSpPr>
        <p:spPr>
          <a:xfrm>
            <a:off x="3832735" y="5078962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磁碟 52"/>
          <p:cNvSpPr/>
          <p:nvPr/>
        </p:nvSpPr>
        <p:spPr>
          <a:xfrm>
            <a:off x="5825814" y="5107296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922776" y="5528605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905632" y="594991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711186" y="590279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619309" y="5078962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 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bird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类</a:t>
              </a:r>
              <a:r>
                <a:rPr lang="en-US" altLang="zh-TW" sz="2400" b="1" dirty="0"/>
                <a:t> 1</a:t>
              </a:r>
              <a:endParaRPr lang="zh-TW" altLang="en-US" sz="2400" b="1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3774679" y="5080563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类</a:t>
            </a:r>
            <a:r>
              <a:rPr lang="en-US" altLang="zh-TW" sz="2400" b="1" dirty="0"/>
              <a:t> 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005720" y="5107295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类</a:t>
            </a:r>
            <a:r>
              <a:rPr lang="en-US" altLang="zh-TW" sz="2400" b="1" dirty="0"/>
              <a:t> 3</a:t>
            </a:r>
            <a:endParaRPr lang="zh-TW" altLang="en-US" sz="24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523975" y="5490343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774689" y="5753351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606993" y="600870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76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词类</a:t>
            </a:r>
            <a:endParaRPr lang="zh-TW" altLang="en-US" sz="2800" b="1" i="1" u="sng" dirty="0"/>
          </a:p>
        </p:txBody>
      </p:sp>
      <p:sp>
        <p:nvSpPr>
          <p:cNvPr id="71" name="箭號: 向右 70"/>
          <p:cNvSpPr/>
          <p:nvPr/>
        </p:nvSpPr>
        <p:spPr>
          <a:xfrm rot="2918447">
            <a:off x="3131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5392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2" grpId="0" animBg="1"/>
      <p:bldP spid="53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9" grpId="0"/>
      <p:bldP spid="71" grpId="0" animBg="1"/>
      <p:bldP spid="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385" y="177435"/>
            <a:ext cx="7886700" cy="915034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训练结果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269" y="1116531"/>
            <a:ext cx="7777213" cy="53708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690" y="163003"/>
            <a:ext cx="7886700" cy="741778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文本分类性能比较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512" y="914400"/>
            <a:ext cx="7854214" cy="517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6140" y="6146520"/>
            <a:ext cx="5581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50257"/>
            <a:ext cx="8329642" cy="217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特定于任务的词向量</a:t>
            </a:r>
            <a:endParaRPr lang="en-US" altLang="zh-CN" sz="36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0 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调用预训练好的词向量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随机初始化词向量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: </a:t>
            </a:r>
            <a:r>
              <a:rPr lang="zh-CN" altLang="en-US" dirty="0">
                <a:ea typeface="宋体" pitchFamily="2" charset="-122"/>
              </a:rPr>
              <a:t>基于词向量平均的方法计算句子的向量表示</a:t>
            </a:r>
            <a:endParaRPr lang="en-US" altLang="zh-CN" i="1" baseline="-25000" dirty="0"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: </a:t>
            </a:r>
            <a:r>
              <a:rPr lang="zh-CN" altLang="en-US" dirty="0">
                <a:ea typeface="宋体" pitchFamily="2" charset="-122"/>
              </a:rPr>
              <a:t>使用一个多层前馈神经网络计算分类结果</a:t>
            </a:r>
            <a:endParaRPr lang="en-US" altLang="zh-CN" i="1" baseline="-25000" dirty="0">
              <a:ea typeface="宋体" pitchFamily="2" charset="-122"/>
            </a:endParaRPr>
          </a:p>
          <a:p>
            <a:endParaRPr lang="en-US" altLang="zh-CN" sz="2800" i="1" dirty="0"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DC236A-A236-4226-BA6C-5CD997C6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671010"/>
            <a:ext cx="8177242" cy="19338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F83BC8-8985-4085-B374-224D6368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315547"/>
            <a:ext cx="5408202" cy="942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1DF4D3-551D-40FB-9FFA-647D19BF4ACD}"/>
              </a:ext>
            </a:extLst>
          </p:cNvPr>
          <p:cNvSpPr txBox="1"/>
          <p:nvPr/>
        </p:nvSpPr>
        <p:spPr>
          <a:xfrm>
            <a:off x="5795840" y="5304297"/>
            <a:ext cx="307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ACL 2017</a:t>
            </a: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隐式篇章关系识别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0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50257"/>
            <a:ext cx="8329642" cy="21753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特定于任务的词向量</a:t>
            </a:r>
            <a:endParaRPr lang="en-US" altLang="zh-CN" sz="3600" b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ea typeface="宋体" pitchFamily="2" charset="-122"/>
              </a:rPr>
              <a:t>基于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连接词分类</a:t>
            </a:r>
            <a:r>
              <a:rPr lang="zh-CN" altLang="en-US" sz="2800" dirty="0">
                <a:ea typeface="宋体" pitchFamily="2" charset="-122"/>
              </a:rPr>
              <a:t>任务学习特定于篇章关系识别任务的词向量。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连接词分类：给定两个句子，预测合适的连接词。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9219C0-484E-45CC-83A9-3798CC2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455597"/>
            <a:ext cx="5654040" cy="41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50257"/>
            <a:ext cx="8329642" cy="8165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特定于任务的词向量</a:t>
            </a:r>
            <a:endParaRPr lang="en-US" altLang="zh-CN" sz="3600" b="1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E6CB3E-457D-410F-BF35-3661D7A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9" y="832760"/>
            <a:ext cx="6156960" cy="58888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FB5E58-2617-4032-8202-D8464EBD69C3}"/>
              </a:ext>
            </a:extLst>
          </p:cNvPr>
          <p:cNvSpPr/>
          <p:nvPr/>
        </p:nvSpPr>
        <p:spPr>
          <a:xfrm>
            <a:off x="3048001" y="1262581"/>
            <a:ext cx="1523999" cy="53756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23694B-9A3B-4BD2-BE9B-B01657EB0540}"/>
              </a:ext>
            </a:extLst>
          </p:cNvPr>
          <p:cNvSpPr/>
          <p:nvPr/>
        </p:nvSpPr>
        <p:spPr>
          <a:xfrm>
            <a:off x="6004561" y="1262581"/>
            <a:ext cx="1523999" cy="53756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3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50257"/>
            <a:ext cx="8329642" cy="8165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特定于任务的词向量</a:t>
            </a:r>
            <a:endParaRPr lang="en-US" altLang="zh-CN" sz="3600" b="1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14FA0-CA46-4172-B5A0-6FB4C15C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066800"/>
            <a:ext cx="6507480" cy="54857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8D72B7-7D42-4C4F-9B55-D9B4C92BEC51}"/>
              </a:ext>
            </a:extLst>
          </p:cNvPr>
          <p:cNvSpPr/>
          <p:nvPr/>
        </p:nvSpPr>
        <p:spPr>
          <a:xfrm>
            <a:off x="5913121" y="1417320"/>
            <a:ext cx="1645920" cy="5090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D6747-FA43-4232-ADF4-CA1846B4A139}"/>
              </a:ext>
            </a:extLst>
          </p:cNvPr>
          <p:cNvSpPr/>
          <p:nvPr/>
        </p:nvSpPr>
        <p:spPr>
          <a:xfrm>
            <a:off x="2667001" y="1417320"/>
            <a:ext cx="1645920" cy="5090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73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19778"/>
            <a:ext cx="8329642" cy="694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特定词向量，用于隐式篇章关系识别</a:t>
            </a:r>
            <a:endParaRPr lang="en-US" altLang="zh-CN" sz="3600" b="1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30E2E1-0230-4B8E-B200-A74E8816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39" y="944881"/>
            <a:ext cx="6888480" cy="56628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BC944E5-8D2A-4240-8079-F96F0F269CE1}"/>
              </a:ext>
            </a:extLst>
          </p:cNvPr>
          <p:cNvSpPr/>
          <p:nvPr/>
        </p:nvSpPr>
        <p:spPr>
          <a:xfrm>
            <a:off x="6355080" y="1219201"/>
            <a:ext cx="1565419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91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25" y="124502"/>
            <a:ext cx="8207342" cy="8284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Papers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77228"/>
            <a:ext cx="8329642" cy="5430252"/>
          </a:xfrm>
        </p:spPr>
        <p:txBody>
          <a:bodyPr>
            <a:noAutofit/>
          </a:bodyPr>
          <a:lstStyle/>
          <a:p>
            <a:pPr indent="-360000" algn="just">
              <a:spcBef>
                <a:spcPts val="600"/>
              </a:spcBef>
            </a:pPr>
            <a:r>
              <a:rPr lang="en-US" altLang="zh-CN" sz="2600" dirty="0">
                <a:ea typeface="宋体" pitchFamily="2" charset="-122"/>
              </a:rPr>
              <a:t>Distributed Representations of Words and Phrases and Their Compositionality, NIPS 2013 (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</a:rPr>
              <a:t>Word2vec</a:t>
            </a:r>
            <a:r>
              <a:rPr lang="en-US" altLang="zh-CN" sz="2600" dirty="0">
                <a:ea typeface="宋体" pitchFamily="2" charset="-122"/>
              </a:rPr>
              <a:t>)</a:t>
            </a:r>
          </a:p>
          <a:p>
            <a:pPr indent="-360000" algn="just">
              <a:spcBef>
                <a:spcPts val="600"/>
              </a:spcBef>
            </a:pPr>
            <a:r>
              <a:rPr lang="en-US" altLang="zh-CN" sz="2600" dirty="0">
                <a:ea typeface="宋体" pitchFamily="2" charset="-122"/>
              </a:rPr>
              <a:t>Glove: Global Vectors for Word Representation, EMNLP 2014  (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</a:rPr>
              <a:t>Glove</a:t>
            </a:r>
            <a:r>
              <a:rPr lang="en-US" altLang="zh-CN" sz="2600" dirty="0">
                <a:ea typeface="宋体" pitchFamily="2" charset="-122"/>
              </a:rPr>
              <a:t>)</a:t>
            </a:r>
          </a:p>
          <a:p>
            <a:pPr indent="-360000" algn="just">
              <a:spcBef>
                <a:spcPts val="600"/>
              </a:spcBef>
            </a:pPr>
            <a:r>
              <a:rPr lang="en-US" altLang="zh-CN" sz="2600" dirty="0">
                <a:ea typeface="宋体" pitchFamily="2" charset="-122"/>
              </a:rPr>
              <a:t>Learning Sentiment-Specific Word Embedding for Twitter Sentiment Classification, ACL 2014 (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</a:rPr>
              <a:t>特定于任务的词向量</a:t>
            </a:r>
            <a:r>
              <a:rPr lang="en-US" altLang="zh-CN" sz="2600" dirty="0">
                <a:ea typeface="宋体" pitchFamily="2" charset="-122"/>
              </a:rPr>
              <a:t>)</a:t>
            </a:r>
          </a:p>
          <a:p>
            <a:pPr indent="-360000" algn="just">
              <a:spcBef>
                <a:spcPts val="600"/>
              </a:spcBef>
            </a:pPr>
            <a:r>
              <a:rPr lang="en-US" sz="2600" dirty="0" err="1"/>
              <a:t>Deepwalk</a:t>
            </a:r>
            <a:r>
              <a:rPr lang="en-US" sz="2600" dirty="0"/>
              <a:t>: Online Learning of Social Representations, </a:t>
            </a:r>
            <a:r>
              <a:rPr lang="en-US" sz="2600" i="1" dirty="0"/>
              <a:t>SIGKDD </a:t>
            </a:r>
            <a:r>
              <a:rPr lang="en-US" sz="2600" dirty="0"/>
              <a:t>2014  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</a:rPr>
              <a:t>社交网络中的用户向量</a:t>
            </a:r>
            <a:r>
              <a:rPr lang="en-US" altLang="zh-CN" sz="2600" dirty="0">
                <a:ea typeface="宋体" pitchFamily="2" charset="-122"/>
              </a:rPr>
              <a:t>) </a:t>
            </a:r>
            <a:endParaRPr lang="en-US" sz="2600" dirty="0"/>
          </a:p>
          <a:p>
            <a:pPr indent="-360000" algn="just">
              <a:spcBef>
                <a:spcPts val="600"/>
              </a:spcBef>
            </a:pPr>
            <a:r>
              <a:rPr lang="en-US" sz="2600" dirty="0"/>
              <a:t>Joint Learning of Character and Word Embeddings, IJCAI 2015 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</a:rPr>
              <a:t>字符向量</a:t>
            </a:r>
            <a:r>
              <a:rPr lang="en-US" altLang="zh-CN" sz="2600" dirty="0">
                <a:ea typeface="宋体" pitchFamily="2" charset="-122"/>
              </a:rPr>
              <a:t>)</a:t>
            </a:r>
            <a:endParaRPr lang="en-US" sz="2600" dirty="0"/>
          </a:p>
          <a:p>
            <a:pPr indent="-360000" algn="just">
              <a:spcBef>
                <a:spcPts val="600"/>
              </a:spcBef>
            </a:pPr>
            <a:r>
              <a:rPr lang="en-US" sz="2600" dirty="0"/>
              <a:t>Improving Implicit Discourse Relation Recognition with Discourse-specific Word Embeddings, ACL 2017 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</a:rPr>
              <a:t>特定于任务的词向量</a:t>
            </a:r>
            <a:r>
              <a:rPr lang="en-US" altLang="zh-CN" sz="2600" dirty="0">
                <a:ea typeface="宋体" pitchFamily="2" charset="-122"/>
              </a:rPr>
              <a:t>)</a:t>
            </a:r>
            <a:endParaRPr lang="en-US" sz="2600" dirty="0"/>
          </a:p>
          <a:p>
            <a:pPr indent="-360000" algn="just">
              <a:spcBef>
                <a:spcPts val="600"/>
              </a:spcBef>
            </a:pPr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355502"/>
            <a:ext cx="8149590" cy="838032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总结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329642" cy="4500594"/>
          </a:xfrm>
        </p:spPr>
        <p:txBody>
          <a:bodyPr>
            <a:normAutofit/>
          </a:bodyPr>
          <a:lstStyle/>
          <a:p>
            <a:pPr indent="-360000" eaLnBrk="1" hangingPunct="1"/>
            <a:r>
              <a:rPr lang="zh-CN" altLang="en-US" sz="4000" dirty="0">
                <a:ea typeface="宋体" pitchFamily="2" charset="-122"/>
              </a:rPr>
              <a:t>词的表示</a:t>
            </a:r>
            <a:endParaRPr lang="en-US" altLang="zh-CN" sz="4000" dirty="0">
              <a:ea typeface="宋体" pitchFamily="2" charset="-122"/>
            </a:endParaRPr>
          </a:p>
          <a:p>
            <a:pPr indent="-360000" eaLnBrk="1" hangingPunct="1"/>
            <a:r>
              <a:rPr lang="zh-CN" altLang="en-US" sz="4000" dirty="0">
                <a:ea typeface="宋体" pitchFamily="2" charset="-122"/>
              </a:rPr>
              <a:t>句子的表示</a:t>
            </a:r>
            <a:endParaRPr lang="en-US" altLang="zh-CN" sz="4000" dirty="0">
              <a:ea typeface="宋体" pitchFamily="2" charset="-122"/>
            </a:endParaRPr>
          </a:p>
          <a:p>
            <a:pPr indent="-360000" eaLnBrk="1" hangingPunct="1"/>
            <a:r>
              <a:rPr lang="zh-CN" altLang="en-US" sz="4000" dirty="0">
                <a:ea typeface="宋体" pitchFamily="2" charset="-122"/>
              </a:rPr>
              <a:t>基于神经网络的文本分类</a:t>
            </a:r>
            <a:endParaRPr lang="en-US" altLang="zh-CN" sz="4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99104"/>
            <a:ext cx="7886700" cy="1055039"/>
          </a:xfrm>
        </p:spPr>
        <p:txBody>
          <a:bodyPr/>
          <a:lstStyle/>
          <a:p>
            <a:r>
              <a:rPr lang="zh-CN" altLang="en-US" dirty="0"/>
              <a:t>词嵌入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486" y="1543696"/>
            <a:ext cx="8021864" cy="4929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机器通过阅读大量的文本，以一种</a:t>
            </a:r>
            <a:r>
              <a:rPr lang="zh-CN" altLang="en-US" b="1" dirty="0">
                <a:solidFill>
                  <a:srgbClr val="C00000"/>
                </a:solidFill>
              </a:rPr>
              <a:t>无监督</a:t>
            </a:r>
            <a:r>
              <a:rPr lang="zh-CN" altLang="en-US" dirty="0"/>
              <a:t>的方式学习词的语义。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4508247" y="4191048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02936" y="3221196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99153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05288"/>
            <a:ext cx="7886700" cy="4771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可以通过一个词的上下文了解词的语义。也就是说，</a:t>
            </a:r>
            <a:r>
              <a:rPr lang="zh-CN" altLang="en-US" b="1" dirty="0">
                <a:solidFill>
                  <a:srgbClr val="C00000"/>
                </a:solidFill>
              </a:rPr>
              <a:t>上下文相似的词语义也相似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6217" y="4886969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奥巴马</a:t>
            </a:r>
            <a:r>
              <a:rPr lang="zh-TW" altLang="en-US" sz="2800" dirty="0"/>
              <a:t>    宣誓就</a:t>
            </a:r>
            <a:r>
              <a:rPr lang="zh-CN" altLang="en-US" sz="2800" dirty="0"/>
              <a:t>职</a:t>
            </a:r>
            <a:endParaRPr lang="zh-TW" altLang="en-US" sz="2800" dirty="0"/>
          </a:p>
        </p:txBody>
      </p:sp>
      <p:pic>
        <p:nvPicPr>
          <p:cNvPr id="12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939" y="3268237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256217" y="4034151"/>
            <a:ext cx="2993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布什      </a:t>
            </a:r>
            <a:r>
              <a:rPr lang="zh-TW" altLang="en-US" sz="2800" dirty="0"/>
              <a:t>  宣誓就</a:t>
            </a:r>
            <a:r>
              <a:rPr lang="zh-CN" altLang="en-US" sz="2800" dirty="0"/>
              <a:t>职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1256217" y="4557371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256216" y="5410189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07831" y="4557371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07830" y="5410189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圖說文字 20"/>
          <p:cNvSpPr/>
          <p:nvPr/>
        </p:nvSpPr>
        <p:spPr>
          <a:xfrm>
            <a:off x="711200" y="2664958"/>
            <a:ext cx="3763050" cy="1039595"/>
          </a:xfrm>
          <a:prstGeom prst="wedgeRoundRectCallout">
            <a:avLst>
              <a:gd name="adj1" fmla="val 100591"/>
              <a:gd name="adj2" fmla="val 841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布什</a:t>
            </a:r>
            <a:r>
              <a:rPr lang="zh-TW" altLang="en-US" sz="2800" dirty="0"/>
              <a:t>、</a:t>
            </a:r>
            <a:r>
              <a:rPr lang="zh-CN" altLang="en-US" sz="2800" dirty="0"/>
              <a:t>奥巴马</a:t>
            </a:r>
            <a:r>
              <a:rPr lang="zh-TW" altLang="en-US" sz="2800" dirty="0"/>
              <a:t> </a:t>
            </a:r>
            <a:r>
              <a:rPr lang="en-US" altLang="zh-TW" sz="2800" dirty="0"/>
              <a:t>are something very similar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9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873123"/>
          </a:xfrm>
        </p:spPr>
        <p:txBody>
          <a:bodyPr/>
          <a:lstStyle/>
          <a:p>
            <a:r>
              <a:rPr lang="zh-CN" altLang="en-US" dirty="0"/>
              <a:t>如何表示上下文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108" y="1228726"/>
            <a:ext cx="7886700" cy="5172074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基于计数的方法（</a:t>
            </a:r>
            <a:r>
              <a:rPr lang="en-US" altLang="zh-TW" b="1" dirty="0"/>
              <a:t>Count based method </a:t>
            </a:r>
            <a:r>
              <a:rPr lang="zh-CN" altLang="en-US" b="1" dirty="0"/>
              <a:t>）</a:t>
            </a:r>
            <a:endParaRPr lang="en-US" altLang="zh-TW" b="1" dirty="0"/>
          </a:p>
          <a:p>
            <a:pPr lvl="1"/>
            <a:r>
              <a:rPr lang="zh-CN" altLang="en-US" dirty="0"/>
              <a:t>向量空间模型</a:t>
            </a:r>
            <a:endParaRPr lang="en-US" altLang="zh-CN" dirty="0"/>
          </a:p>
          <a:p>
            <a:pPr lvl="1"/>
            <a:r>
              <a:rPr lang="zh-CN" altLang="en-US" dirty="0"/>
              <a:t>工具 </a:t>
            </a:r>
            <a:r>
              <a:rPr lang="en-US" altLang="zh-TW" dirty="0"/>
              <a:t>Glove 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zh-CN" altLang="en-US" b="1" dirty="0"/>
              <a:t>基于预测的方法（</a:t>
            </a:r>
            <a:r>
              <a:rPr lang="en-US" altLang="zh-TW" b="1" dirty="0"/>
              <a:t>Perdition based method </a:t>
            </a:r>
            <a:r>
              <a:rPr lang="zh-CN" altLang="en-US" b="1" dirty="0"/>
              <a:t>）</a:t>
            </a:r>
            <a:endParaRPr lang="en-US" altLang="zh-TW" b="1" dirty="0"/>
          </a:p>
          <a:p>
            <a:pPr lvl="1"/>
            <a:r>
              <a:rPr lang="zh-CN" altLang="en-US" dirty="0"/>
              <a:t>神经网络模型</a:t>
            </a:r>
            <a:endParaRPr lang="en-US" altLang="zh-CN" dirty="0"/>
          </a:p>
          <a:p>
            <a:pPr lvl="1"/>
            <a:r>
              <a:rPr lang="zh-CN" altLang="en-US" dirty="0"/>
              <a:t>工具</a:t>
            </a:r>
            <a:r>
              <a:rPr lang="en-US" altLang="zh-CN" dirty="0"/>
              <a:t>Word2Vec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E9083-E26A-4920-8375-3805F5C6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41" y="2590866"/>
            <a:ext cx="6629118" cy="11524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BCAEBD-0FDA-458C-8EDD-CACA9463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41" y="5372166"/>
            <a:ext cx="6379211" cy="10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1724" y="1960546"/>
            <a:ext cx="44481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643050"/>
            <a:ext cx="3888978" cy="235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638557"/>
            <a:ext cx="4429156" cy="504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3438" y="5429265"/>
            <a:ext cx="435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Stars</a:t>
            </a:r>
            <a:r>
              <a:rPr lang="en-US" altLang="zh-CN" dirty="0"/>
              <a:t>  </a:t>
            </a:r>
            <a:r>
              <a:rPr lang="en-US" altLang="zh-CN" sz="1400" dirty="0"/>
              <a:t>0.122 1.349 0.889 …       -0.234</a:t>
            </a:r>
            <a:endParaRPr lang="zh-CN" alt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576791"/>
            <a:ext cx="3714776" cy="1924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040682" y="133088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高维稀疏矩阵</a:t>
            </a:r>
          </a:p>
        </p:txBody>
      </p:sp>
      <p:sp>
        <p:nvSpPr>
          <p:cNvPr id="12" name="下箭头 11"/>
          <p:cNvSpPr/>
          <p:nvPr/>
        </p:nvSpPr>
        <p:spPr>
          <a:xfrm>
            <a:off x="7913150" y="4143382"/>
            <a:ext cx="484632" cy="128588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5400000">
            <a:off x="4008213" y="5278672"/>
            <a:ext cx="484632" cy="642942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913150" y="2776641"/>
            <a:ext cx="484632" cy="857256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6200000">
            <a:off x="4008213" y="2135400"/>
            <a:ext cx="484632" cy="642942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05217" y="2972871"/>
            <a:ext cx="301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加权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pmi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8828" y="448899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降维</a:t>
            </a:r>
          </a:p>
        </p:txBody>
      </p:sp>
      <p:sp>
        <p:nvSpPr>
          <p:cNvPr id="18" name="矩形 17"/>
          <p:cNvSpPr/>
          <p:nvPr/>
        </p:nvSpPr>
        <p:spPr>
          <a:xfrm>
            <a:off x="5040682" y="595403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低维稠密矩阵</a:t>
            </a: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614141" y="1764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基于计数的方法</a:t>
            </a:r>
            <a:b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GloVe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2014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年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4786" y="19692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B06BA"/>
                </a:solidFill>
              </a:rPr>
              <a:t>the</a:t>
            </a:r>
            <a:endParaRPr lang="zh-CN" altLang="en-US" b="1" dirty="0">
              <a:solidFill>
                <a:srgbClr val="1B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基于预测的模型</a:t>
            </a:r>
            <a:br>
              <a:rPr lang="en-US" altLang="zh-TW" dirty="0"/>
            </a:br>
            <a:r>
              <a:rPr lang="en-US" altLang="zh-TW" dirty="0"/>
              <a:t>– </a:t>
            </a:r>
            <a:r>
              <a:rPr lang="en-US" altLang="zh-TW" b="1" dirty="0">
                <a:solidFill>
                  <a:srgbClr val="C00000"/>
                </a:solidFill>
              </a:rPr>
              <a:t>CBOW</a:t>
            </a:r>
            <a:r>
              <a:rPr lang="en-US" altLang="zh-TW" dirty="0"/>
              <a:t> </a:t>
            </a:r>
            <a:r>
              <a:rPr lang="zh-CN" altLang="en-US" dirty="0"/>
              <a:t>模型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1566" y="1857376"/>
            <a:ext cx="7886700" cy="4000500"/>
          </a:xfrm>
        </p:spPr>
        <p:txBody>
          <a:bodyPr/>
          <a:lstStyle/>
          <a:p>
            <a:r>
              <a:rPr lang="en-US" altLang="zh-TW" dirty="0"/>
              <a:t>CBOW</a:t>
            </a:r>
            <a:r>
              <a:rPr lang="zh-CN" altLang="en-US" dirty="0"/>
              <a:t>模型（</a:t>
            </a:r>
            <a:r>
              <a:rPr lang="en-US" altLang="zh-TW" dirty="0"/>
              <a:t>Continuous </a:t>
            </a:r>
            <a:r>
              <a:rPr lang="en-US" altLang="zh-TW" dirty="0">
                <a:solidFill>
                  <a:srgbClr val="C00000"/>
                </a:solidFill>
              </a:rPr>
              <a:t>bag of word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model</a:t>
            </a:r>
            <a:r>
              <a:rPr lang="zh-CN" altLang="en-US" dirty="0"/>
              <a:t>）</a:t>
            </a:r>
            <a:endParaRPr lang="en-US" altLang="zh-TW" dirty="0"/>
          </a:p>
          <a:p>
            <a:r>
              <a:rPr lang="zh-CN" altLang="en-US" dirty="0"/>
              <a:t>每个词随机初始化为一个实值向量</a:t>
            </a:r>
            <a:r>
              <a:rPr lang="en-US" altLang="zh-TW" dirty="0"/>
              <a:t>(</a:t>
            </a:r>
            <a:r>
              <a:rPr lang="zh-CN" altLang="en-US" dirty="0"/>
              <a:t>例如，</a:t>
            </a:r>
            <a:r>
              <a:rPr lang="en-US" altLang="zh-TW" dirty="0"/>
              <a:t>[0.35, -0.12, …, 0.123], </a:t>
            </a:r>
            <a:r>
              <a:rPr lang="zh-CN" altLang="en-US" dirty="0">
                <a:solidFill>
                  <a:srgbClr val="C00000"/>
                </a:solidFill>
              </a:rPr>
              <a:t>维度</a:t>
            </a:r>
            <a:r>
              <a:rPr lang="en-US" altLang="zh-CN" dirty="0">
                <a:solidFill>
                  <a:srgbClr val="C00000"/>
                </a:solidFill>
              </a:rPr>
              <a:t>dimension</a:t>
            </a:r>
            <a:r>
              <a:rPr lang="en-US" altLang="zh-TW" dirty="0">
                <a:solidFill>
                  <a:srgbClr val="C00000"/>
                </a:solidFill>
              </a:rPr>
              <a:t>=100</a:t>
            </a:r>
            <a:r>
              <a:rPr lang="en-US" altLang="zh-TW" dirty="0"/>
              <a:t>); </a:t>
            </a:r>
          </a:p>
          <a:p>
            <a:r>
              <a:rPr lang="zh-CN" altLang="en-US" dirty="0"/>
              <a:t>这些词向量是可学习的参数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endParaRPr lang="en-US" altLang="zh-TW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70134" y="4145214"/>
            <a:ext cx="8547418" cy="1541211"/>
            <a:chOff x="327259" y="3123664"/>
            <a:chExt cx="8547418" cy="1292633"/>
          </a:xfrm>
        </p:grpSpPr>
        <p:sp>
          <p:nvSpPr>
            <p:cNvPr id="4" name="文字方塊 3"/>
            <p:cNvSpPr txBox="1"/>
            <p:nvPr/>
          </p:nvSpPr>
          <p:spPr>
            <a:xfrm>
              <a:off x="327259" y="3303453"/>
              <a:ext cx="387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 w</a:t>
              </a:r>
              <a:r>
                <a:rPr lang="en-US" altLang="zh-TW" sz="2800" baseline="-25000" dirty="0"/>
                <a:t>i-1</a:t>
              </a:r>
              <a:r>
                <a:rPr lang="en-US" altLang="zh-TW" sz="2800" dirty="0"/>
                <a:t>   </a:t>
              </a:r>
              <a:r>
                <a:rPr lang="en-US" altLang="zh-TW" sz="2800" b="1" dirty="0">
                  <a:solidFill>
                    <a:srgbClr val="FF0000"/>
                  </a:solidFill>
                </a:rPr>
                <a:t>____</a:t>
              </a:r>
              <a:r>
                <a:rPr lang="en-US" altLang="zh-TW" sz="2800" dirty="0"/>
                <a:t>   w</a:t>
              </a:r>
              <a:r>
                <a:rPr lang="en-US" altLang="zh-TW" sz="2800" baseline="-25000" dirty="0"/>
                <a:t>i+1</a:t>
              </a:r>
              <a:r>
                <a:rPr lang="en-US" altLang="zh-TW" sz="2800" dirty="0"/>
                <a:t> ……</a:t>
              </a:r>
              <a:endParaRPr lang="zh-TW" altLang="en-US" sz="2800" dirty="0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94855" y="3806693"/>
              <a:ext cx="578362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手繪多邊形 5"/>
            <p:cNvSpPr/>
            <p:nvPr/>
          </p:nvSpPr>
          <p:spPr>
            <a:xfrm>
              <a:off x="1261230" y="3851460"/>
              <a:ext cx="804042" cy="472988"/>
            </a:xfrm>
            <a:custGeom>
              <a:avLst/>
              <a:gdLst>
                <a:gd name="connsiteX0" fmla="*/ 0 w 804042"/>
                <a:gd name="connsiteY0" fmla="*/ 0 h 472988"/>
                <a:gd name="connsiteX1" fmla="*/ 220718 w 804042"/>
                <a:gd name="connsiteY1" fmla="*/ 472966 h 472988"/>
                <a:gd name="connsiteX2" fmla="*/ 804042 w 804042"/>
                <a:gd name="connsiteY2" fmla="*/ 15766 h 47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042" h="472988">
                  <a:moveTo>
                    <a:pt x="0" y="0"/>
                  </a:moveTo>
                  <a:cubicBezTo>
                    <a:pt x="43355" y="235169"/>
                    <a:pt x="86711" y="470338"/>
                    <a:pt x="220718" y="472966"/>
                  </a:cubicBezTo>
                  <a:cubicBezTo>
                    <a:pt x="354725" y="475594"/>
                    <a:pt x="579383" y="245680"/>
                    <a:pt x="804042" y="1576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2608041" y="3806693"/>
              <a:ext cx="578362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手繪多邊形 8"/>
            <p:cNvSpPr/>
            <p:nvPr/>
          </p:nvSpPr>
          <p:spPr>
            <a:xfrm flipH="1">
              <a:off x="2093180" y="3851460"/>
              <a:ext cx="804042" cy="472988"/>
            </a:xfrm>
            <a:custGeom>
              <a:avLst/>
              <a:gdLst>
                <a:gd name="connsiteX0" fmla="*/ 0 w 804042"/>
                <a:gd name="connsiteY0" fmla="*/ 0 h 472988"/>
                <a:gd name="connsiteX1" fmla="*/ 220718 w 804042"/>
                <a:gd name="connsiteY1" fmla="*/ 472966 h 472988"/>
                <a:gd name="connsiteX2" fmla="*/ 804042 w 804042"/>
                <a:gd name="connsiteY2" fmla="*/ 15766 h 47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042" h="472988">
                  <a:moveTo>
                    <a:pt x="0" y="0"/>
                  </a:moveTo>
                  <a:cubicBezTo>
                    <a:pt x="43355" y="235169"/>
                    <a:pt x="86711" y="470338"/>
                    <a:pt x="220718" y="472966"/>
                  </a:cubicBezTo>
                  <a:cubicBezTo>
                    <a:pt x="354725" y="475594"/>
                    <a:pt x="579383" y="245680"/>
                    <a:pt x="804042" y="1576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2475" y="3200550"/>
              <a:ext cx="1444069" cy="1212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神经网络</a:t>
              </a:r>
              <a:endParaRPr lang="zh-TW" altLang="en-US" sz="2400" dirty="0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4376649" y="3271686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5400000">
              <a:off x="4376649" y="3997598"/>
              <a:ext cx="566720" cy="2706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7817457" y="3690194"/>
              <a:ext cx="566720" cy="270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5400000">
              <a:off x="7012789" y="3688498"/>
              <a:ext cx="566720" cy="2706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單箭頭接點 50"/>
            <p:cNvCxnSpPr/>
            <p:nvPr/>
          </p:nvCxnSpPr>
          <p:spPr>
            <a:xfrm>
              <a:off x="4849351" y="3444191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4849351" y="4125750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6717686" y="3804303"/>
              <a:ext cx="44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7410757" y="3816626"/>
              <a:ext cx="55472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8161755" y="3573470"/>
              <a:ext cx="712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w</a:t>
              </a:r>
              <a:r>
                <a:rPr lang="en-US" altLang="zh-TW" sz="2400" baseline="-25000" dirty="0" err="1"/>
                <a:t>i</a:t>
              </a:r>
              <a:endParaRPr lang="zh-TW" altLang="en-US" sz="2400" baseline="-250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54369" y="3123664"/>
              <a:ext cx="712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i-1</a:t>
              </a:r>
              <a:endParaRPr lang="zh-TW" altLang="en-US" sz="2400" baseline="-250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8552" y="3876364"/>
              <a:ext cx="712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i+1</a:t>
              </a:r>
              <a:endParaRPr lang="zh-TW" altLang="en-US" sz="2400" baseline="-250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576686" y="5973172"/>
            <a:ext cx="5624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分类任务：</a:t>
            </a:r>
            <a:r>
              <a:rPr lang="zh-CN" altLang="en-US" sz="2800" dirty="0">
                <a:solidFill>
                  <a:srgbClr val="C00000"/>
                </a:solidFill>
              </a:rPr>
              <a:t>给定上下文预测当前词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3015</TotalTime>
  <Words>1965</Words>
  <Application>Microsoft Office PowerPoint</Application>
  <PresentationFormat>全屏显示(4:3)</PresentationFormat>
  <Paragraphs>322</Paragraphs>
  <Slides>48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 Unicode MS</vt:lpstr>
      <vt:lpstr>CMS</vt:lpstr>
      <vt:lpstr>Helvetica Neue</vt:lpstr>
      <vt:lpstr>楷体</vt:lpstr>
      <vt:lpstr>宋体</vt:lpstr>
      <vt:lpstr>微软雅黑 Light</vt:lpstr>
      <vt:lpstr>Arial</vt:lpstr>
      <vt:lpstr>Calibri</vt:lpstr>
      <vt:lpstr>Calibri Light</vt:lpstr>
      <vt:lpstr>Helvetica</vt:lpstr>
      <vt:lpstr>Times New Roman</vt:lpstr>
      <vt:lpstr>Office 佈景主題</vt:lpstr>
      <vt:lpstr>Equation</vt:lpstr>
      <vt:lpstr>Lecture 4&amp;5  词、句子表示 和文本分类</vt:lpstr>
      <vt:lpstr>内容</vt:lpstr>
      <vt:lpstr>PowerPoint 演示文稿</vt:lpstr>
      <vt:lpstr>PowerPoint 演示文稿</vt:lpstr>
      <vt:lpstr>词嵌入</vt:lpstr>
      <vt:lpstr>词嵌入</vt:lpstr>
      <vt:lpstr>如何表示上下文?</vt:lpstr>
      <vt:lpstr>PowerPoint 演示文稿</vt:lpstr>
      <vt:lpstr>基于预测的模型 – CBOW 模型</vt:lpstr>
      <vt:lpstr>训练数据</vt:lpstr>
      <vt:lpstr>CBOW模型示例</vt:lpstr>
      <vt:lpstr>CBOW模型示例</vt:lpstr>
      <vt:lpstr>CBOW模型示例</vt:lpstr>
      <vt:lpstr>CBOW模型示例</vt:lpstr>
      <vt:lpstr>CBOW模型示例</vt:lpstr>
      <vt:lpstr>特性</vt:lpstr>
      <vt:lpstr>特性</vt:lpstr>
      <vt:lpstr>字符的向量表示 </vt:lpstr>
      <vt:lpstr>双语词向量表示</vt:lpstr>
      <vt:lpstr>社交网络中用户的向量表示</vt:lpstr>
      <vt:lpstr>小结 </vt:lpstr>
      <vt:lpstr>PowerPoint 演示文稿</vt:lpstr>
      <vt:lpstr>思考？</vt:lpstr>
      <vt:lpstr>学习句子表示的方法</vt:lpstr>
      <vt:lpstr>词向量平均的方法</vt:lpstr>
      <vt:lpstr>基于循环神经网络(RNN)的方法</vt:lpstr>
      <vt:lpstr>基于Tree-RNN的方法</vt:lpstr>
      <vt:lpstr>基于CNN的方法</vt:lpstr>
      <vt:lpstr>基于Self-attention的方法</vt:lpstr>
      <vt:lpstr>PowerPoint 演示文稿</vt:lpstr>
      <vt:lpstr>文本分类任务</vt:lpstr>
      <vt:lpstr>基于神经网络的方法</vt:lpstr>
      <vt:lpstr>一个例子</vt:lpstr>
      <vt:lpstr>PowerPoint 演示文稿</vt:lpstr>
      <vt:lpstr>编程实践：model.py</vt:lpstr>
      <vt:lpstr>编程实践：参数</vt:lpstr>
      <vt:lpstr>数据预处理：data.py</vt:lpstr>
      <vt:lpstr>SGD训练算法</vt:lpstr>
      <vt:lpstr>训练代码</vt:lpstr>
      <vt:lpstr>训练结果</vt:lpstr>
      <vt:lpstr>文本分类性能比较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Papers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machines know  the meaning of a word?</dc:title>
  <dc:creator>Hung-yi Lee</dc:creator>
  <cp:lastModifiedBy>cx wu</cp:lastModifiedBy>
  <cp:revision>504</cp:revision>
  <dcterms:created xsi:type="dcterms:W3CDTF">2016-11-08T03:38:24Z</dcterms:created>
  <dcterms:modified xsi:type="dcterms:W3CDTF">2022-03-22T09:43:59Z</dcterms:modified>
</cp:coreProperties>
</file>