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  <p:sldId id="285" r:id="rId5"/>
    <p:sldId id="288" r:id="rId6"/>
    <p:sldId id="258" r:id="rId7"/>
    <p:sldId id="272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Peters" initials="NP" lastIdx="1" clrIdx="0">
    <p:extLst>
      <p:ext uri="{19B8F6BF-5375-455C-9EA6-DF929625EA0E}">
        <p15:presenceInfo xmlns:p15="http://schemas.microsoft.com/office/powerpoint/2012/main" userId="22d703bf2a84f1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6521-7492-434D-9765-EC2BAA2E3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5B13-023D-40C0-8F7D-AD2FF2A5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0713-5A4B-47BB-8F16-74B50293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58B6-052F-4DC4-BCE7-619BB6D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8CC0-B0D4-4AE7-B740-5734236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17C1-E629-4CE0-B7AE-99C15D5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1F28-987B-4FED-B478-6B98F0D59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5EC6-6C55-45DF-AA67-5ED54B66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B935-24FB-4265-8006-CCCC772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0026-87FC-445D-A7D4-3F2C5D0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62E14-2FC1-45D3-BD7B-B9371477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4BA30-3204-4D2B-B0E8-3010D5B6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F662-FF75-4A14-8EFE-E9AF9FCC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91C6-5069-4A5C-B13B-F7B8D8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BA24-60D7-486C-8831-63A29CB2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7A3-D350-4985-9C31-219EC57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5FC-D9A2-4D14-A2D9-05142954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DA8F-91BB-4F4D-8A3C-8D53640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1BE7-6581-44DD-8886-B67E4347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4FB-12A6-48B3-ABC5-A9864F8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2E01-FE87-4E69-8EC4-37D282BF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BFDB0-D8B6-4EE9-A5F2-C03A11DD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F88C-D0DE-4920-945D-AD7F516E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F632-B62D-45D4-8F18-6CE14675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A194-468C-4841-A85C-98EEE17A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E6F-7A9A-46D3-8D73-04D5085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0A7D-1B89-4361-95F9-09B2B7B7C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3F37-E5F2-4689-A9E8-C7772059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9BF7-4557-4664-A12B-66EA2408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77CE-A41A-4076-8335-353D4F7A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B3F1-AD41-4534-8F05-CDAC6CCF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6278-0094-4BDD-96EB-63016848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3920-6DDA-45D3-A087-357DF214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D8799-B422-49BE-8D0F-F88888EF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0853-668D-4C0D-8C3C-5A44C00B1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B24EE-82AD-4F95-B835-2210CEE4E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0AC0B-59EE-4B00-97B6-32200FFD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1A162-6D61-49F4-A31D-8F3AA16A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043EC-0236-4915-93EC-4AB1ECD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3D9-56B5-4CD4-8ECF-4D021B03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3531-96F3-42C5-8D3D-6E582B0D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4572A-ABF9-40B6-B21D-6A331CD1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A72F8-F466-4A73-9E5C-6A7E802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AB0C5-562E-448A-996B-6E3B608A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F72C2-9438-4A96-8E4E-3A7EF6EB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9231-0720-42B6-ABE0-ABA075A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F73A-2416-4805-9B56-CB71C8BC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8934-0E86-4998-AFEA-0EF3940A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EB5B0-D2C6-4C94-84F8-A47B528C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2E0B8-D664-46A2-B016-2CB3484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F20E-4413-4F51-8225-5FA5410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DA1B-06C1-40E2-B8E9-96B5323C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7A0C-7800-49DD-AA59-89A3048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ECC49-C474-4B8D-BDC1-9DC29372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B2D3-2F2F-448B-B925-33D57E94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8BD8-F40B-421A-AA13-9B9AAC9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7207-27FF-45D3-B6A5-F4F99B3B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A0D73-F05F-44AE-9771-69EE9736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6DDFC-7CCC-436A-A954-01EBA19C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428E-CEC8-4F76-9B31-873E0C2E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6624-ACE1-4505-B491-E8945647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B1B4-241D-4F5A-84A2-07B444B663E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5728-3C05-49BE-8438-556B0077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DE77-047E-4A4D-813C-5779D73D7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2FDF-07E9-4AF2-A08A-8AB2DAA0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Diabetic Retinopathy Detector</a:t>
            </a:r>
          </a:p>
        </p:txBody>
      </p:sp>
    </p:spTree>
    <p:extLst>
      <p:ext uri="{BB962C8B-B14F-4D97-AF65-F5344CB8AC3E}">
        <p14:creationId xmlns:p14="http://schemas.microsoft.com/office/powerpoint/2010/main" val="143675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Model Choice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en-US" sz="5000" dirty="0"/>
          </a:p>
          <a:p>
            <a:pPr marL="0" indent="0" fontAlgn="base">
              <a:buNone/>
            </a:pPr>
            <a:r>
              <a:rPr lang="en-US" sz="5000" dirty="0"/>
              <a:t>3) </a:t>
            </a:r>
            <a:r>
              <a:rPr lang="en-US" sz="5000" dirty="0">
                <a:cs typeface="Calibri" panose="020F0502020204030204" pitchFamily="34" charset="0"/>
              </a:rPr>
              <a:t>It is pretrained on the ImageNet dataset</a:t>
            </a:r>
          </a:p>
          <a:p>
            <a:pPr marL="0" indent="0" fontAlgn="base">
              <a:buNone/>
            </a:pPr>
            <a:r>
              <a:rPr lang="en-US" sz="5000" dirty="0">
                <a:cs typeface="Calibri" panose="020F0502020204030204" pitchFamily="34" charset="0"/>
              </a:rPr>
              <a:t>ImageNet contains over 14 million images.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59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Model Choice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en-US" sz="3500" dirty="0"/>
          </a:p>
          <a:p>
            <a:pPr marL="0" indent="0" fontAlgn="base">
              <a:buNone/>
            </a:pPr>
            <a:r>
              <a:rPr lang="en-US" sz="3500" dirty="0"/>
              <a:t>4) Worked best in very limited testing compared Resnet-34 and Resnet-152</a:t>
            </a:r>
          </a:p>
          <a:p>
            <a:pPr marL="0" indent="0" fontAlgn="base">
              <a:buNone/>
            </a:pPr>
            <a:r>
              <a:rPr lang="en-US" sz="3500" dirty="0"/>
              <a:t>Resnet-34 and Resnet-152 are also </a:t>
            </a:r>
            <a:r>
              <a:rPr lang="en-US" sz="3500" dirty="0" err="1"/>
              <a:t>resnets</a:t>
            </a:r>
            <a:r>
              <a:rPr lang="en-US" sz="3500" dirty="0"/>
              <a:t> trained on ImageNet, but with architecture differences including the number of layers (identified by the number in the name).  Note: Resnet-18 and Resnet-101 were not tried and all of these models were version 1 (not the latest version 2).</a:t>
            </a:r>
          </a:p>
        </p:txBody>
      </p:sp>
    </p:spTree>
    <p:extLst>
      <p:ext uri="{BB962C8B-B14F-4D97-AF65-F5344CB8AC3E}">
        <p14:creationId xmlns:p14="http://schemas.microsoft.com/office/powerpoint/2010/main" val="350188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Testing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500" dirty="0"/>
              <a:t>Approximately 30 tests, varying:</a:t>
            </a:r>
          </a:p>
          <a:p>
            <a:pPr marL="0" indent="0" fontAlgn="base">
              <a:buNone/>
            </a:pPr>
            <a:r>
              <a:rPr lang="en-US" sz="3500" dirty="0"/>
              <a:t>	Dataset samples</a:t>
            </a:r>
          </a:p>
          <a:p>
            <a:pPr marL="0" indent="0" fontAlgn="base">
              <a:buNone/>
            </a:pPr>
            <a:r>
              <a:rPr lang="en-US" sz="3500" dirty="0"/>
              <a:t>	Using all 5 diagnosis levels vs trinary vs binary</a:t>
            </a:r>
          </a:p>
          <a:p>
            <a:pPr marL="0" indent="0" fontAlgn="base">
              <a:buNone/>
            </a:pPr>
            <a:r>
              <a:rPr lang="en-US" sz="3500" dirty="0"/>
              <a:t>	Resnet-34 vs Resnet-50 vs Resnet-150</a:t>
            </a:r>
          </a:p>
          <a:p>
            <a:pPr marL="0" indent="0" fontAlgn="base">
              <a:buNone/>
            </a:pPr>
            <a:r>
              <a:rPr lang="en-US" sz="3500" dirty="0"/>
              <a:t>	Batch size</a:t>
            </a:r>
          </a:p>
          <a:p>
            <a:pPr marL="0" indent="0" fontAlgn="base">
              <a:buNone/>
            </a:pPr>
            <a:r>
              <a:rPr lang="en-US" sz="3500" dirty="0"/>
              <a:t>	Number of epochs</a:t>
            </a:r>
          </a:p>
          <a:p>
            <a:pPr marL="0" indent="0" fontAlgn="base">
              <a:buNone/>
            </a:pPr>
            <a:r>
              <a:rPr lang="en-US" sz="3500" dirty="0"/>
              <a:t>	Transforms used</a:t>
            </a:r>
          </a:p>
        </p:txBody>
      </p:sp>
    </p:spTree>
    <p:extLst>
      <p:ext uri="{BB962C8B-B14F-4D97-AF65-F5344CB8AC3E}">
        <p14:creationId xmlns:p14="http://schemas.microsoft.com/office/powerpoint/2010/main" val="275078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Final Choice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/>
              <a:t>Dataset:  each value below is “diagnosis </a:t>
            </a:r>
            <a:r>
              <a:rPr lang="en-US" sz="2200" dirty="0" err="1"/>
              <a:t>level:count</a:t>
            </a:r>
            <a:r>
              <a:rPr lang="en-US" sz="2200" dirty="0"/>
              <a:t>” (</a:t>
            </a:r>
            <a:r>
              <a:rPr lang="en-US" sz="2200" dirty="0" err="1"/>
              <a:t>e.g</a:t>
            </a:r>
            <a:r>
              <a:rPr lang="en-US" sz="2200" dirty="0"/>
              <a:t> 0:1500 indicates there was a random sample count of 1500 of diagnosis level 0 images chosen)	</a:t>
            </a:r>
            <a:r>
              <a:rPr kumimoji="0" lang="en-US" altLang="en-US" sz="22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altLang="en-US" sz="2200" dirty="0"/>
              <a:t>	</a:t>
            </a:r>
            <a:r>
              <a:rPr kumimoji="0" lang="en-US" altLang="en-US" sz="22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from 2015 dataset [0:1500, 1:300, 2:300, 3:700, 4:700]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	from 2019 dataset [0:340, 1:80, 2:80, 3:190, 4:190]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/>
              <a:t>	Converted to binary diagnosis levels thus levels 1,2,3 set to 4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/>
              <a:t>	Final  dataset [0:1840, 4:2540]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/>
              <a:t>Transform: Generated and resizing (224) to fit with pretrained data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/>
              <a:t>Batch size: 16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/>
              <a:t>Model: Resnet-50</a:t>
            </a:r>
          </a:p>
          <a:p>
            <a:pPr marL="0" indent="0" fontAlgn="base">
              <a:lnSpc>
                <a:spcPct val="100000"/>
              </a:lnSpc>
              <a:buNone/>
            </a:pPr>
            <a:r>
              <a:rPr lang="en-US" sz="2200" dirty="0"/>
              <a:t>Number of epochs: 10, with refinement on additional two based with assigned learning rate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1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Metrics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500" dirty="0"/>
              <a:t>Validation Metrics:</a:t>
            </a:r>
          </a:p>
          <a:p>
            <a:pPr marL="0" indent="0" fontAlgn="base">
              <a:buNone/>
            </a:pPr>
            <a:r>
              <a:rPr lang="en-US" sz="2500" dirty="0"/>
              <a:t>	Accuracy 0.86</a:t>
            </a:r>
          </a:p>
          <a:p>
            <a:pPr marL="0" indent="0" fontAlgn="base">
              <a:buNone/>
            </a:pPr>
            <a:r>
              <a:rPr lang="en-US" sz="2500" dirty="0"/>
              <a:t>	Recall 0.82</a:t>
            </a:r>
          </a:p>
          <a:p>
            <a:pPr marL="0" indent="0" fontAlgn="base">
              <a:buNone/>
            </a:pPr>
            <a:r>
              <a:rPr lang="en-US" sz="2500" dirty="0"/>
              <a:t>Testing on 2000 Test Images from 2015 Dataset</a:t>
            </a:r>
          </a:p>
          <a:p>
            <a:pPr marL="0" indent="0" fontAlgn="base">
              <a:buNone/>
            </a:pPr>
            <a:r>
              <a:rPr lang="en-US" sz="2500" dirty="0"/>
              <a:t>(Diagnosis Levels 1-4 only)</a:t>
            </a:r>
          </a:p>
          <a:p>
            <a:pPr marL="0" indent="0" fontAlgn="base">
              <a:buNone/>
            </a:pPr>
            <a:r>
              <a:rPr lang="en-US" sz="2500" dirty="0"/>
              <a:t>	Diagnosis Level 	Recall</a:t>
            </a:r>
          </a:p>
          <a:p>
            <a:pPr marL="0" indent="0" fontAlgn="base">
              <a:buNone/>
            </a:pPr>
            <a:r>
              <a:rPr lang="en-US" sz="2500" dirty="0"/>
              <a:t>		1 		0.20</a:t>
            </a:r>
          </a:p>
          <a:p>
            <a:pPr marL="0" indent="0" fontAlgn="base">
              <a:buNone/>
            </a:pPr>
            <a:r>
              <a:rPr lang="en-US" sz="2500" dirty="0"/>
              <a:t>		2		0.60</a:t>
            </a:r>
          </a:p>
          <a:p>
            <a:pPr marL="0" indent="0" fontAlgn="base">
              <a:buNone/>
            </a:pPr>
            <a:r>
              <a:rPr lang="en-US" sz="2500" dirty="0"/>
              <a:t>		3		0.90</a:t>
            </a:r>
          </a:p>
          <a:p>
            <a:pPr marL="0" indent="0" fontAlgn="base">
              <a:buNone/>
            </a:pPr>
            <a:r>
              <a:rPr lang="en-US" sz="2500" dirty="0"/>
              <a:t>		4 		0.97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 FOR CLIENT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Consider model useful for finding more severe level cases, but be warned that negative result could easily be a less severe level case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Test model out for some time period</a:t>
            </a:r>
          </a:p>
          <a:p>
            <a:pPr lvl="1" fontAlgn="base"/>
            <a:r>
              <a:rPr lang="en-US" sz="2000" dirty="0"/>
              <a:t>Monitor based on cross-checking results</a:t>
            </a:r>
          </a:p>
          <a:p>
            <a:pPr lvl="1" fontAlgn="base"/>
            <a:r>
              <a:rPr lang="en-US" sz="2000" dirty="0"/>
              <a:t>If bad prediction, be sure to have image in for retraining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Periodically retrain with additional images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If there is a tool to produce consistent quality of images, that would be a good pool to use for future training or retraining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5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cap="all" dirty="0">
                <a:latin typeface="+mn-lt"/>
              </a:rPr>
              <a:t>Practical considerations, suggestions for improvement, and future work</a:t>
            </a:r>
            <a:endParaRPr lang="en-US" sz="4000" cap="all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000" dirty="0"/>
              <a:t>To improve model:</a:t>
            </a:r>
          </a:p>
          <a:p>
            <a:pPr lvl="1" fontAlgn="base"/>
            <a:r>
              <a:rPr lang="en-US" sz="2500" dirty="0"/>
              <a:t>Experiment with more data</a:t>
            </a:r>
          </a:p>
          <a:p>
            <a:pPr lvl="1" fontAlgn="base"/>
            <a:r>
              <a:rPr lang="en-US" sz="2500" dirty="0"/>
              <a:t>Experiment with black-and-white images</a:t>
            </a:r>
          </a:p>
          <a:p>
            <a:pPr lvl="1" fontAlgn="base"/>
            <a:r>
              <a:rPr lang="en-US" sz="2500" dirty="0"/>
              <a:t>Experiment more with parameters discussed, as well as other parameters available</a:t>
            </a:r>
          </a:p>
          <a:p>
            <a:pPr lvl="1" fontAlgn="base"/>
            <a:r>
              <a:rPr lang="en-US" sz="2500" dirty="0"/>
              <a:t>Experiment with more varied data – unless have process whereby can guarantee a certain image quality and then train intensely on that quality of image</a:t>
            </a:r>
          </a:p>
          <a:p>
            <a:pPr lvl="1" fontAlgn="base"/>
            <a:r>
              <a:rPr lang="en-US" sz="2500" dirty="0"/>
              <a:t>For any of these choices, more processing capacity may be necessary</a:t>
            </a:r>
          </a:p>
          <a:p>
            <a:pPr lvl="1" fontAlgn="base"/>
            <a:r>
              <a:rPr lang="en-US" sz="2500" dirty="0"/>
              <a:t>If the specific machine/image quality standard could be found, this could be a tool used for that specific setup and further trained for it specifically</a:t>
            </a:r>
          </a:p>
          <a:p>
            <a:pPr lvl="1" fontAlgn="base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81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cap="all" dirty="0">
                <a:latin typeface="+mn-lt"/>
              </a:rPr>
              <a:t>Practical considerations, suggestions for improvement, and future work</a:t>
            </a:r>
            <a:endParaRPr lang="en-US" sz="4000" cap="all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/>
              <a:t>Future:</a:t>
            </a:r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en-US" sz="2800" dirty="0"/>
              <a:t>Set up process, as automated as possible for monitoring accuracy, deciding on images to submit for retraining and to do the retraining.</a:t>
            </a:r>
          </a:p>
          <a:p>
            <a:pPr lvl="1" fontAlgn="base"/>
            <a:endParaRPr lang="en-US" sz="2800" dirty="0"/>
          </a:p>
          <a:p>
            <a:pPr lvl="1" fontAlgn="base"/>
            <a:r>
              <a:rPr lang="en-US" sz="2800" dirty="0"/>
              <a:t>Create an additional independent model that concentrates on detecting less severe cases to run as a follow up to run on image that return come back negative on first model.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743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8C56-C122-4A31-82CB-5FA2C6A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Issue and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A29-BCCF-465D-824A-140BA49B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7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Issue: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Diabetic retinopathy can lead to loss of vision and even blindness.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 additional tool to identify this disease so it can be treated as early as possible.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Stakeholders: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Doctors and patients interested in the diagnosis of diabetic retinopathy.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8C56-C122-4A31-82CB-5FA2C6A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br>
              <a:rPr lang="en-US" dirty="0"/>
            </a:br>
            <a:r>
              <a:rPr lang="en-US" dirty="0"/>
              <a:t>Constraints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A29-BCCF-465D-824A-140BA49B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7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Constraints:</a:t>
            </a:r>
            <a:endParaRPr lang="en-US" dirty="0"/>
          </a:p>
          <a:p>
            <a:pPr lvl="1"/>
            <a:r>
              <a:rPr lang="en-US" dirty="0"/>
              <a:t>Limited data</a:t>
            </a:r>
          </a:p>
          <a:p>
            <a:pPr lvl="1"/>
            <a:r>
              <a:rPr lang="en-US" dirty="0"/>
              <a:t>Images processing intensive</a:t>
            </a:r>
          </a:p>
          <a:p>
            <a:pPr lvl="1"/>
            <a:r>
              <a:rPr lang="en-US" dirty="0"/>
              <a:t>Deep learning processing intensive</a:t>
            </a:r>
          </a:p>
          <a:p>
            <a:pPr lvl="1"/>
            <a:r>
              <a:rPr lang="en-US" dirty="0"/>
              <a:t>Mitigated by:</a:t>
            </a:r>
          </a:p>
          <a:p>
            <a:pPr lvl="2"/>
            <a:r>
              <a:rPr lang="en-US" dirty="0"/>
              <a:t>Use of </a:t>
            </a:r>
            <a:r>
              <a:rPr lang="en-US" dirty="0" err="1"/>
              <a:t>Colab</a:t>
            </a:r>
            <a:r>
              <a:rPr lang="en-US" dirty="0"/>
              <a:t> Pro</a:t>
            </a:r>
          </a:p>
          <a:p>
            <a:pPr lvl="2"/>
            <a:r>
              <a:rPr lang="en-US" dirty="0"/>
              <a:t>Use of pretrained model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Metrics:</a:t>
            </a:r>
            <a:endParaRPr lang="en-US" dirty="0"/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Recall (low false negatives)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8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8C56-C122-4A31-82CB-5FA2C6A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  <a:br>
              <a:rPr lang="en-US" dirty="0"/>
            </a:br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A29-BCCF-465D-824A-140BA49B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76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r>
              <a:rPr lang="en-US" sz="4000" dirty="0"/>
              <a:t>Produce a model with:</a:t>
            </a:r>
          </a:p>
          <a:p>
            <a:pPr marL="457200" lvl="1" indent="0">
              <a:buNone/>
            </a:pPr>
            <a:endParaRPr lang="en-US" sz="4000" dirty="0"/>
          </a:p>
          <a:p>
            <a:pPr lvl="2"/>
            <a:r>
              <a:rPr lang="en-US" sz="3600" dirty="0"/>
              <a:t>At least 80% accuracy</a:t>
            </a:r>
          </a:p>
          <a:p>
            <a:pPr lvl="1"/>
            <a:endParaRPr lang="en-US" sz="4000" dirty="0"/>
          </a:p>
          <a:p>
            <a:pPr lvl="2"/>
            <a:r>
              <a:rPr lang="en-US" sz="3600" dirty="0"/>
              <a:t>At least 80% recall</a:t>
            </a:r>
          </a:p>
        </p:txBody>
      </p:sp>
    </p:spTree>
    <p:extLst>
      <p:ext uri="{BB962C8B-B14F-4D97-AF65-F5344CB8AC3E}">
        <p14:creationId xmlns:p14="http://schemas.microsoft.com/office/powerpoint/2010/main" val="137409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8C56-C122-4A31-82CB-5FA2C6A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  <a:br>
              <a:rPr lang="en-US" dirty="0"/>
            </a:br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A29-BCCF-465D-824A-140BA49B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76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Kaggle 2015 Diabetic Retinopathy Detection and APTOS 2019 Blindness Detection competition datasets. </a:t>
            </a:r>
          </a:p>
          <a:p>
            <a:endParaRPr lang="en-US" sz="3200" dirty="0"/>
          </a:p>
          <a:p>
            <a:r>
              <a:rPr lang="en-US" sz="3200" dirty="0"/>
              <a:t>A clinician has rated each image for the severity of diabetic retinopathy on a scale of 0 to 4: 0 – No DR, 1-Mild, 2-Moderate, 3-Severe, 4-Proliferative DR.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37B0-7F89-4954-BB14-A5525459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280-B8A4-439C-80EE-12A9937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652"/>
            <a:ext cx="10515600" cy="4351338"/>
          </a:xfrm>
        </p:spPr>
        <p:txBody>
          <a:bodyPr>
            <a:noAutofit/>
          </a:bodyPr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test data, final model detected (showed as positive) level 3 and 4 diabetic retinopathy very well.</a:t>
            </a:r>
          </a:p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did not do well detecting levels 1 and 2.</a:t>
            </a:r>
          </a:p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could still be useful with an understanding that results would be very dependable for the most severe cases.</a:t>
            </a:r>
          </a:p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results would mean another kind of test would be warranted but the good news is that any false negative would probably be a low-level case, so the most severe cases would likely be caught.</a:t>
            </a:r>
          </a:p>
          <a:p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3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000" dirty="0"/>
              <a:t>Convolutional Neural Networks, or CNNs, were designed to map image data to an output variable.</a:t>
            </a:r>
          </a:p>
          <a:p>
            <a:pPr fontAlgn="base"/>
            <a:endParaRPr lang="en-US" sz="4000" dirty="0"/>
          </a:p>
          <a:p>
            <a:pPr fontAlgn="base"/>
            <a:r>
              <a:rPr lang="en-US" sz="4000" dirty="0"/>
              <a:t>They have proven so effective that they are the go-to method for any type of prediction problem involving image data as an input</a:t>
            </a:r>
            <a:r>
              <a:rPr lang="en-US" dirty="0"/>
              <a:t>.</a:t>
            </a:r>
          </a:p>
          <a:p>
            <a:endParaRPr lang="en-US" sz="4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1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Model Choice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4500" dirty="0">
                <a:effectLst/>
              </a:rPr>
              <a:t>Chose Resnet-50 – Why?</a:t>
            </a:r>
          </a:p>
          <a:p>
            <a:pPr marL="0" indent="0" fontAlgn="base">
              <a:buNone/>
            </a:pPr>
            <a:endParaRPr lang="en-US" sz="4000" dirty="0"/>
          </a:p>
          <a:p>
            <a:pPr marL="0" indent="0" fontAlgn="base">
              <a:buNone/>
            </a:pPr>
            <a:r>
              <a:rPr lang="en-US" sz="4000" dirty="0"/>
              <a:t>1) It’s a </a:t>
            </a:r>
            <a:r>
              <a:rPr lang="en-US" sz="4000" dirty="0">
                <a:effectLst/>
              </a:rPr>
              <a:t>Convoluted Neural Network (CNN)</a:t>
            </a:r>
          </a:p>
          <a:p>
            <a:pPr marL="0" indent="0" fontAlgn="base">
              <a:buNone/>
            </a:pPr>
            <a:r>
              <a:rPr lang="en-US" sz="4000" dirty="0">
                <a:effectLst/>
              </a:rPr>
              <a:t>CNNs work well with data that has a spatial relationship</a:t>
            </a:r>
            <a:r>
              <a:rPr lang="en-US" sz="4000" dirty="0"/>
              <a:t> and </a:t>
            </a:r>
            <a:r>
              <a:rPr lang="en-US" sz="4000" dirty="0">
                <a:effectLst/>
              </a:rPr>
              <a:t>are widely used to process medical images.</a:t>
            </a:r>
            <a:endParaRPr lang="en-US" sz="40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0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Model Choice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2) It’s a Residual Network -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 t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ype </a:t>
            </a:r>
            <a:r>
              <a:rPr lang="en-US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 CNN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 designed to work better for deeper learning than regular networks</a:t>
            </a:r>
          </a:p>
          <a:p>
            <a:pPr lvl="1" fontAlgn="base"/>
            <a:endParaRPr lang="en-US" sz="2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Deeper learning (increased layers) tends to enhance model</a:t>
            </a:r>
          </a:p>
          <a:p>
            <a:pPr fontAlgn="base"/>
            <a:endParaRPr lang="en-US" sz="3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In a regular network, the benefit of increasing layers may get degraded for various reasons</a:t>
            </a:r>
          </a:p>
          <a:p>
            <a:pPr fontAlgn="base"/>
            <a:endParaRPr lang="en-US" sz="3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A residual network is designed to mitigate this degradation</a:t>
            </a:r>
          </a:p>
          <a:p>
            <a:pPr marL="0" indent="0" fontAlgn="base">
              <a:buNone/>
            </a:pPr>
            <a:endParaRPr lang="en-US" sz="3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9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945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Diabetic Retinopathy Detector</vt:lpstr>
      <vt:lpstr>CONTEXT Issue and Stakeholders</vt:lpstr>
      <vt:lpstr>CONTEXT Constraints and Metrics</vt:lpstr>
      <vt:lpstr>FORMULATION Goal</vt:lpstr>
      <vt:lpstr>FORMULATION Dataset</vt:lpstr>
      <vt:lpstr>KEY FINDINGS</vt:lpstr>
      <vt:lpstr>MODELING Model Choice</vt:lpstr>
      <vt:lpstr>MODELING Model Choice </vt:lpstr>
      <vt:lpstr>MODELING Model Choice</vt:lpstr>
      <vt:lpstr>MODELING Model Choice</vt:lpstr>
      <vt:lpstr>MODELING Model Choice</vt:lpstr>
      <vt:lpstr>MODELING Testing</vt:lpstr>
      <vt:lpstr>ANALYSIS Final Choice</vt:lpstr>
      <vt:lpstr>ANALYSIS Metrics</vt:lpstr>
      <vt:lpstr>RECOMMENDATIONS FOR CLIENT</vt:lpstr>
      <vt:lpstr>Practical considerations, suggestions for improvement, and future work</vt:lpstr>
      <vt:lpstr>Practical considerations, suggestions for improvement,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Nancy</dc:creator>
  <cp:lastModifiedBy>Nancy Peters</cp:lastModifiedBy>
  <cp:revision>8</cp:revision>
  <dcterms:created xsi:type="dcterms:W3CDTF">2021-01-11T03:38:04Z</dcterms:created>
  <dcterms:modified xsi:type="dcterms:W3CDTF">2021-11-19T04:45:30Z</dcterms:modified>
</cp:coreProperties>
</file>