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5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678" autoAdjust="0"/>
  </p:normalViewPr>
  <p:slideViewPr>
    <p:cSldViewPr>
      <p:cViewPr varScale="1">
        <p:scale>
          <a:sx n="49" d="100"/>
          <a:sy n="49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84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63039-BB7B-487F-8CFC-B54663039035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58701-0CC6-4846-9F3B-1049EC1B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45F5-097F-4972-A927-323C6F358AB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392A7-AE44-4FC2-929E-70E3F649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5/26/2011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3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2361-067D-4814-94F8-C80E1A6772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72200"/>
            <a:ext cx="2290763" cy="55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164541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toolkit for speech recognition research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90600" y="49530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legend,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was the Ethiopian goatherd who discovered the coffee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plant).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2" y="685800"/>
            <a:ext cx="8036859" cy="193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847" y="0"/>
            <a:ext cx="7772400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Matrix library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534400" cy="5791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 wrapper for BLAS and CLAPACK linear algebra libraries (plus some extra code).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use either (BLAS+CLAPACK), or ATLAS, or MKL, as external library.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generic, packed symmetric and packed triangular matrix formats.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Supplies typical linear-algebra functionality (SVD, etc.), and FFT.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Reusable: independent of rest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 (except one  small directory “base/”).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847" y="0"/>
            <a:ext cx="7772400" cy="84164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OpenFst</a:t>
            </a:r>
            <a:r>
              <a:rPr lang="en-US" dirty="0" smtClean="0"/>
              <a:t> and </a:t>
            </a:r>
            <a:r>
              <a:rPr lang="en-US" dirty="0" err="1" smtClean="0"/>
              <a:t>fstext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534400" cy="5791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open-source FST library (mostly from Google)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compile against it, e.g. decoding-graph object is 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object.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stext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contains various extensions to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 implementation of on-demand context-dependency transducer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FST recipe is a little bit different from the standard one and requires slightly different FST algorithms (e.g.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determinization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epsilon removal)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847" y="0"/>
            <a:ext cx="7772400" cy="841649"/>
          </a:xfrm>
        </p:spPr>
        <p:txBody>
          <a:bodyPr>
            <a:normAutofit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C++ streams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binary and text-mode formats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 filenames: “-”,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gunzip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–c foo.gz|”, “/offset/into/file:12345”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Archive format: generic mechanism to index objects by strings (typically utterance id)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Tree building and clustering code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generic clustering and tree building mechanisms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build trees in various different ways (globally shared tree roots, etc.)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current recipes use automatically generated questions (minimize hassle)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Mechanisms scalable to wide context (e.g.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quinphone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and large phone-sets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WSJ recipe we, in effect, ask questions about phone-position and stress (via expanded phone set and specially constrained questions… this is mostly set up at the script level)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HMM and transition modeling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code is separate from the “GMM” side of things (just treat states as integer ids)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specify a “prototype” topology for each phone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 is separately estimated depending on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p.d.f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index on the state it comes out of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Mechanisms for turning these HMMs into FSTs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our FSTs, the (input) labels encode more information than just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p.d.f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index (e.g. encodes the phone, the position in the HMM)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so we can train the transitions (and can work out the phone sequences from this index sequence)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Decoding-graph creation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C++ mechanism for creating decoding graphs (FSTs) in training time, from transcriptions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graphs are typically cached on disk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train using the Viterbi path through these graphs (redo Viterbi every few iterations)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larger decoding graphs used in test time, we put relatively simple command-line tools together with a shell script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of these are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tools, but mostly our own (using C++-level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mechanisms)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827753" cy="841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Gaussian Mixture Models (GMMs)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for GMMs is fairly simple and passive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avoided complex frameworks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of a single GMM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Likelihood evaluation;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mutators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Separate class for accumulation and training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for a collection of GMMs (indexed by integer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-index)… similar to vector&lt;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Corresponding “accumulator” class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 code does not “know about” HMMs, transition models, linear transforms, etc.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Linear transform code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for estimation of various linear transforms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LDA, HLDA,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fMLLR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/CMLLR, MLLT/STC, linear VTLN, “exponential transform” (something new, like VTLN), MLLR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code is specifically for GMMs (would code these algorithms separately for other models)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transforms applied in a unified way (code does not “know” how they were estimated)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applied as part of a pipe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Mechanisms for regression trees for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fMLLR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MLLR)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in separate command-line decoders (don’t want to complicate code that isn’t doing this)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82775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Decoders (currently) use fully expanded FSTs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Currently 3 decoders on spectrum  simple 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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fast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But &gt;3 command-line decoding programs!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Decoders don’t “know about” GMMs, HMMs,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just the FSTs, and “Decodable” 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“Decodable” interface has function that says “give me score for this (frame, index)”… like matrix lookup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“wrap” GMMs etc. in a thin wrapper that satisfies “Decodable” 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Command-line decoding programs always do one pass of decoding and are for a specific (decoder, model type).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decoding passes done at script level (invoke decoder multiple times)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Feature processing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standard MFCC and PLP features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reasonable range of configurability (#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bins, etc.)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only .wav format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external programs for format conversion, e.g. from sphere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Typically write features (like other objects) all to a very large file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Expansion with deltas,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fMLLR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etc. typically done using pipes, on-the-fly, to minimize disk I/O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next talk will explain the framework for this.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Key aspects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467600" cy="43434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 v2.0 license (very free)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 on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Sourceforge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source, collaborative project (we welcome new participants)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 toolkit (compiles on Windows and common UNIX platforms)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documentation and example scripts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Command-line tools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 number of command-line tools (&gt;150), each with a fairly simple function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Command-line tools take options e.g. 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compute-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mfcc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-feats --use-energy=false  \</a:t>
            </a:r>
          </a:p>
          <a:p>
            <a:pPr algn="l"/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ark:data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train_wav.scp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ark,scp:data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train.ark,train,scp</a:t>
            </a:r>
            <a:endParaRPr lang="en-US" sz="2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rarely need to supply more than a few options to any given program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line tools generally have quite simple code.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 code doesn’t have to worry much about I/O (handled through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 via “Table” concept… will explain after the break).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Scripts (example fragment)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#!/bin/bash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 [ $x 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numiters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]; do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if echo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mllt_iters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-w $x &gt;/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/null; then # Do MLLT update.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(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-to-post ark:$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cur.ali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| \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weight-silence-post 0.0 $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silphonelist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x.mdl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ark:- | \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gmm-acc-mllt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--binary=false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x.mdl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"$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featsub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ark:-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x.macc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) \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2&gt;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/macc.$x.log  || exit 1;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est-mllt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x.mat.new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x.macc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2&gt;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/mupdate.$x.log || exit 1;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-transform-means --binary=false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x.mat.new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x.mdl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/$[$x+1].mdl \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2&gt;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/transform_means.$x.log || exit 1;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compose-transforms --print-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=false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x.mat.new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cur_lda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|| exit 1;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cur_lda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feats="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ark:splice-feats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scp:data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train.scp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| transform-feats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cur_lda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ark:-|"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# Subset of features used to train MLLT transforms.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featsub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ark:scripts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/subset_scp.pl 800 data/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train.scp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 splice-feats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:- ark:- | 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transform-feats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cur_lda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ark:-|"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else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Scripts (points to note)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Scripts quite complex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Much of the configurability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takes place at shell-script level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helps keep the C++ code simple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use of pipes: features, alignments etc. are passed through pipes.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Selected results (WSJ)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686800" cy="2743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SI-284 training,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Sennheiser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microphone, 20k open vocabulary test, bigram LM supplied with WSJ.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Unadapted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cross-word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triphones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(but HTK system was gender-dependent)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not our best result, just showing that with comparable algorithms we get comparable results)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99894"/>
              </p:ext>
            </p:extLst>
          </p:nvPr>
        </p:nvGraphicFramePr>
        <p:xfrm>
          <a:off x="914400" y="990600"/>
          <a:ext cx="6934200" cy="232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032000"/>
                <a:gridCol w="2311400"/>
              </a:tblGrid>
              <a:tr h="49149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%WER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Nov’92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Nov’93</a:t>
                      </a:r>
                      <a:endParaRPr lang="en-US" sz="2500" dirty="0"/>
                    </a:p>
                  </a:txBody>
                  <a:tcPr/>
                </a:tc>
              </a:tr>
              <a:tr h="49149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Reichl</a:t>
                      </a:r>
                      <a:r>
                        <a:rPr lang="en-US" sz="2500" dirty="0" smtClean="0"/>
                        <a:t> (2000)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11.9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15.4</a:t>
                      </a:r>
                      <a:endParaRPr lang="en-US" sz="2500" dirty="0"/>
                    </a:p>
                  </a:txBody>
                  <a:tcPr/>
                </a:tc>
              </a:tr>
              <a:tr h="49149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HTK (gender</a:t>
                      </a:r>
                      <a:r>
                        <a:rPr lang="en-US" sz="2500" baseline="0" dirty="0" smtClean="0"/>
                        <a:t> dep.)</a:t>
                      </a:r>
                      <a:r>
                        <a:rPr lang="en-US" sz="2500" dirty="0" smtClean="0"/>
                        <a:t>  (ICASSP’94)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11.1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14.5</a:t>
                      </a:r>
                      <a:endParaRPr lang="en-US" sz="2500" dirty="0"/>
                    </a:p>
                  </a:txBody>
                  <a:tcPr/>
                </a:tc>
              </a:tr>
              <a:tr h="49149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Kaldi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11.8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15.0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0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Speed, decoding issues (WSJ)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can’t yet decode with full trigram LM from WSJ (graph too large)… but pruned one is OK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on this issue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Decoding speed for previous results is about 0.5xRT (i.e. twice faster than real time)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time: takes a few hours to train the previous system, on a single machine (using up to 3 CPUs)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Further results (RM)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610600" cy="3200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Both systems cross-word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triphone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cepstral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mean normalization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HTK results from ICASSP’99 paper (Povey et. al)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Probably slightly better than RMHTK recipe due to variable #gauss per state.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Decoding speed ~0.1xRT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38440"/>
              </p:ext>
            </p:extLst>
          </p:nvPr>
        </p:nvGraphicFramePr>
        <p:xfrm>
          <a:off x="1143000" y="1295400"/>
          <a:ext cx="66294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%WER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Feb’89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Oct’89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Feb’91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Sep’92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Avg</a:t>
                      </a:r>
                      <a:endParaRPr lang="en-US" sz="25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HTK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2.77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4.02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3.30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6.29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4.10</a:t>
                      </a:r>
                      <a:endParaRPr lang="en-US" sz="25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Kaldi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3.20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4.10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2.86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6.06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4.06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RM: </a:t>
            </a:r>
            <a:r>
              <a:rPr lang="en-US" dirty="0" err="1" smtClean="0"/>
              <a:t>unadapted</a:t>
            </a:r>
            <a:r>
              <a:rPr lang="en-US" dirty="0" smtClean="0"/>
              <a:t> experiments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87433" y="5867400"/>
            <a:ext cx="8534400" cy="685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results averaged over 6 RM test sets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49776"/>
              </p:ext>
            </p:extLst>
          </p:nvPr>
        </p:nvGraphicFramePr>
        <p:xfrm>
          <a:off x="1600200" y="914400"/>
          <a:ext cx="6400800" cy="489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2133600"/>
              </a:tblGrid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%WER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None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 </a:t>
                      </a:r>
                      <a:endParaRPr lang="en-US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4.59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+mean normalization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4.16</a:t>
                      </a:r>
                      <a:endParaRPr lang="en-US" sz="2500" dirty="0"/>
                    </a:p>
                  </a:txBody>
                  <a:tcPr/>
                </a:tc>
              </a:tr>
              <a:tr h="54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</a:t>
                      </a:r>
                      <a:r>
                        <a:rPr lang="en-US" sz="2500" baseline="0" dirty="0" smtClean="0"/>
                        <a:t> + </a:t>
                      </a:r>
                      <a:r>
                        <a:rPr lang="en-US" sz="2500" dirty="0" smtClean="0"/>
                        <a:t>MLLT/STC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4.59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Splice-9 + LDA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5.04</a:t>
                      </a:r>
                      <a:endParaRPr lang="en-US" sz="2500" dirty="0"/>
                    </a:p>
                  </a:txBody>
                  <a:tcPr/>
                </a:tc>
              </a:tr>
              <a:tr h="547869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Splice-9 + LDA + MLLT/STC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4.35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Splice-9 + HLDA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4.61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Triple-deltas</a:t>
                      </a:r>
                      <a:r>
                        <a:rPr lang="en-US" sz="2500" baseline="0" dirty="0" smtClean="0"/>
                        <a:t> + HLDA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4.32</a:t>
                      </a:r>
                      <a:endParaRPr lang="en-US" sz="2500" dirty="0"/>
                    </a:p>
                  </a:txBody>
                  <a:tcPr/>
                </a:tc>
              </a:tr>
              <a:tr h="489583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Triple-deltas</a:t>
                      </a:r>
                      <a:r>
                        <a:rPr lang="en-US" sz="2500" baseline="0" dirty="0" smtClean="0"/>
                        <a:t> + LDA + MLLT/STC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3.95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SGMM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3.15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7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RM: adapted experiments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6163733"/>
            <a:ext cx="8534400" cy="685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“ET”= Exponential Transform (like VTLN)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14793"/>
              </p:ext>
            </p:extLst>
          </p:nvPr>
        </p:nvGraphicFramePr>
        <p:xfrm>
          <a:off x="1143000" y="990600"/>
          <a:ext cx="6722858" cy="488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976"/>
                <a:gridCol w="1201941"/>
                <a:gridCol w="1201941"/>
              </a:tblGrid>
              <a:tr h="629784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%WER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Utt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Spk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 </a:t>
                      </a:r>
                      <a:r>
                        <a:rPr lang="en-US" sz="2500" dirty="0" smtClean="0"/>
                        <a:t>(</a:t>
                      </a:r>
                      <a:r>
                        <a:rPr lang="en-US" sz="2500" dirty="0" err="1" smtClean="0"/>
                        <a:t>fMLLR</a:t>
                      </a:r>
                      <a:r>
                        <a:rPr lang="en-US" sz="2500" dirty="0" smtClean="0"/>
                        <a:t>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4.56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3.67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</a:t>
                      </a:r>
                      <a:r>
                        <a:rPr lang="en-US" sz="2500" baseline="0" dirty="0" smtClean="0">
                          <a:latin typeface="Symbol" pitchFamily="18" charset="2"/>
                        </a:rPr>
                        <a:t> +</a:t>
                      </a:r>
                      <a:r>
                        <a:rPr lang="en-US" sz="2500" dirty="0" smtClean="0"/>
                        <a:t> ET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3.35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3.32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 </a:t>
                      </a:r>
                      <a:r>
                        <a:rPr lang="en-US" sz="2500" baseline="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sz="2500" baseline="0" dirty="0" smtClean="0">
                          <a:latin typeface="+mn-lt"/>
                        </a:rPr>
                        <a:t> VTLN</a:t>
                      </a:r>
                      <a:endParaRPr lang="en-US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3.94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3.56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Splice-9 + LDA + ET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3.29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3.08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    + </a:t>
                      </a:r>
                      <a:r>
                        <a:rPr lang="en-US" sz="2500" dirty="0" err="1" smtClean="0"/>
                        <a:t>fMLLR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2.73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Splice-9 + LDA + MLLT/STC + SAT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5.10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2.75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SGMM + </a:t>
                      </a:r>
                      <a:r>
                        <a:rPr lang="en-US" sz="2500" dirty="0" err="1" smtClean="0"/>
                        <a:t>spk-vecs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2.68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SGMM + </a:t>
                      </a:r>
                      <a:r>
                        <a:rPr lang="en-US" sz="2500" dirty="0" err="1" smtClean="0"/>
                        <a:t>spk-vecs</a:t>
                      </a:r>
                      <a:r>
                        <a:rPr lang="en-US" sz="2500" dirty="0" smtClean="0"/>
                        <a:t> + </a:t>
                      </a:r>
                      <a:r>
                        <a:rPr lang="en-US" sz="2500" dirty="0" err="1" smtClean="0"/>
                        <a:t>fMLLR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SGMM + </a:t>
                      </a:r>
                      <a:r>
                        <a:rPr lang="en-US" sz="2500" dirty="0" err="1" smtClean="0"/>
                        <a:t>fMLLR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2.77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5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838199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Kaldi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0010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use (once you learn the basics, and assuming you understand the underlying science)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extend and modify.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Redistributable:  unrestrictive license, community project.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 stuff works or is interesting,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team is open to including it and your example scripts in our central repository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more citations, as others build on it.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280160"/>
          </a:xfrm>
        </p:spPr>
        <p:txBody>
          <a:bodyPr/>
          <a:lstStyle/>
          <a:p>
            <a:r>
              <a:rPr lang="en-US" dirty="0" smtClean="0"/>
              <a:t>Overview of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75438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Context-dependent LVCSR system (arbitrary phonetic-context width)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FST-based training and decoding (we use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Likelihood training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orking on lattice generation + DT.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kinds of linear and affine transforms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scripts demonstrate VTLN, SAT, etc.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7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280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versus other toolkits*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7665720" cy="45720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code, modular and extensible design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Intended to be easy to understand and modify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open license (Apache 2.0)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scripts and documentation available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Trying to build helpful and active community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Good linear algebra support; FSTs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scalable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intend to implement all state-of-the-art methods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inc.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discriminative training)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3880" y="5791200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*Disclaimer: some toolkits may have at least some of these advantages.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"/>
            <a:ext cx="7772400" cy="1280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not on current “to-do”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7620000" cy="54102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on-line decoder (batch mode only)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 mostly for speech-recognition research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explicit support for parallelization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MPI)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Would be too platform-specific… we use a HTK-like approach where you can sum up accumulator files.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scripting-language wrapper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Would force users to learn e.g. Python; we support configurability in different ways.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forward-backward training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don’t believe it’s better than Viterbi; and Viterbi makes it convenient to write alignments to disk.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127759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</a:t>
            </a:r>
            <a:r>
              <a:rPr lang="en-US" dirty="0" err="1" smtClean="0"/>
              <a:t>Kaldi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51560"/>
            <a:ext cx="7543800" cy="541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JHU 2009 workshop*, working (mostly) on Subspace Gaussian Mixture Models (SGMMs)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Guys from Brno University of Technology (BUT) created “proto-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”…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Had FST-based decoding and SGMM training setup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 on HTK for feature generation and building an initial GMM-based system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Entire solution was complex due to merging of two different setups.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5974080"/>
            <a:ext cx="8153400" cy="883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*This workshop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was funded by NSF Grant #IIS-0833652, with supplemental funding from Google, DARPA’s GALE program,  and JHU’s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HLTCoE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BUT researchers were partially supported in this period by Czech Ministry of Trade and Commerce Project # FR-TI1/034, Grant Agency of Czech Republic project no. 102/08/0707,  and Czech Ministry of Education project no. MSM0021630528.  Arnab Ghoshal was partially supported during this period by the European Community’s Seventh Framework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under grant agreement number 213850 (SCALE).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127759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</a:t>
            </a:r>
            <a:r>
              <a:rPr lang="en-US" dirty="0" err="1" smtClean="0"/>
              <a:t>Kaldi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77200" cy="5410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summer of 2010, some of us (+ new participants) went back to Brno for 2 months (“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workshop 2010”), hosted by Brno University of Technology.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Aimed to build a self-contained, clean toolkit with no HTK dependency.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Immediate goal was to create clean, releasable SGMM recipe.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Wider goal of making a clean speech-recognition toolkit.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Completed a lot of it that summer but not ready for release until last week.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975359"/>
          </a:xfrm>
        </p:spPr>
        <p:txBody>
          <a:bodyPr>
            <a:normAutofit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contributors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397240" cy="5867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Individuals who wrote code for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so far: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Mohit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Agarwal,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Sandeep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Boda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Gilles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Boulianne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Lukas Burget, Arnab Ghoshal, Mirko Hannemann,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Ondrej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Glembek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Nagendra Goel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Pavel Matejka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Petr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Motlicek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Daniel Povey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Yanmin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Qian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Ariya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Rastrow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Sandeep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Reddy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Petr Schwarz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Jan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Silovsky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Georg Stemmer, Karel Vesely, Haihua Xu.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 thanks to (non-exclusively)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Alex Acero, Pinar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Akyazi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Honza Cernocky, Paul Dixon, JHU’s CLSP staff + faculty, Tomas Kasparek, Renata Kohlova, Rico Malvar, Patrick Nguyen, Mike Riley, Rick Rose, Samuel Thomas, Geoffrey Zweig.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60960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GoVivace, Inc. 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Phonexia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s.r.o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Corp. (code contributed as employee) 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*I.e. specifically for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probably inadvertent oversights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847" y="0"/>
            <a:ext cx="7772400" cy="84164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dependency structure (</a:t>
            </a:r>
            <a:r>
              <a:rPr lang="en-US" dirty="0" err="1" smtClean="0"/>
              <a:t>approx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8022" y="4817226"/>
            <a:ext cx="3566854" cy="2002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/>
              <a:t>OpenFst</a:t>
            </a:r>
            <a:endParaRPr lang="en-US" sz="5000" dirty="0"/>
          </a:p>
        </p:txBody>
      </p:sp>
      <p:sp>
        <p:nvSpPr>
          <p:cNvPr id="7" name="Rectangle 6"/>
          <p:cNvSpPr/>
          <p:nvPr/>
        </p:nvSpPr>
        <p:spPr>
          <a:xfrm>
            <a:off x="3394838" y="5246364"/>
            <a:ext cx="897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ase/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3706" y="3960832"/>
            <a:ext cx="2723632" cy="115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</a:t>
            </a:r>
            <a:r>
              <a:rPr lang="en-US" sz="5000" dirty="0" smtClean="0"/>
              <a:t>atrix/</a:t>
            </a:r>
            <a:endParaRPr lang="en-US" sz="5000" dirty="0"/>
          </a:p>
        </p:txBody>
      </p:sp>
      <p:sp>
        <p:nvSpPr>
          <p:cNvPr id="9" name="Rectangle 8"/>
          <p:cNvSpPr/>
          <p:nvPr/>
        </p:nvSpPr>
        <p:spPr>
          <a:xfrm>
            <a:off x="7048500" y="3643745"/>
            <a:ext cx="2010294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/>
              <a:t>fstext</a:t>
            </a:r>
            <a:r>
              <a:rPr lang="en-US" sz="5000" dirty="0" smtClean="0"/>
              <a:t>/</a:t>
            </a:r>
            <a:endParaRPr lang="en-US" sz="5000" dirty="0"/>
          </a:p>
        </p:txBody>
      </p:sp>
      <p:sp>
        <p:nvSpPr>
          <p:cNvPr id="10" name="Rectangle 9"/>
          <p:cNvSpPr/>
          <p:nvPr/>
        </p:nvSpPr>
        <p:spPr>
          <a:xfrm>
            <a:off x="65463" y="5261264"/>
            <a:ext cx="3214946" cy="156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ATLAS/</a:t>
            </a:r>
          </a:p>
          <a:p>
            <a:pPr algn="ctr"/>
            <a:r>
              <a:rPr lang="en-US" sz="4000" dirty="0" smtClean="0"/>
              <a:t>CLAPACK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1298516" y="3050606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gmm</a:t>
            </a:r>
            <a:r>
              <a:rPr lang="en-US" sz="3000" dirty="0" smtClean="0"/>
              <a:t>/</a:t>
            </a:r>
            <a:endParaRPr lang="en-US" sz="3000" dirty="0"/>
          </a:p>
        </p:txBody>
      </p:sp>
      <p:sp>
        <p:nvSpPr>
          <p:cNvPr id="21" name="Rectangle 20"/>
          <p:cNvSpPr/>
          <p:nvPr/>
        </p:nvSpPr>
        <p:spPr>
          <a:xfrm>
            <a:off x="3002756" y="2768479"/>
            <a:ext cx="1781738" cy="87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 smtClean="0"/>
              <a:t>sgmm</a:t>
            </a:r>
            <a:r>
              <a:rPr lang="en-US" sz="3500" dirty="0" smtClean="0"/>
              <a:t>/</a:t>
            </a:r>
            <a:endParaRPr lang="en-US" sz="3500" dirty="0"/>
          </a:p>
        </p:txBody>
      </p:sp>
      <p:sp>
        <p:nvSpPr>
          <p:cNvPr id="26" name="Rectangle 25"/>
          <p:cNvSpPr/>
          <p:nvPr/>
        </p:nvSpPr>
        <p:spPr>
          <a:xfrm>
            <a:off x="3002756" y="4048638"/>
            <a:ext cx="1681941" cy="98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util</a:t>
            </a:r>
            <a:r>
              <a:rPr lang="en-US" sz="3500" dirty="0" smtClean="0"/>
              <a:t>/</a:t>
            </a:r>
            <a:endParaRPr lang="en-US" sz="3500" dirty="0"/>
          </a:p>
        </p:txBody>
      </p:sp>
      <p:sp>
        <p:nvSpPr>
          <p:cNvPr id="35" name="Rectangle 34"/>
          <p:cNvSpPr/>
          <p:nvPr/>
        </p:nvSpPr>
        <p:spPr>
          <a:xfrm>
            <a:off x="2574172" y="1429137"/>
            <a:ext cx="1981979" cy="9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 smtClean="0"/>
              <a:t>gmmbin</a:t>
            </a:r>
            <a:r>
              <a:rPr lang="en-US" sz="3500" dirty="0" smtClean="0"/>
              <a:t>/</a:t>
            </a:r>
            <a:endParaRPr lang="en-US" sz="3500" dirty="0"/>
          </a:p>
        </p:txBody>
      </p:sp>
      <p:sp>
        <p:nvSpPr>
          <p:cNvPr id="44" name="Rectangle 43"/>
          <p:cNvSpPr/>
          <p:nvPr/>
        </p:nvSpPr>
        <p:spPr>
          <a:xfrm>
            <a:off x="4587930" y="1532335"/>
            <a:ext cx="144018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 smtClean="0"/>
              <a:t>sgmmbin</a:t>
            </a:r>
            <a:r>
              <a:rPr lang="en-US" sz="2300" dirty="0" smtClean="0"/>
              <a:t>/</a:t>
            </a:r>
            <a:endParaRPr lang="en-US" sz="2300" dirty="0"/>
          </a:p>
        </p:txBody>
      </p:sp>
      <p:sp>
        <p:nvSpPr>
          <p:cNvPr id="45" name="Rectangle 44"/>
          <p:cNvSpPr/>
          <p:nvPr/>
        </p:nvSpPr>
        <p:spPr>
          <a:xfrm>
            <a:off x="1118968" y="2365661"/>
            <a:ext cx="1883788" cy="75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transform/</a:t>
            </a:r>
            <a:endParaRPr lang="en-US" sz="3000" dirty="0"/>
          </a:p>
        </p:txBody>
      </p:sp>
      <p:sp>
        <p:nvSpPr>
          <p:cNvPr id="46" name="Rectangle 45"/>
          <p:cNvSpPr/>
          <p:nvPr/>
        </p:nvSpPr>
        <p:spPr>
          <a:xfrm>
            <a:off x="6874105" y="2719645"/>
            <a:ext cx="1251410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hmm/</a:t>
            </a:r>
            <a:endParaRPr lang="en-US" sz="3000" dirty="0"/>
          </a:p>
        </p:txBody>
      </p:sp>
      <p:sp>
        <p:nvSpPr>
          <p:cNvPr id="48" name="Rectangle 47"/>
          <p:cNvSpPr/>
          <p:nvPr/>
        </p:nvSpPr>
        <p:spPr>
          <a:xfrm>
            <a:off x="5673874" y="3595594"/>
            <a:ext cx="1251410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tree/</a:t>
            </a:r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4847621" y="3256510"/>
            <a:ext cx="778105" cy="48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lm/</a:t>
            </a:r>
            <a:endParaRPr lang="en-US" sz="3000" dirty="0"/>
          </a:p>
        </p:txBody>
      </p:sp>
      <p:sp>
        <p:nvSpPr>
          <p:cNvPr id="50" name="Rectangle 49"/>
          <p:cNvSpPr/>
          <p:nvPr/>
        </p:nvSpPr>
        <p:spPr>
          <a:xfrm>
            <a:off x="6116175" y="1554509"/>
            <a:ext cx="1052254" cy="6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bin/</a:t>
            </a:r>
            <a:endParaRPr lang="en-US" sz="3000" dirty="0"/>
          </a:p>
        </p:txBody>
      </p:sp>
      <p:sp>
        <p:nvSpPr>
          <p:cNvPr id="51" name="Rectangle 50"/>
          <p:cNvSpPr/>
          <p:nvPr/>
        </p:nvSpPr>
        <p:spPr>
          <a:xfrm>
            <a:off x="5308022" y="2376571"/>
            <a:ext cx="1616306" cy="731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decoder/</a:t>
            </a:r>
            <a:endParaRPr lang="en-US" sz="3000" dirty="0"/>
          </a:p>
        </p:txBody>
      </p:sp>
      <p:sp>
        <p:nvSpPr>
          <p:cNvPr id="52" name="Rectangle 51"/>
          <p:cNvSpPr/>
          <p:nvPr/>
        </p:nvSpPr>
        <p:spPr>
          <a:xfrm>
            <a:off x="65463" y="3383890"/>
            <a:ext cx="1167590" cy="51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feat/</a:t>
            </a:r>
            <a:endParaRPr lang="en-US" sz="2500" dirty="0"/>
          </a:p>
        </p:txBody>
      </p:sp>
      <p:sp>
        <p:nvSpPr>
          <p:cNvPr id="53" name="Rectangle 52"/>
          <p:cNvSpPr/>
          <p:nvPr/>
        </p:nvSpPr>
        <p:spPr>
          <a:xfrm>
            <a:off x="1419463" y="1666754"/>
            <a:ext cx="1053505" cy="41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featbin</a:t>
            </a:r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7297359" y="1560718"/>
            <a:ext cx="144018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 smtClean="0"/>
              <a:t>fstbin</a:t>
            </a:r>
            <a:r>
              <a:rPr lang="en-US" sz="2300" dirty="0" smtClean="0"/>
              <a:t>/</a:t>
            </a:r>
            <a:endParaRPr lang="en-US" sz="2300" dirty="0"/>
          </a:p>
        </p:txBody>
      </p:sp>
      <p:sp>
        <p:nvSpPr>
          <p:cNvPr id="55" name="Rectangle 54"/>
          <p:cNvSpPr/>
          <p:nvPr/>
        </p:nvSpPr>
        <p:spPr>
          <a:xfrm>
            <a:off x="4781269" y="4076694"/>
            <a:ext cx="526753" cy="37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itf</a:t>
            </a:r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2373284" y="841649"/>
            <a:ext cx="3875116" cy="5299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[shell scripts]</a:t>
            </a:r>
            <a:endParaRPr lang="en-US" sz="3500" dirty="0"/>
          </a:p>
        </p:txBody>
      </p:sp>
      <p:sp>
        <p:nvSpPr>
          <p:cNvPr id="59" name="Rectangle 58"/>
          <p:cNvSpPr/>
          <p:nvPr/>
        </p:nvSpPr>
        <p:spPr>
          <a:xfrm>
            <a:off x="539073" y="1796960"/>
            <a:ext cx="759443" cy="26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fgmmbin</a:t>
            </a:r>
            <a:endParaRPr lang="en-US" sz="1500" dirty="0"/>
          </a:p>
        </p:txBody>
      </p:sp>
      <p:sp>
        <p:nvSpPr>
          <p:cNvPr id="60" name="Rectangle 59"/>
          <p:cNvSpPr/>
          <p:nvPr/>
        </p:nvSpPr>
        <p:spPr>
          <a:xfrm>
            <a:off x="2388524" y="3692929"/>
            <a:ext cx="759443" cy="24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US" sz="1200" dirty="0" smtClean="0"/>
              <a:t>ptimization/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363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14450</TotalTime>
  <Words>2296</Words>
  <Application>Microsoft Office PowerPoint</Application>
  <PresentationFormat>On-screen Show (4:3)</PresentationFormat>
  <Paragraphs>335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Key aspects of the project</vt:lpstr>
      <vt:lpstr>Overview of features</vt:lpstr>
      <vt:lpstr>Advantages versus other toolkits*</vt:lpstr>
      <vt:lpstr>Features not on current “to-do” list</vt:lpstr>
      <vt:lpstr>History of Kaldi (1/2)</vt:lpstr>
      <vt:lpstr>History of Kaldi (2/2)</vt:lpstr>
      <vt:lpstr>Kaldi contributors</vt:lpstr>
      <vt:lpstr>Kaldi dependency structure (approx)</vt:lpstr>
      <vt:lpstr>Matrix library</vt:lpstr>
      <vt:lpstr>OpenFst and fstext/</vt:lpstr>
      <vt:lpstr>Kaldi I/O</vt:lpstr>
      <vt:lpstr>Tree building and clustering code</vt:lpstr>
      <vt:lpstr>HMM and transition modeling</vt:lpstr>
      <vt:lpstr>Decoding-graph creation</vt:lpstr>
      <vt:lpstr>Gaussian Mixture Models (GMMs)</vt:lpstr>
      <vt:lpstr>Linear transform code</vt:lpstr>
      <vt:lpstr>Decoders</vt:lpstr>
      <vt:lpstr>Feature processing</vt:lpstr>
      <vt:lpstr>Command-line tools</vt:lpstr>
      <vt:lpstr>Scripts (example fragment)</vt:lpstr>
      <vt:lpstr>Scripts (points to note)</vt:lpstr>
      <vt:lpstr>Selected results (WSJ)</vt:lpstr>
      <vt:lpstr>Speed, decoding issues (WSJ)</vt:lpstr>
      <vt:lpstr>Further results (RM)</vt:lpstr>
      <vt:lpstr>RM: unadapted experiments</vt:lpstr>
      <vt:lpstr>RM: adapted experiments</vt:lpstr>
      <vt:lpstr>Why use Kaldi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Kaldi*</dc:title>
  <dc:creator>Daniel Povey</dc:creator>
  <cp:lastModifiedBy>Daniel Povey</cp:lastModifiedBy>
  <cp:revision>99</cp:revision>
  <dcterms:created xsi:type="dcterms:W3CDTF">2011-05-12T19:58:12Z</dcterms:created>
  <dcterms:modified xsi:type="dcterms:W3CDTF">2011-05-27T14:12:03Z</dcterms:modified>
</cp:coreProperties>
</file>