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03951F-1B5A-1443-9A82-1E0A36EEAAE7}" v="6" dt="2019-08-27T09:16:02.887"/>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p:cViewPr varScale="1">
        <p:scale>
          <a:sx n="85" d="100"/>
          <a:sy n="85" d="100"/>
        </p:scale>
        <p:origin x="191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title>
      <c:tx>
        <c:rich>
          <a:bodyPr rot="0"/>
          <a:lstStyle/>
          <a:p>
            <a:pPr>
              <a:defRPr sz="3400" b="0" i="0" u="none" strike="noStrike">
                <a:solidFill>
                  <a:srgbClr val="000000"/>
                </a:solidFill>
                <a:latin typeface="Helvetica Neue"/>
              </a:defRPr>
            </a:pPr>
            <a:r>
              <a:rPr lang="en-US" sz="3400" b="0" i="0" u="none" strike="noStrike">
                <a:solidFill>
                  <a:srgbClr val="000000"/>
                </a:solidFill>
                <a:latin typeface="Helvetica Neue"/>
              </a:rPr>
              <a:t>MIMIC-III (749)</a:t>
            </a:r>
          </a:p>
        </c:rich>
      </c:tx>
      <c:layout>
        <c:manualLayout>
          <c:xMode val="edge"/>
          <c:yMode val="edge"/>
          <c:x val="3.8784600000000002E-2"/>
          <c:y val="0"/>
          <c:w val="0.53658099999999997"/>
          <c:h val="0.15953800000000001"/>
        </c:manualLayout>
      </c:layout>
      <c:overlay val="1"/>
      <c:spPr>
        <a:noFill/>
        <a:effectLst/>
      </c:spPr>
    </c:title>
    <c:autoTitleDeleted val="0"/>
    <c:plotArea>
      <c:layout>
        <c:manualLayout>
          <c:layoutTarget val="inner"/>
          <c:xMode val="edge"/>
          <c:yMode val="edge"/>
          <c:x val="5.0000000000000001E-3"/>
          <c:y val="0.15953800000000001"/>
          <c:w val="0.61414999999999997"/>
          <c:h val="0.61487199999999997"/>
        </c:manualLayout>
      </c:layout>
      <c:pieChart>
        <c:varyColors val="0"/>
        <c:ser>
          <c:idx val="0"/>
          <c:order val="0"/>
          <c:tx>
            <c:strRef>
              <c:f>Sheet1!$A$2</c:f>
              <c:strCache>
                <c:ptCount val="1"/>
                <c:pt idx="0">
                  <c:v>FV Data</c:v>
                </c:pt>
              </c:strCache>
            </c:strRef>
          </c:tx>
          <c:spPr>
            <a:solidFill>
              <a:schemeClr val="accent1"/>
            </a:solidFill>
            <a:ln w="12700" cap="flat">
              <a:noFill/>
              <a:miter lim="400000"/>
            </a:ln>
            <a:effectLst/>
          </c:spPr>
          <c:dPt>
            <c:idx val="0"/>
            <c:bubble3D val="0"/>
            <c:spPr>
              <a:solidFill>
                <a:schemeClr val="accent1"/>
              </a:solidFill>
              <a:ln w="12700" cap="flat">
                <a:noFill/>
                <a:miter lim="400000"/>
              </a:ln>
              <a:effectLst/>
            </c:spPr>
            <c:extLst>
              <c:ext xmlns:c16="http://schemas.microsoft.com/office/drawing/2014/chart" uri="{C3380CC4-5D6E-409C-BE32-E72D297353CC}">
                <c16:uniqueId val="{00000001-1E00-6447-BFA6-DFE1D0F652C8}"/>
              </c:ext>
            </c:extLst>
          </c:dPt>
          <c:dPt>
            <c:idx val="1"/>
            <c:bubble3D val="0"/>
            <c:spPr>
              <a:solidFill>
                <a:schemeClr val="accent3"/>
              </a:solidFill>
              <a:ln w="12700" cap="flat">
                <a:noFill/>
                <a:miter lim="400000"/>
              </a:ln>
              <a:effectLst/>
            </c:spPr>
            <c:extLst>
              <c:ext xmlns:c16="http://schemas.microsoft.com/office/drawing/2014/chart" uri="{C3380CC4-5D6E-409C-BE32-E72D297353CC}">
                <c16:uniqueId val="{00000003-1E00-6447-BFA6-DFE1D0F652C8}"/>
              </c:ext>
            </c:extLst>
          </c:dPt>
          <c:dLbls>
            <c:dLbl>
              <c:idx val="0"/>
              <c:numFmt formatCode="#,##0%" sourceLinked="0"/>
              <c:spPr/>
              <c:txPr>
                <a:bodyPr/>
                <a:lstStyle/>
                <a:p>
                  <a:pPr>
                    <a:defRPr sz="3400" b="0" i="0" u="none" strike="noStrike">
                      <a:solidFill>
                        <a:srgbClr val="FFFFFF"/>
                      </a:solidFill>
                      <a:latin typeface="Helvetica Neue"/>
                    </a:defRPr>
                  </a:pPr>
                  <a:endParaRPr lang="en-US"/>
                </a:p>
              </c:txPr>
              <c:dLblPos val="ctr"/>
              <c:showLegendKey val="0"/>
              <c:showVal val="0"/>
              <c:showCatName val="0"/>
              <c:showSerName val="0"/>
              <c:showPercent val="1"/>
              <c:showBubbleSize val="0"/>
              <c:extLst>
                <c:ext xmlns:c16="http://schemas.microsoft.com/office/drawing/2014/chart" uri="{C3380CC4-5D6E-409C-BE32-E72D297353CC}">
                  <c16:uniqueId val="{00000001-1E00-6447-BFA6-DFE1D0F652C8}"/>
                </c:ext>
              </c:extLst>
            </c:dLbl>
            <c:dLbl>
              <c:idx val="1"/>
              <c:numFmt formatCode="#,##0%" sourceLinked="0"/>
              <c:spPr/>
              <c:txPr>
                <a:bodyPr/>
                <a:lstStyle/>
                <a:p>
                  <a:pPr>
                    <a:defRPr sz="3400" b="0" i="0" u="none" strike="noStrike">
                      <a:solidFill>
                        <a:srgbClr val="FFFFFF"/>
                      </a:solidFill>
                      <a:latin typeface="Helvetica Neue"/>
                    </a:defRPr>
                  </a:pPr>
                  <a:endParaRPr lang="en-US"/>
                </a:p>
              </c:txPr>
              <c:dLblPos val="ctr"/>
              <c:showLegendKey val="0"/>
              <c:showVal val="0"/>
              <c:showCatName val="0"/>
              <c:showSerName val="0"/>
              <c:showPercent val="1"/>
              <c:showBubbleSize val="0"/>
              <c:extLst>
                <c:ext xmlns:c16="http://schemas.microsoft.com/office/drawing/2014/chart" uri="{C3380CC4-5D6E-409C-BE32-E72D297353CC}">
                  <c16:uniqueId val="{00000003-1E00-6447-BFA6-DFE1D0F652C8}"/>
                </c:ext>
              </c:extLst>
            </c:dLbl>
            <c:numFmt formatCode="#,##0%" sourceLinked="0"/>
            <c:spPr>
              <a:noFill/>
              <a:ln>
                <a:noFill/>
              </a:ln>
              <a:effectLst/>
            </c:spPr>
            <c:txPr>
              <a:bodyPr/>
              <a:lstStyle/>
              <a:p>
                <a:pPr>
                  <a:defRPr sz="3400" b="0" i="0" u="none" strike="noStrike">
                    <a:solidFill>
                      <a:srgbClr val="FFFFFF"/>
                    </a:solidFill>
                    <a:latin typeface="Helvetica Neue"/>
                  </a:defRPr>
                </a:pPr>
                <a:endParaRPr lang="en-US"/>
              </a:p>
            </c:txPr>
            <c:dLblPos val="ctr"/>
            <c:showLegendKey val="0"/>
            <c:showVal val="0"/>
            <c:showCatName val="0"/>
            <c:showSerName val="0"/>
            <c:showPercent val="1"/>
            <c:showBubbleSize val="0"/>
            <c:showLeaderLines val="1"/>
            <c:leaderLines>
              <c:spPr>
                <a:ln w="6350" cap="flat">
                  <a:solidFill>
                    <a:srgbClr val="000000"/>
                  </a:solidFill>
                  <a:prstDash val="solid"/>
                  <a:miter lim="400000"/>
                </a:ln>
                <a:effectLst/>
              </c:spPr>
            </c:leaderLines>
            <c:extLst>
              <c:ext xmlns:c15="http://schemas.microsoft.com/office/drawing/2012/chart" uri="{CE6537A1-D6FC-4f65-9D91-7224C49458BB}"/>
            </c:extLst>
          </c:dLbls>
          <c:cat>
            <c:strRef>
              <c:f>Sheet1!$B$1:$C$1</c:f>
              <c:strCache>
                <c:ptCount val="2"/>
                <c:pt idx="0">
                  <c:v>Training</c:v>
                </c:pt>
                <c:pt idx="1">
                  <c:v>Validation</c:v>
                </c:pt>
              </c:strCache>
            </c:strRef>
          </c:cat>
          <c:val>
            <c:numRef>
              <c:f>Sheet1!$B$2:$C$2</c:f>
              <c:numCache>
                <c:formatCode>General</c:formatCode>
                <c:ptCount val="2"/>
                <c:pt idx="0">
                  <c:v>80</c:v>
                </c:pt>
                <c:pt idx="1">
                  <c:v>20</c:v>
                </c:pt>
              </c:numCache>
            </c:numRef>
          </c:val>
          <c:extLst>
            <c:ext xmlns:c16="http://schemas.microsoft.com/office/drawing/2014/chart" uri="{C3380CC4-5D6E-409C-BE32-E72D297353CC}">
              <c16:uniqueId val="{00000004-1E00-6447-BFA6-DFE1D0F652C8}"/>
            </c:ext>
          </c:extLst>
        </c:ser>
        <c:dLbls>
          <c:showLegendKey val="0"/>
          <c:showVal val="0"/>
          <c:showCatName val="0"/>
          <c:showSerName val="0"/>
          <c:showPercent val="0"/>
          <c:showBubbleSize val="0"/>
          <c:showLeaderLines val="1"/>
        </c:dLbls>
        <c:firstSliceAng val="0"/>
      </c:pieChart>
      <c:spPr>
        <a:noFill/>
        <a:ln w="12700" cap="flat">
          <a:noFill/>
          <a:miter lim="400000"/>
        </a:ln>
        <a:effectLst/>
      </c:spPr>
    </c:plotArea>
    <c:legend>
      <c:legendPos val="b"/>
      <c:layout>
        <c:manualLayout>
          <c:xMode val="edge"/>
          <c:yMode val="edge"/>
          <c:x val="0.30857099999999998"/>
          <c:y val="0.83500399999999997"/>
          <c:w val="0.69142899999999996"/>
          <c:h val="0.164996"/>
        </c:manualLayout>
      </c:layout>
      <c:overlay val="1"/>
      <c:spPr>
        <a:noFill/>
        <a:ln w="12700" cap="flat">
          <a:noFill/>
          <a:miter lim="400000"/>
        </a:ln>
        <a:effectLst/>
      </c:spPr>
      <c:txPr>
        <a:bodyPr rot="0"/>
        <a:lstStyle/>
        <a:p>
          <a:pPr>
            <a:defRPr sz="2600" b="0" i="0" u="none" strike="noStrike">
              <a:solidFill>
                <a:srgbClr val="000000"/>
              </a:solidFill>
              <a:latin typeface="Helvetica Neue"/>
            </a:defRPr>
          </a:pPr>
          <a:endParaRPr lang="en-US"/>
        </a:p>
      </c:txPr>
    </c:legend>
    <c:plotVisOnly val="1"/>
    <c:dispBlanksAs val="gap"/>
    <c:showDLblsOverMax val="1"/>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title>
      <c:tx>
        <c:rich>
          <a:bodyPr rot="0"/>
          <a:lstStyle/>
          <a:p>
            <a:pPr>
              <a:defRPr sz="3400" b="0" i="0" u="none" strike="noStrike">
                <a:solidFill>
                  <a:srgbClr val="000000"/>
                </a:solidFill>
                <a:latin typeface="Helvetica Neue"/>
              </a:defRPr>
            </a:pPr>
            <a:r>
              <a:rPr lang="en-US" sz="3400" b="0" i="0" u="none" strike="noStrike">
                <a:solidFill>
                  <a:srgbClr val="000000"/>
                </a:solidFill>
                <a:latin typeface="Helvetica Neue"/>
              </a:rPr>
              <a:t>FV CV (476)</a:t>
            </a:r>
          </a:p>
        </c:rich>
      </c:tx>
      <c:layout>
        <c:manualLayout>
          <c:xMode val="edge"/>
          <c:yMode val="edge"/>
          <c:x val="0.152477"/>
          <c:y val="0"/>
          <c:w val="0.69504600000000005"/>
          <c:h val="0.20274"/>
        </c:manualLayout>
      </c:layout>
      <c:overlay val="1"/>
      <c:spPr>
        <a:noFill/>
        <a:effectLst/>
      </c:spPr>
    </c:title>
    <c:autoTitleDeleted val="0"/>
    <c:plotArea>
      <c:layout>
        <c:manualLayout>
          <c:layoutTarget val="inner"/>
          <c:xMode val="edge"/>
          <c:yMode val="edge"/>
          <c:x val="5.0000000000000001E-3"/>
          <c:y val="0.20274"/>
          <c:w val="0.99"/>
          <c:h val="0.78476000000000001"/>
        </c:manualLayout>
      </c:layout>
      <c:pieChart>
        <c:varyColors val="0"/>
        <c:ser>
          <c:idx val="0"/>
          <c:order val="0"/>
          <c:tx>
            <c:strRef>
              <c:f>Sheet1!$A$2</c:f>
              <c:strCache>
                <c:ptCount val="1"/>
                <c:pt idx="0">
                  <c:v>FV Data</c:v>
                </c:pt>
              </c:strCache>
            </c:strRef>
          </c:tx>
          <c:spPr>
            <a:solidFill>
              <a:schemeClr val="accent1"/>
            </a:solidFill>
            <a:ln w="12700" cap="flat">
              <a:noFill/>
              <a:miter lim="400000"/>
            </a:ln>
            <a:effectLst/>
          </c:spPr>
          <c:dPt>
            <c:idx val="0"/>
            <c:bubble3D val="0"/>
            <c:spPr>
              <a:solidFill>
                <a:schemeClr val="accent1"/>
              </a:solidFill>
              <a:ln w="12700" cap="flat">
                <a:noFill/>
                <a:miter lim="400000"/>
              </a:ln>
              <a:effectLst/>
            </c:spPr>
            <c:extLst>
              <c:ext xmlns:c16="http://schemas.microsoft.com/office/drawing/2014/chart" uri="{C3380CC4-5D6E-409C-BE32-E72D297353CC}">
                <c16:uniqueId val="{00000001-84BC-534E-9B45-7E838B254188}"/>
              </c:ext>
            </c:extLst>
          </c:dPt>
          <c:dPt>
            <c:idx val="1"/>
            <c:bubble3D val="0"/>
            <c:spPr>
              <a:solidFill>
                <a:schemeClr val="accent3"/>
              </a:solidFill>
              <a:ln w="12700" cap="flat">
                <a:noFill/>
                <a:miter lim="400000"/>
              </a:ln>
              <a:effectLst/>
            </c:spPr>
            <c:extLst>
              <c:ext xmlns:c16="http://schemas.microsoft.com/office/drawing/2014/chart" uri="{C3380CC4-5D6E-409C-BE32-E72D297353CC}">
                <c16:uniqueId val="{00000003-84BC-534E-9B45-7E838B254188}"/>
              </c:ext>
            </c:extLst>
          </c:dPt>
          <c:dLbls>
            <c:dLbl>
              <c:idx val="0"/>
              <c:numFmt formatCode="#,##0%" sourceLinked="0"/>
              <c:spPr/>
              <c:txPr>
                <a:bodyPr/>
                <a:lstStyle/>
                <a:p>
                  <a:pPr>
                    <a:defRPr sz="3400" b="0" i="0" u="none" strike="noStrike">
                      <a:solidFill>
                        <a:srgbClr val="FFFFFF"/>
                      </a:solidFill>
                      <a:latin typeface="Helvetica Neue"/>
                    </a:defRPr>
                  </a:pPr>
                  <a:endParaRPr lang="en-US"/>
                </a:p>
              </c:txPr>
              <c:dLblPos val="ctr"/>
              <c:showLegendKey val="0"/>
              <c:showVal val="0"/>
              <c:showCatName val="0"/>
              <c:showSerName val="0"/>
              <c:showPercent val="1"/>
              <c:showBubbleSize val="0"/>
              <c:extLst>
                <c:ext xmlns:c15="http://schemas.microsoft.com/office/drawing/2012/chart" uri="{CE6537A1-D6FC-4f65-9D91-7224C49458BB}">
                  <c15:layout>
                    <c:manualLayout>
                      <c:w val="0.3257201489933888"/>
                      <c:h val="0.26061327487043712"/>
                    </c:manualLayout>
                  </c15:layout>
                </c:ext>
                <c:ext xmlns:c16="http://schemas.microsoft.com/office/drawing/2014/chart" uri="{C3380CC4-5D6E-409C-BE32-E72D297353CC}">
                  <c16:uniqueId val="{00000001-84BC-534E-9B45-7E838B254188}"/>
                </c:ext>
              </c:extLst>
            </c:dLbl>
            <c:dLbl>
              <c:idx val="1"/>
              <c:numFmt formatCode="#,##0%" sourceLinked="0"/>
              <c:spPr/>
              <c:txPr>
                <a:bodyPr/>
                <a:lstStyle/>
                <a:p>
                  <a:pPr>
                    <a:defRPr sz="3400" b="0" i="0" u="none" strike="noStrike">
                      <a:solidFill>
                        <a:srgbClr val="FFFFFF"/>
                      </a:solidFill>
                      <a:latin typeface="Helvetica Neue"/>
                    </a:defRPr>
                  </a:pPr>
                  <a:endParaRPr lang="en-US"/>
                </a:p>
              </c:txPr>
              <c:dLblPos val="ctr"/>
              <c:showLegendKey val="0"/>
              <c:showVal val="0"/>
              <c:showCatName val="0"/>
              <c:showSerName val="0"/>
              <c:showPercent val="1"/>
              <c:showBubbleSize val="0"/>
              <c:extLst>
                <c:ext xmlns:c15="http://schemas.microsoft.com/office/drawing/2012/chart" uri="{CE6537A1-D6FC-4f65-9D91-7224C49458BB}">
                  <c15:layout>
                    <c:manualLayout>
                      <c:w val="0.39567555624647316"/>
                      <c:h val="0.26061327487043712"/>
                    </c:manualLayout>
                  </c15:layout>
                </c:ext>
                <c:ext xmlns:c16="http://schemas.microsoft.com/office/drawing/2014/chart" uri="{C3380CC4-5D6E-409C-BE32-E72D297353CC}">
                  <c16:uniqueId val="{00000003-84BC-534E-9B45-7E838B254188}"/>
                </c:ext>
              </c:extLst>
            </c:dLbl>
            <c:numFmt formatCode="#,##0%" sourceLinked="0"/>
            <c:spPr>
              <a:noFill/>
              <a:ln>
                <a:noFill/>
              </a:ln>
              <a:effectLst/>
            </c:spPr>
            <c:txPr>
              <a:bodyPr/>
              <a:lstStyle/>
              <a:p>
                <a:pPr>
                  <a:defRPr sz="3400" b="0" i="0" u="none" strike="noStrike">
                    <a:solidFill>
                      <a:srgbClr val="FFFFFF"/>
                    </a:solidFill>
                    <a:latin typeface="Helvetica Neue"/>
                  </a:defRPr>
                </a:pPr>
                <a:endParaRPr lang="en-US"/>
              </a:p>
            </c:txPr>
            <c:dLblPos val="ctr"/>
            <c:showLegendKey val="0"/>
            <c:showVal val="0"/>
            <c:showCatName val="0"/>
            <c:showSerName val="0"/>
            <c:showPercent val="1"/>
            <c:showBubbleSize val="0"/>
            <c:showLeaderLines val="1"/>
            <c:leaderLines>
              <c:spPr>
                <a:ln w="6350" cap="flat">
                  <a:solidFill>
                    <a:srgbClr val="000000"/>
                  </a:solidFill>
                  <a:prstDash val="solid"/>
                  <a:miter lim="400000"/>
                </a:ln>
                <a:effectLst/>
              </c:spPr>
            </c:leaderLines>
            <c:extLst>
              <c:ext xmlns:c15="http://schemas.microsoft.com/office/drawing/2012/chart" uri="{CE6537A1-D6FC-4f65-9D91-7224C49458BB}"/>
            </c:extLst>
          </c:dLbls>
          <c:cat>
            <c:strRef>
              <c:f>Sheet1!$B$1:$C$1</c:f>
              <c:strCache>
                <c:ptCount val="2"/>
                <c:pt idx="0">
                  <c:v>Training</c:v>
                </c:pt>
                <c:pt idx="1">
                  <c:v>Validation</c:v>
                </c:pt>
              </c:strCache>
            </c:strRef>
          </c:cat>
          <c:val>
            <c:numRef>
              <c:f>Sheet1!$B$2:$C$2</c:f>
              <c:numCache>
                <c:formatCode>General</c:formatCode>
                <c:ptCount val="2"/>
                <c:pt idx="0">
                  <c:v>40</c:v>
                </c:pt>
                <c:pt idx="1">
                  <c:v>10</c:v>
                </c:pt>
              </c:numCache>
            </c:numRef>
          </c:val>
          <c:extLst>
            <c:ext xmlns:c16="http://schemas.microsoft.com/office/drawing/2014/chart" uri="{C3380CC4-5D6E-409C-BE32-E72D297353CC}">
              <c16:uniqueId val="{00000004-84BC-534E-9B45-7E838B254188}"/>
            </c:ext>
          </c:extLst>
        </c:ser>
        <c:dLbls>
          <c:showLegendKey val="0"/>
          <c:showVal val="0"/>
          <c:showCatName val="0"/>
          <c:showSerName val="0"/>
          <c:showPercent val="0"/>
          <c:showBubbleSize val="0"/>
          <c:showLeaderLines val="1"/>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title>
      <c:tx>
        <c:rich>
          <a:bodyPr rot="0"/>
          <a:lstStyle/>
          <a:p>
            <a:pPr>
              <a:defRPr sz="3400" b="0" i="0" u="none" strike="noStrike">
                <a:solidFill>
                  <a:srgbClr val="000000"/>
                </a:solidFill>
                <a:latin typeface="Helvetica Neue"/>
              </a:defRPr>
            </a:pPr>
            <a:r>
              <a:rPr lang="en-US" sz="3400" b="0" i="0" u="none" strike="noStrike">
                <a:solidFill>
                  <a:srgbClr val="000000"/>
                </a:solidFill>
                <a:latin typeface="Helvetica Neue"/>
              </a:rPr>
              <a:t>FV Test (476)</a:t>
            </a:r>
          </a:p>
        </c:rich>
      </c:tx>
      <c:layout>
        <c:manualLayout>
          <c:xMode val="edge"/>
          <c:yMode val="edge"/>
          <c:x val="0.15651899999999999"/>
          <c:y val="0"/>
          <c:w val="0.68696299999999999"/>
          <c:h val="0.16586100000000001"/>
        </c:manualLayout>
      </c:layout>
      <c:overlay val="1"/>
      <c:spPr>
        <a:noFill/>
        <a:effectLst/>
      </c:spPr>
    </c:title>
    <c:autoTitleDeleted val="0"/>
    <c:plotArea>
      <c:layout>
        <c:manualLayout>
          <c:layoutTarget val="inner"/>
          <c:xMode val="edge"/>
          <c:yMode val="edge"/>
          <c:x val="5.5883599999999999E-2"/>
          <c:y val="0.16586100000000001"/>
          <c:w val="0.88823300000000005"/>
          <c:h val="0.63973800000000003"/>
        </c:manualLayout>
      </c:layout>
      <c:pieChart>
        <c:varyColors val="0"/>
        <c:ser>
          <c:idx val="0"/>
          <c:order val="0"/>
          <c:tx>
            <c:strRef>
              <c:f>Sheet1!$A$2</c:f>
              <c:strCache>
                <c:ptCount val="1"/>
                <c:pt idx="0">
                  <c:v>FV Data</c:v>
                </c:pt>
              </c:strCache>
            </c:strRef>
          </c:tx>
          <c:spPr>
            <a:solidFill>
              <a:schemeClr val="accent4">
                <a:hueOff val="-1081314"/>
                <a:satOff val="4338"/>
                <a:lumOff val="-8931"/>
              </a:schemeClr>
            </a:solidFill>
            <a:ln w="12700" cap="flat">
              <a:noFill/>
              <a:miter lim="400000"/>
            </a:ln>
            <a:effectLst/>
          </c:spPr>
          <c:dPt>
            <c:idx val="0"/>
            <c:bubble3D val="0"/>
            <c:spPr>
              <a:solidFill>
                <a:schemeClr val="accent4">
                  <a:hueOff val="-1081314"/>
                  <a:satOff val="4338"/>
                  <a:lumOff val="-8931"/>
                </a:schemeClr>
              </a:solidFill>
              <a:ln w="12700" cap="flat">
                <a:noFill/>
                <a:miter lim="400000"/>
              </a:ln>
              <a:effectLst/>
            </c:spPr>
            <c:extLst>
              <c:ext xmlns:c16="http://schemas.microsoft.com/office/drawing/2014/chart" uri="{C3380CC4-5D6E-409C-BE32-E72D297353CC}">
                <c16:uniqueId val="{00000001-6840-6048-9694-0E2D3925ABF1}"/>
              </c:ext>
            </c:extLst>
          </c:dPt>
          <c:dLbls>
            <c:dLbl>
              <c:idx val="0"/>
              <c:numFmt formatCode="#,##0%" sourceLinked="0"/>
              <c:spPr/>
              <c:txPr>
                <a:bodyPr/>
                <a:lstStyle/>
                <a:p>
                  <a:pPr>
                    <a:defRPr sz="3400" b="0" i="0" u="none" strike="noStrike">
                      <a:solidFill>
                        <a:srgbClr val="FFFFFF"/>
                      </a:solidFill>
                      <a:latin typeface="Helvetica Neue"/>
                    </a:defRPr>
                  </a:pPr>
                  <a:endParaRPr lang="en-US"/>
                </a:p>
              </c:txPr>
              <c:dLblPos val="ctr"/>
              <c:showLegendKey val="0"/>
              <c:showVal val="0"/>
              <c:showCatName val="0"/>
              <c:showSerName val="0"/>
              <c:showPercent val="1"/>
              <c:showBubbleSize val="0"/>
              <c:extLst>
                <c:ext xmlns:c15="http://schemas.microsoft.com/office/drawing/2012/chart" uri="{CE6537A1-D6FC-4f65-9D91-7224C49458BB}">
                  <c15:layout>
                    <c:manualLayout>
                      <c:w val="0.52060187236374378"/>
                      <c:h val="0.31600909198327864"/>
                    </c:manualLayout>
                  </c15:layout>
                </c:ext>
                <c:ext xmlns:c16="http://schemas.microsoft.com/office/drawing/2014/chart" uri="{C3380CC4-5D6E-409C-BE32-E72D297353CC}">
                  <c16:uniqueId val="{00000001-6840-6048-9694-0E2D3925ABF1}"/>
                </c:ext>
              </c:extLst>
            </c:dLbl>
            <c:numFmt formatCode="#,##0%" sourceLinked="0"/>
            <c:spPr>
              <a:noFill/>
              <a:ln>
                <a:noFill/>
              </a:ln>
              <a:effectLst/>
            </c:spPr>
            <c:txPr>
              <a:bodyPr/>
              <a:lstStyle/>
              <a:p>
                <a:pPr>
                  <a:defRPr sz="3400" b="0" i="0" u="none" strike="noStrike">
                    <a:solidFill>
                      <a:srgbClr val="FFFFFF"/>
                    </a:solidFill>
                    <a:latin typeface="Helvetica Neue"/>
                  </a:defRPr>
                </a:pPr>
                <a:endParaRPr lang="en-US"/>
              </a:p>
            </c:txPr>
            <c:dLblPos val="ctr"/>
            <c:showLegendKey val="0"/>
            <c:showVal val="0"/>
            <c:showCatName val="0"/>
            <c:showSerName val="0"/>
            <c:showPercent val="1"/>
            <c:showBubbleSize val="0"/>
            <c:showLeaderLines val="1"/>
            <c:leaderLines>
              <c:spPr>
                <a:ln w="6350" cap="flat">
                  <a:solidFill>
                    <a:srgbClr val="000000"/>
                  </a:solidFill>
                  <a:prstDash val="solid"/>
                  <a:miter lim="400000"/>
                </a:ln>
                <a:effectLst/>
              </c:spPr>
            </c:leaderLines>
            <c:extLst>
              <c:ext xmlns:c15="http://schemas.microsoft.com/office/drawing/2012/chart" uri="{CE6537A1-D6FC-4f65-9D91-7224C49458BB}"/>
            </c:extLst>
          </c:dLbls>
          <c:cat>
            <c:strRef>
              <c:f>Sheet1!$B$1:$B$1</c:f>
              <c:strCache>
                <c:ptCount val="1"/>
                <c:pt idx="0">
                  <c:v>Test</c:v>
                </c:pt>
              </c:strCache>
            </c:strRef>
          </c:cat>
          <c:val>
            <c:numRef>
              <c:f>Sheet1!$B$2:$B$2</c:f>
              <c:numCache>
                <c:formatCode>General</c:formatCode>
                <c:ptCount val="1"/>
                <c:pt idx="0">
                  <c:v>100</c:v>
                </c:pt>
              </c:numCache>
            </c:numRef>
          </c:val>
          <c:extLst>
            <c:ext xmlns:c16="http://schemas.microsoft.com/office/drawing/2014/chart" uri="{C3380CC4-5D6E-409C-BE32-E72D297353CC}">
              <c16:uniqueId val="{00000002-6840-6048-9694-0E2D3925ABF1}"/>
            </c:ext>
          </c:extLst>
        </c:ser>
        <c:dLbls>
          <c:showLegendKey val="0"/>
          <c:showVal val="0"/>
          <c:showCatName val="0"/>
          <c:showSerName val="0"/>
          <c:showPercent val="0"/>
          <c:showBubbleSize val="0"/>
          <c:showLeaderLines val="1"/>
        </c:dLbls>
        <c:firstSliceAng val="0"/>
      </c:pieChart>
      <c:spPr>
        <a:noFill/>
        <a:ln w="12700" cap="flat">
          <a:noFill/>
          <a:miter lim="400000"/>
        </a:ln>
        <a:effectLst/>
      </c:spPr>
    </c:plotArea>
    <c:legend>
      <c:legendPos val="b"/>
      <c:layout>
        <c:manualLayout>
          <c:xMode val="edge"/>
          <c:yMode val="edge"/>
          <c:x val="0"/>
          <c:y val="0.90822999999999998"/>
          <c:w val="1"/>
          <c:h val="9.1770299999999999E-2"/>
        </c:manualLayout>
      </c:layout>
      <c:overlay val="1"/>
      <c:spPr>
        <a:noFill/>
        <a:ln w="12700" cap="flat">
          <a:noFill/>
          <a:miter lim="400000"/>
        </a:ln>
        <a:effectLst/>
      </c:spPr>
      <c:txPr>
        <a:bodyPr rot="0"/>
        <a:lstStyle/>
        <a:p>
          <a:pPr>
            <a:defRPr sz="2600" b="0" i="0" u="none" strike="noStrike">
              <a:solidFill>
                <a:srgbClr val="000000"/>
              </a:solidFill>
              <a:latin typeface="Helvetica Neue"/>
            </a:defRPr>
          </a:pPr>
          <a:endParaRPr lang="en-US"/>
        </a:p>
      </c:txPr>
    </c:legend>
    <c:plotVisOnly val="1"/>
    <c:dispBlanksAs val="gap"/>
    <c:showDLblsOverMax val="1"/>
  </c:chart>
  <c:spPr>
    <a:noFill/>
    <a:ln>
      <a:noFill/>
    </a:ln>
    <a:effectLst/>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270000" y="1638300"/>
            <a:ext cx="10464800" cy="3302000"/>
          </a:xfrm>
          <a:prstGeom prst="rect">
            <a:avLst/>
          </a:prstGeom>
        </p:spPr>
        <p:txBody>
          <a:bodyPr anchor="b"/>
          <a:lstStyle/>
          <a:p>
            <a:r>
              <a:t>Title Text</a:t>
            </a:r>
          </a:p>
        </p:txBody>
      </p:sp>
      <p:sp>
        <p:nvSpPr>
          <p:cNvPr id="12" name="Body Level One…"/>
          <p:cNvSpPr txBox="1">
            <a:spLocks noGrp="1"/>
          </p:cNvSpPr>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txBox="1">
            <a:spLocks noGrp="1"/>
          </p:cNvSpPr>
          <p:nvPr>
            <p:ph type="body" sz="quarter" idx="13"/>
          </p:nvPr>
        </p:nvSpPr>
        <p:spPr>
          <a:xfrm>
            <a:off x="1270000" y="6362700"/>
            <a:ext cx="10464800" cy="461366"/>
          </a:xfrm>
          <a:prstGeom prst="rect">
            <a:avLst/>
          </a:prstGeom>
        </p:spPr>
        <p:txBody>
          <a:bodyPr anchor="t">
            <a:spAutoFit/>
          </a:bodyPr>
          <a:lstStyle>
            <a:lvl1pPr marL="0" indent="0" algn="ctr">
              <a:spcBef>
                <a:spcPts val="0"/>
              </a:spcBef>
              <a:buSzTx/>
              <a:buNone/>
              <a:defRPr sz="2400" i="1"/>
            </a:lvl1pPr>
          </a:lstStyle>
          <a:p>
            <a:r>
              <a:t>–Johnny Appleseed</a:t>
            </a:r>
          </a:p>
        </p:txBody>
      </p:sp>
      <p:sp>
        <p:nvSpPr>
          <p:cNvPr id="94" name="“Type a quote here.”"/>
          <p:cNvSpPr txBox="1">
            <a:spLocks noGrp="1"/>
          </p:cNvSpPr>
          <p:nvPr>
            <p:ph type="body" sz="quarter" idx="14"/>
          </p:nvPr>
        </p:nvSpPr>
        <p:spPr>
          <a:xfrm>
            <a:off x="1270000" y="4267112"/>
            <a:ext cx="10464800" cy="609776"/>
          </a:xfrm>
          <a:prstGeom prst="rect">
            <a:avLst/>
          </a:prstGeom>
        </p:spPr>
        <p:txBody>
          <a:bodyPr>
            <a:spAutoFit/>
          </a:bodyPr>
          <a:lstStyle>
            <a:lvl1pPr marL="0" indent="0" algn="ctr">
              <a:spcBef>
                <a:spcPts val="0"/>
              </a:spcBef>
              <a:buSzTx/>
              <a:buNone/>
              <a:defRPr sz="3400">
                <a:latin typeface="+mn-lt"/>
                <a:ea typeface="+mn-ea"/>
                <a:cs typeface="+mn-cs"/>
                <a:sym typeface="Helvetica Neue Medium"/>
              </a:defRPr>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949853" y="0"/>
            <a:ext cx="14904506" cy="99441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1622088" y="289099"/>
            <a:ext cx="9753603" cy="6505789"/>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1270000" y="6718300"/>
            <a:ext cx="10464800" cy="1422400"/>
          </a:xfrm>
          <a:prstGeom prst="rect">
            <a:avLst/>
          </a:prstGeom>
        </p:spPr>
        <p:txBody>
          <a:bodyPr anchor="b"/>
          <a:lstStyle/>
          <a:p>
            <a:r>
              <a:t>Title Text</a:t>
            </a:r>
          </a:p>
        </p:txBody>
      </p:sp>
      <p:sp>
        <p:nvSpPr>
          <p:cNvPr id="22" name="Body Level One…"/>
          <p:cNvSpPr txBox="1">
            <a:spLocks noGrp="1"/>
          </p:cNvSpPr>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270000" y="3225800"/>
            <a:ext cx="10464800" cy="3302000"/>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idx="13"/>
          </p:nvPr>
        </p:nvSpPr>
        <p:spPr>
          <a:xfrm>
            <a:off x="2263775" y="613833"/>
            <a:ext cx="12401550" cy="8267701"/>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952500" y="635000"/>
            <a:ext cx="5334000" cy="3987800"/>
          </a:xfrm>
          <a:prstGeom prst="rect">
            <a:avLst/>
          </a:prstGeom>
        </p:spPr>
        <p:txBody>
          <a:bodyPr anchor="b"/>
          <a:lstStyle>
            <a:lvl1pPr>
              <a:defRPr sz="6000"/>
            </a:lvl1pPr>
          </a:lstStyle>
          <a:p>
            <a:r>
              <a:t>Title Text</a:t>
            </a:r>
          </a:p>
        </p:txBody>
      </p:sp>
      <p:sp>
        <p:nvSpPr>
          <p:cNvPr id="40" name="Body Level One…"/>
          <p:cNvSpPr txBox="1">
            <a:spLocks noGrp="1"/>
          </p:cNvSpPr>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idx="13"/>
          </p:nvPr>
        </p:nvSpPr>
        <p:spPr>
          <a:xfrm>
            <a:off x="4086225" y="2586566"/>
            <a:ext cx="9429750" cy="6286501"/>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952500" y="1270000"/>
            <a:ext cx="11099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6680200" y="5029200"/>
            <a:ext cx="6054748" cy="403860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6502400" y="889000"/>
            <a:ext cx="5867400" cy="3911601"/>
          </a:xfrm>
          <a:prstGeom prst="rect">
            <a:avLst/>
          </a:prstGeom>
        </p:spPr>
        <p:txBody>
          <a:bodyPr lIns="91439" tIns="45719" rIns="91439" bIns="45719" anchor="t">
            <a:noAutofit/>
          </a:bodyPr>
          <a:lstStyle/>
          <a:p>
            <a:endParaRPr/>
          </a:p>
        </p:txBody>
      </p:sp>
      <p:sp>
        <p:nvSpPr>
          <p:cNvPr id="85" name="Image"/>
          <p:cNvSpPr>
            <a:spLocks noGrp="1"/>
          </p:cNvSpPr>
          <p:nvPr>
            <p:ph type="pic" idx="15"/>
          </p:nvPr>
        </p:nvSpPr>
        <p:spPr>
          <a:xfrm>
            <a:off x="-2374900" y="889000"/>
            <a:ext cx="11982450" cy="7988300"/>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952500" y="254000"/>
            <a:ext cx="11099800" cy="2159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Title Text</a:t>
            </a:r>
          </a:p>
        </p:txBody>
      </p:sp>
      <p:sp>
        <p:nvSpPr>
          <p:cNvPr id="3" name="Slide Number"/>
          <p:cNvSpPr txBox="1">
            <a:spLocks noGrp="1"/>
          </p:cNvSpPr>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sz="1600" b="0">
                <a:latin typeface="Helvetica Neue Light"/>
                <a:ea typeface="Helvetica Neue Light"/>
                <a:cs typeface="Helvetica Neue Light"/>
                <a:sym typeface="Helvetica Neue Light"/>
              </a:defRPr>
            </a:lvl1pPr>
          </a:lstStyle>
          <a:p>
            <a:fld id="{86CB4B4D-7CA3-9044-876B-883B54F8677D}" type="slidenum">
              <a:t>‹#›</a:t>
            </a:fld>
            <a:endParaRPr/>
          </a:p>
        </p:txBody>
      </p:sp>
      <p:sp>
        <p:nvSpPr>
          <p:cNvPr id="4" name="Body Level One…"/>
          <p:cNvSpPr txBox="1">
            <a:spLocks noGrp="1"/>
          </p:cNvSpPr>
          <p:nvPr>
            <p:ph type="body" idx="1"/>
          </p:nvPr>
        </p:nvSpPr>
        <p:spPr>
          <a:xfrm>
            <a:off x="952500" y="2590800"/>
            <a:ext cx="11099800" cy="62865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6.xml"/><Relationship Id="rId4" Type="http://schemas.openxmlformats.org/officeDocument/2006/relationships/chart" Target="../charts/char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hyperlink" Target="https://healthinformatics.umn.edu/research/nlpie-group" TargetMode="External"/><Relationship Id="rId2" Type="http://schemas.openxmlformats.org/officeDocument/2006/relationships/hyperlink" Target="https://github.com/nlpie/clinical-sentences" TargetMode="External"/><Relationship Id="rId1" Type="http://schemas.openxmlformats.org/officeDocument/2006/relationships/slideLayout" Target="../slideLayouts/slideLayout6.xml"/><Relationship Id="rId5" Type="http://schemas.openxmlformats.org/officeDocument/2006/relationships/hyperlink" Target="mailto:nlp-ie@umn.edu" TargetMode="External"/><Relationship Id="rId4" Type="http://schemas.openxmlformats.org/officeDocument/2006/relationships/hyperlink" Target="mailto:benknoll@umn.edu"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19" name="Recurrent Deep Network Models for Clinical NLP Tasks:…"/>
          <p:cNvSpPr txBox="1">
            <a:spLocks noGrp="1"/>
          </p:cNvSpPr>
          <p:nvPr>
            <p:ph type="ctrTitle"/>
          </p:nvPr>
        </p:nvSpPr>
        <p:spPr>
          <a:xfrm>
            <a:off x="1270000" y="2336800"/>
            <a:ext cx="10464800" cy="3302000"/>
          </a:xfrm>
          <a:prstGeom prst="rect">
            <a:avLst/>
          </a:prstGeom>
        </p:spPr>
        <p:txBody>
          <a:bodyPr/>
          <a:lstStyle/>
          <a:p>
            <a:pPr defTabSz="373887">
              <a:defRPr sz="5119"/>
            </a:pPr>
            <a:r>
              <a:t>Recurrent Deep Network Models for Clinical NLP Tasks:</a:t>
            </a:r>
          </a:p>
          <a:p>
            <a:pPr defTabSz="373887">
              <a:defRPr sz="5119"/>
            </a:pPr>
            <a:r>
              <a:t>Use Case with Sentence Boundary Disambiguation</a:t>
            </a:r>
          </a:p>
        </p:txBody>
      </p:sp>
      <p:sp>
        <p:nvSpPr>
          <p:cNvPr id="120" name="Benjamin C. Knoll…"/>
          <p:cNvSpPr txBox="1">
            <a:spLocks noGrp="1"/>
          </p:cNvSpPr>
          <p:nvPr>
            <p:ph type="subTitle" sz="quarter" idx="1"/>
          </p:nvPr>
        </p:nvSpPr>
        <p:spPr>
          <a:xfrm>
            <a:off x="1844675" y="6019800"/>
            <a:ext cx="5084118" cy="2635052"/>
          </a:xfrm>
          <a:prstGeom prst="rect">
            <a:avLst/>
          </a:prstGeom>
        </p:spPr>
        <p:txBody>
          <a:bodyPr/>
          <a:lstStyle/>
          <a:p>
            <a:pPr algn="l" defTabSz="519937">
              <a:defRPr sz="3293"/>
            </a:pPr>
            <a:r>
              <a:t>Benjamin C. Knoll</a:t>
            </a:r>
          </a:p>
          <a:p>
            <a:pPr algn="l" defTabSz="519937">
              <a:defRPr sz="3293"/>
            </a:pPr>
            <a:r>
              <a:t>Elizabeth A. Lindemann </a:t>
            </a:r>
          </a:p>
          <a:p>
            <a:pPr algn="l" defTabSz="519937">
              <a:defRPr sz="3293"/>
            </a:pPr>
            <a:r>
              <a:t>Arian L. Albert</a:t>
            </a:r>
          </a:p>
          <a:p>
            <a:pPr algn="l" defTabSz="519937">
              <a:defRPr sz="3293"/>
            </a:pPr>
            <a:r>
              <a:t>Genevieve B. Melton</a:t>
            </a:r>
          </a:p>
          <a:p>
            <a:pPr algn="l" defTabSz="519937">
              <a:defRPr sz="3293"/>
            </a:pPr>
            <a:r>
              <a:t>Serguei V.S. Pakhomov</a:t>
            </a:r>
          </a:p>
        </p:txBody>
      </p:sp>
      <p:pic>
        <p:nvPicPr>
          <p:cNvPr id="121" name="Image" descr="Image"/>
          <p:cNvPicPr>
            <a:picLocks noChangeAspect="1"/>
          </p:cNvPicPr>
          <p:nvPr/>
        </p:nvPicPr>
        <p:blipFill>
          <a:blip r:embed="rId3"/>
          <a:stretch>
            <a:fillRect/>
          </a:stretch>
        </p:blipFill>
        <p:spPr>
          <a:xfrm>
            <a:off x="7007225" y="7127775"/>
            <a:ext cx="4152900" cy="419101"/>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Task"/>
          <p:cNvSpPr txBox="1">
            <a:spLocks noGrp="1"/>
          </p:cNvSpPr>
          <p:nvPr>
            <p:ph type="title"/>
          </p:nvPr>
        </p:nvSpPr>
        <p:spPr>
          <a:prstGeom prst="rect">
            <a:avLst/>
          </a:prstGeom>
        </p:spPr>
        <p:txBody>
          <a:bodyPr/>
          <a:lstStyle/>
          <a:p>
            <a:r>
              <a:t>Task</a:t>
            </a:r>
          </a:p>
        </p:txBody>
      </p:sp>
      <p:sp>
        <p:nvSpPr>
          <p:cNvPr id="156" name="Treated sentence boundary disambiguation as a sequence-labeling task.…"/>
          <p:cNvSpPr txBox="1">
            <a:spLocks noGrp="1"/>
          </p:cNvSpPr>
          <p:nvPr>
            <p:ph type="body" idx="1"/>
          </p:nvPr>
        </p:nvSpPr>
        <p:spPr>
          <a:prstGeom prst="rect">
            <a:avLst/>
          </a:prstGeom>
        </p:spPr>
        <p:txBody>
          <a:bodyPr/>
          <a:lstStyle/>
          <a:p>
            <a:r>
              <a:t>Treated sentence boundary disambiguation as a sequence-labeling task.</a:t>
            </a:r>
          </a:p>
          <a:p>
            <a:pPr lvl="1"/>
            <a:r>
              <a:t>“B” tag used for the first token in every sentence.</a:t>
            </a:r>
          </a:p>
          <a:p>
            <a:pPr lvl="1"/>
            <a:r>
              <a:t>“I” tag used for tokens inside sentences.</a:t>
            </a:r>
          </a:p>
        </p:txBody>
      </p:sp>
      <p:sp>
        <p:nvSpPr>
          <p:cNvPr id="157"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10</a:t>
            </a:fld>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9" name="Screen Shot 2019-08-21 at 12.37.33 PM.png" descr="Screen Shot 2019-08-21 at 12.37.33 PM.png"/>
          <p:cNvPicPr>
            <a:picLocks noGrp="1" noChangeAspect="1"/>
          </p:cNvPicPr>
          <p:nvPr>
            <p:ph type="pic" idx="13"/>
          </p:nvPr>
        </p:nvPicPr>
        <p:blipFill>
          <a:blip r:embed="rId2"/>
          <a:srcRect/>
          <a:stretch>
            <a:fillRect/>
          </a:stretch>
        </p:blipFill>
        <p:spPr>
          <a:xfrm>
            <a:off x="1212850" y="4097734"/>
            <a:ext cx="4991082" cy="3272455"/>
          </a:xfrm>
          <a:prstGeom prst="rect">
            <a:avLst/>
          </a:prstGeom>
        </p:spPr>
      </p:pic>
      <p:sp>
        <p:nvSpPr>
          <p:cNvPr id="160" name="Task"/>
          <p:cNvSpPr txBox="1">
            <a:spLocks noGrp="1"/>
          </p:cNvSpPr>
          <p:nvPr>
            <p:ph type="title"/>
          </p:nvPr>
        </p:nvSpPr>
        <p:spPr>
          <a:prstGeom prst="rect">
            <a:avLst/>
          </a:prstGeom>
        </p:spPr>
        <p:txBody>
          <a:bodyPr/>
          <a:lstStyle/>
          <a:p>
            <a:r>
              <a:t>Task</a:t>
            </a:r>
          </a:p>
        </p:txBody>
      </p:sp>
      <p:sp>
        <p:nvSpPr>
          <p:cNvPr id="161" name="Past/B Surgical/I History/I :/I…"/>
          <p:cNvSpPr txBox="1">
            <a:spLocks noGrp="1"/>
          </p:cNvSpPr>
          <p:nvPr>
            <p:ph type="body" sz="half" idx="1"/>
          </p:nvPr>
        </p:nvSpPr>
        <p:spPr>
          <a:xfrm>
            <a:off x="6718300" y="2590800"/>
            <a:ext cx="5334000" cy="6286500"/>
          </a:xfrm>
          <a:prstGeom prst="rect">
            <a:avLst/>
          </a:prstGeom>
        </p:spPr>
        <p:txBody>
          <a:bodyPr/>
          <a:lstStyle/>
          <a:p>
            <a:pPr marL="0" indent="0">
              <a:buSzTx/>
              <a:buNone/>
            </a:pPr>
            <a:r>
              <a:t>Past/</a:t>
            </a:r>
            <a:r>
              <a:rPr b="1"/>
              <a:t>B</a:t>
            </a:r>
            <a:r>
              <a:t> Surgical/</a:t>
            </a:r>
            <a:r>
              <a:rPr b="1"/>
              <a:t>I</a:t>
            </a:r>
            <a:r>
              <a:t> History/</a:t>
            </a:r>
            <a:r>
              <a:rPr b="1"/>
              <a:t>I</a:t>
            </a:r>
            <a:r>
              <a:t> :/</a:t>
            </a:r>
            <a:r>
              <a:rPr b="1"/>
              <a:t>I</a:t>
            </a:r>
          </a:p>
          <a:p>
            <a:pPr marL="0" indent="0">
              <a:buSzTx/>
              <a:buNone/>
            </a:pPr>
            <a:r>
              <a:t>Bilateral/</a:t>
            </a:r>
            <a:r>
              <a:rPr b="1"/>
              <a:t>B</a:t>
            </a:r>
            <a:r>
              <a:t> cataract/</a:t>
            </a:r>
            <a:r>
              <a:rPr b="1"/>
              <a:t>I</a:t>
            </a:r>
            <a:r>
              <a:t> surgery/</a:t>
            </a:r>
            <a:r>
              <a:rPr b="1"/>
              <a:t>I</a:t>
            </a:r>
          </a:p>
          <a:p>
            <a:pPr marL="0" indent="0">
              <a:buSzTx/>
              <a:buNone/>
            </a:pPr>
            <a:r>
              <a:t>Tonsillectomy/</a:t>
            </a:r>
            <a:r>
              <a:rPr b="1"/>
              <a:t>B</a:t>
            </a:r>
            <a:r>
              <a:t> as/</a:t>
            </a:r>
            <a:r>
              <a:rPr b="1"/>
              <a:t>I</a:t>
            </a:r>
            <a:r>
              <a:t> a/</a:t>
            </a:r>
            <a:r>
              <a:rPr b="1"/>
              <a:t>I</a:t>
            </a:r>
            <a:r>
              <a:t> child/</a:t>
            </a:r>
            <a:r>
              <a:rPr b="1"/>
              <a:t>I</a:t>
            </a:r>
          </a:p>
        </p:txBody>
      </p:sp>
      <p:sp>
        <p:nvSpPr>
          <p:cNvPr id="162"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11</a:t>
            </a:fld>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Architecture"/>
          <p:cNvSpPr txBox="1">
            <a:spLocks noGrp="1"/>
          </p:cNvSpPr>
          <p:nvPr>
            <p:ph type="title"/>
          </p:nvPr>
        </p:nvSpPr>
        <p:spPr>
          <a:prstGeom prst="rect">
            <a:avLst/>
          </a:prstGeom>
        </p:spPr>
        <p:txBody>
          <a:bodyPr/>
          <a:lstStyle/>
          <a:p>
            <a:r>
              <a:t>Architecture</a:t>
            </a:r>
          </a:p>
        </p:txBody>
      </p:sp>
      <p:sp>
        <p:nvSpPr>
          <p:cNvPr id="165" name="Deep Neural Network Architecture.…"/>
          <p:cNvSpPr txBox="1">
            <a:spLocks noGrp="1"/>
          </p:cNvSpPr>
          <p:nvPr>
            <p:ph type="body" sz="half" idx="1"/>
          </p:nvPr>
        </p:nvSpPr>
        <p:spPr>
          <a:prstGeom prst="rect">
            <a:avLst/>
          </a:prstGeom>
        </p:spPr>
        <p:txBody>
          <a:bodyPr/>
          <a:lstStyle/>
          <a:p>
            <a:pPr marL="312039" indent="-312039" defTabSz="531622">
              <a:spcBef>
                <a:spcPts val="2900"/>
              </a:spcBef>
              <a:defRPr sz="2548"/>
            </a:pPr>
            <a:r>
              <a:t>Deep Neural Network Architecture.</a:t>
            </a:r>
          </a:p>
          <a:p>
            <a:pPr marL="624078" lvl="1" indent="-312039" defTabSz="531622">
              <a:spcBef>
                <a:spcPts val="2900"/>
              </a:spcBef>
              <a:defRPr sz="2548"/>
            </a:pPr>
            <a:r>
              <a:t>fastText word embeddings and CNN word characters representation.</a:t>
            </a:r>
          </a:p>
          <a:p>
            <a:pPr marL="624078" lvl="1" indent="-312039" defTabSz="531622">
              <a:spcBef>
                <a:spcPts val="2900"/>
              </a:spcBef>
              <a:defRPr sz="2548"/>
            </a:pPr>
            <a:r>
              <a:t>Bi-directional Long Short Term Memory (bi-LSTM) context builder.</a:t>
            </a:r>
          </a:p>
          <a:p>
            <a:pPr marL="624078" lvl="1" indent="-312039" defTabSz="531622">
              <a:spcBef>
                <a:spcPts val="2900"/>
              </a:spcBef>
              <a:defRPr sz="2548"/>
            </a:pPr>
            <a:r>
              <a:t>Sigmoid dense prediction (Binary Logistic Regression).</a:t>
            </a:r>
          </a:p>
          <a:p>
            <a:pPr marL="312039" indent="-312039" defTabSz="531622">
              <a:spcBef>
                <a:spcPts val="2900"/>
              </a:spcBef>
              <a:defRPr sz="2548"/>
            </a:pPr>
            <a:r>
              <a:t>Built and trained in tensorflow using Keras model and layers.</a:t>
            </a:r>
          </a:p>
        </p:txBody>
      </p:sp>
      <p:pic>
        <p:nvPicPr>
          <p:cNvPr id="166" name="Entire Model.png" descr="Entire Model.png"/>
          <p:cNvPicPr>
            <a:picLocks noChangeAspect="1"/>
          </p:cNvPicPr>
          <p:nvPr/>
        </p:nvPicPr>
        <p:blipFill>
          <a:blip r:embed="rId2"/>
          <a:stretch>
            <a:fillRect/>
          </a:stretch>
        </p:blipFill>
        <p:spPr>
          <a:xfrm>
            <a:off x="6816004" y="3066165"/>
            <a:ext cx="5138592" cy="5335770"/>
          </a:xfrm>
          <a:prstGeom prst="rect">
            <a:avLst/>
          </a:prstGeom>
          <a:ln w="12700">
            <a:miter lim="400000"/>
          </a:ln>
        </p:spPr>
      </p:pic>
      <p:sp>
        <p:nvSpPr>
          <p:cNvPr id="167"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12</a:t>
            </a:fld>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Architecture: Ensemble"/>
          <p:cNvSpPr txBox="1">
            <a:spLocks noGrp="1"/>
          </p:cNvSpPr>
          <p:nvPr>
            <p:ph type="title"/>
          </p:nvPr>
        </p:nvSpPr>
        <p:spPr>
          <a:prstGeom prst="rect">
            <a:avLst/>
          </a:prstGeom>
        </p:spPr>
        <p:txBody>
          <a:bodyPr/>
          <a:lstStyle/>
          <a:p>
            <a:r>
              <a:t>Architecture: Ensemble</a:t>
            </a:r>
          </a:p>
        </p:txBody>
      </p:sp>
      <p:sp>
        <p:nvSpPr>
          <p:cNvPr id="170" name="Train two networks:…"/>
          <p:cNvSpPr txBox="1">
            <a:spLocks noGrp="1"/>
          </p:cNvSpPr>
          <p:nvPr>
            <p:ph type="body" sz="half" idx="1"/>
          </p:nvPr>
        </p:nvSpPr>
        <p:spPr>
          <a:xfrm>
            <a:off x="952500" y="2590800"/>
            <a:ext cx="4562029" cy="6286500"/>
          </a:xfrm>
          <a:prstGeom prst="rect">
            <a:avLst/>
          </a:prstGeom>
        </p:spPr>
        <p:txBody>
          <a:bodyPr/>
          <a:lstStyle/>
          <a:p>
            <a:r>
              <a:t>Train two networks:</a:t>
            </a:r>
          </a:p>
          <a:p>
            <a:pPr lvl="1"/>
            <a:r>
              <a:t>First using the MIMIC dataset.</a:t>
            </a:r>
          </a:p>
          <a:p>
            <a:pPr lvl="1"/>
            <a:r>
              <a:t>Second using the FV dataset.</a:t>
            </a:r>
          </a:p>
          <a:p>
            <a:r>
              <a:t>Second network functions as a “correction.”</a:t>
            </a:r>
          </a:p>
        </p:txBody>
      </p:sp>
      <p:pic>
        <p:nvPicPr>
          <p:cNvPr id="171" name="Transfer.png" descr="Transfer.png"/>
          <p:cNvPicPr>
            <a:picLocks noChangeAspect="1"/>
          </p:cNvPicPr>
          <p:nvPr/>
        </p:nvPicPr>
        <p:blipFill>
          <a:blip r:embed="rId2"/>
          <a:stretch>
            <a:fillRect/>
          </a:stretch>
        </p:blipFill>
        <p:spPr>
          <a:xfrm>
            <a:off x="6093197" y="2455896"/>
            <a:ext cx="6584206" cy="6556308"/>
          </a:xfrm>
          <a:prstGeom prst="rect">
            <a:avLst/>
          </a:prstGeom>
          <a:ln w="12700">
            <a:miter lim="400000"/>
          </a:ln>
        </p:spPr>
      </p:pic>
      <p:sp>
        <p:nvSpPr>
          <p:cNvPr id="172"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13</a:t>
            </a:fld>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Experiment Structure"/>
          <p:cNvSpPr txBox="1">
            <a:spLocks noGrp="1"/>
          </p:cNvSpPr>
          <p:nvPr>
            <p:ph type="title"/>
          </p:nvPr>
        </p:nvSpPr>
        <p:spPr>
          <a:prstGeom prst="rect">
            <a:avLst/>
          </a:prstGeom>
        </p:spPr>
        <p:txBody>
          <a:bodyPr/>
          <a:lstStyle/>
          <a:p>
            <a:r>
              <a:t>Experiment Structure</a:t>
            </a:r>
          </a:p>
        </p:txBody>
      </p:sp>
      <p:graphicFrame>
        <p:nvGraphicFramePr>
          <p:cNvPr id="175" name="MIMIC-III (749)"/>
          <p:cNvGraphicFramePr/>
          <p:nvPr/>
        </p:nvGraphicFramePr>
        <p:xfrm>
          <a:off x="1147402" y="2827409"/>
          <a:ext cx="5320844" cy="520870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76" name="FV CV (476)"/>
          <p:cNvGraphicFramePr/>
          <p:nvPr>
            <p:extLst>
              <p:ext uri="{D42A27DB-BD31-4B8C-83A1-F6EECF244321}">
                <p14:modId xmlns:p14="http://schemas.microsoft.com/office/powerpoint/2010/main" val="1802975259"/>
              </p:ext>
            </p:extLst>
          </p:nvPr>
        </p:nvGraphicFramePr>
        <p:xfrm>
          <a:off x="4868502" y="2827409"/>
          <a:ext cx="3267796" cy="409878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77" name="FV Test (476)"/>
          <p:cNvGraphicFramePr/>
          <p:nvPr>
            <p:extLst>
              <p:ext uri="{D42A27DB-BD31-4B8C-83A1-F6EECF244321}">
                <p14:modId xmlns:p14="http://schemas.microsoft.com/office/powerpoint/2010/main" val="1326379014"/>
              </p:ext>
            </p:extLst>
          </p:nvPr>
        </p:nvGraphicFramePr>
        <p:xfrm>
          <a:off x="8384007" y="2827409"/>
          <a:ext cx="3678986" cy="5010128"/>
        </p:xfrm>
        <a:graphic>
          <a:graphicData uri="http://schemas.openxmlformats.org/drawingml/2006/chart">
            <c:chart xmlns:c="http://schemas.openxmlformats.org/drawingml/2006/chart" xmlns:r="http://schemas.openxmlformats.org/officeDocument/2006/relationships" r:id="rId4"/>
          </a:graphicData>
        </a:graphic>
      </p:graphicFrame>
      <p:sp>
        <p:nvSpPr>
          <p:cNvPr id="178"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14</a:t>
            </a:fld>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Experiments"/>
          <p:cNvSpPr txBox="1">
            <a:spLocks noGrp="1"/>
          </p:cNvSpPr>
          <p:nvPr>
            <p:ph type="title"/>
          </p:nvPr>
        </p:nvSpPr>
        <p:spPr>
          <a:prstGeom prst="rect">
            <a:avLst/>
          </a:prstGeom>
        </p:spPr>
        <p:txBody>
          <a:bodyPr/>
          <a:lstStyle/>
          <a:p>
            <a:r>
              <a:t>Experiments</a:t>
            </a:r>
          </a:p>
        </p:txBody>
      </p:sp>
      <p:sp>
        <p:nvSpPr>
          <p:cNvPr id="181" name="Baseline: Logistic Regression on vectors of characters in context.…"/>
          <p:cNvSpPr txBox="1">
            <a:spLocks noGrp="1"/>
          </p:cNvSpPr>
          <p:nvPr>
            <p:ph type="body" idx="1"/>
          </p:nvPr>
        </p:nvSpPr>
        <p:spPr>
          <a:prstGeom prst="rect">
            <a:avLst/>
          </a:prstGeom>
        </p:spPr>
        <p:txBody>
          <a:bodyPr/>
          <a:lstStyle/>
          <a:p>
            <a:r>
              <a:t>Baseline: Logistic Regression on vectors of characters in context.</a:t>
            </a:r>
          </a:p>
          <a:p>
            <a:r>
              <a:t>All experiments were evaluated against the hold-out FV dataset.</a:t>
            </a:r>
          </a:p>
          <a:p>
            <a:r>
              <a:t>Evaluated using B tag binary classification accuracy.</a:t>
            </a:r>
          </a:p>
          <a:p>
            <a:r>
              <a:t>Sentences annotated as Unsure ignored for the purpose of evaluation.</a:t>
            </a:r>
          </a:p>
        </p:txBody>
      </p:sp>
      <p:sp>
        <p:nvSpPr>
          <p:cNvPr id="182"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15</a:t>
            </a:fld>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Experiments"/>
          <p:cNvSpPr txBox="1">
            <a:spLocks noGrp="1"/>
          </p:cNvSpPr>
          <p:nvPr>
            <p:ph type="title"/>
          </p:nvPr>
        </p:nvSpPr>
        <p:spPr>
          <a:prstGeom prst="rect">
            <a:avLst/>
          </a:prstGeom>
        </p:spPr>
        <p:txBody>
          <a:bodyPr/>
          <a:lstStyle/>
          <a:p>
            <a:r>
              <a:t>Experiments</a:t>
            </a:r>
          </a:p>
        </p:txBody>
      </p:sp>
      <p:sp>
        <p:nvSpPr>
          <p:cNvPr id="185" name="7 different experimental models:…"/>
          <p:cNvSpPr txBox="1">
            <a:spLocks noGrp="1"/>
          </p:cNvSpPr>
          <p:nvPr>
            <p:ph type="body" idx="1"/>
          </p:nvPr>
        </p:nvSpPr>
        <p:spPr>
          <a:prstGeom prst="rect">
            <a:avLst/>
          </a:prstGeom>
        </p:spPr>
        <p:txBody>
          <a:bodyPr>
            <a:normAutofit lnSpcReduction="10000"/>
          </a:bodyPr>
          <a:lstStyle/>
          <a:p>
            <a:pPr marL="355600" indent="-355600" defTabSz="467359">
              <a:spcBef>
                <a:spcPts val="3300"/>
              </a:spcBef>
              <a:defRPr sz="2560"/>
            </a:pPr>
            <a:r>
              <a:rPr dirty="0"/>
              <a:t>7 different experimental models:</a:t>
            </a:r>
          </a:p>
          <a:p>
            <a:pPr marL="711200" lvl="1" indent="-355600" defTabSz="467359">
              <a:spcBef>
                <a:spcPts val="3300"/>
              </a:spcBef>
              <a:defRPr sz="2560"/>
            </a:pPr>
            <a:r>
              <a:rPr dirty="0"/>
              <a:t>LR-MIMIC and LR-FV: Logistic Regression models trained on each corpus.</a:t>
            </a:r>
          </a:p>
          <a:p>
            <a:pPr marL="711200" lvl="1" indent="-355600" defTabSz="467359">
              <a:spcBef>
                <a:spcPts val="3300"/>
              </a:spcBef>
              <a:defRPr sz="2560"/>
            </a:pPr>
            <a:r>
              <a:rPr lang="en-US" dirty="0"/>
              <a:t>NN-</a:t>
            </a:r>
            <a:r>
              <a:rPr dirty="0"/>
              <a:t>MIMIC and </a:t>
            </a:r>
            <a:r>
              <a:rPr lang="en-US" dirty="0"/>
              <a:t>NN-</a:t>
            </a:r>
            <a:r>
              <a:rPr dirty="0"/>
              <a:t>FV: Deep Neural Network models trained on each corpus.</a:t>
            </a:r>
          </a:p>
          <a:p>
            <a:pPr marL="711200" lvl="1" indent="-355600" defTabSz="467359">
              <a:spcBef>
                <a:spcPts val="3300"/>
              </a:spcBef>
              <a:defRPr sz="2560"/>
            </a:pPr>
            <a:r>
              <a:rPr lang="en-US" dirty="0"/>
              <a:t>NN-</a:t>
            </a:r>
            <a:r>
              <a:rPr dirty="0"/>
              <a:t>MIMIC+FV: Deep Neural Network model trained on the combined corpora.</a:t>
            </a:r>
          </a:p>
          <a:p>
            <a:pPr marL="711200" lvl="1" indent="-355600" defTabSz="467359">
              <a:spcBef>
                <a:spcPts val="3300"/>
              </a:spcBef>
              <a:defRPr sz="2560"/>
            </a:pPr>
            <a:r>
              <a:rPr lang="en-US" dirty="0"/>
              <a:t>NN-</a:t>
            </a:r>
            <a:r>
              <a:rPr dirty="0"/>
              <a:t>MIMIC then FV: Deep Neural Network model trained on MIMIC then resumed on FV.</a:t>
            </a:r>
          </a:p>
          <a:p>
            <a:pPr marL="711200" lvl="1" indent="-355600" defTabSz="467359">
              <a:spcBef>
                <a:spcPts val="3300"/>
              </a:spcBef>
              <a:defRPr sz="2560"/>
            </a:pPr>
            <a:r>
              <a:rPr dirty="0"/>
              <a:t>Ensemble: Ensemble architecture with layers trained on MIMIC and then other layers trained on FV.</a:t>
            </a:r>
          </a:p>
        </p:txBody>
      </p:sp>
      <p:sp>
        <p:nvSpPr>
          <p:cNvPr id="186"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16</a:t>
            </a:fld>
            <a:endParaRP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Results"/>
          <p:cNvSpPr txBox="1">
            <a:spLocks noGrp="1"/>
          </p:cNvSpPr>
          <p:nvPr>
            <p:ph type="title"/>
          </p:nvPr>
        </p:nvSpPr>
        <p:spPr>
          <a:prstGeom prst="rect">
            <a:avLst/>
          </a:prstGeom>
        </p:spPr>
        <p:txBody>
          <a:bodyPr/>
          <a:lstStyle/>
          <a:p>
            <a:r>
              <a:t>Results</a:t>
            </a:r>
          </a:p>
        </p:txBody>
      </p:sp>
      <p:sp>
        <p:nvSpPr>
          <p:cNvPr id="189"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17</a:t>
            </a:fld>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Results"/>
          <p:cNvSpPr txBox="1">
            <a:spLocks noGrp="1"/>
          </p:cNvSpPr>
          <p:nvPr>
            <p:ph type="title"/>
          </p:nvPr>
        </p:nvSpPr>
        <p:spPr>
          <a:prstGeom prst="rect">
            <a:avLst/>
          </a:prstGeom>
        </p:spPr>
        <p:txBody>
          <a:bodyPr/>
          <a:lstStyle/>
          <a:p>
            <a:r>
              <a:t>Results</a:t>
            </a:r>
          </a:p>
        </p:txBody>
      </p:sp>
      <p:graphicFrame>
        <p:nvGraphicFramePr>
          <p:cNvPr id="192" name="Table"/>
          <p:cNvGraphicFramePr/>
          <p:nvPr>
            <p:extLst>
              <p:ext uri="{D42A27DB-BD31-4B8C-83A1-F6EECF244321}">
                <p14:modId xmlns:p14="http://schemas.microsoft.com/office/powerpoint/2010/main" val="3361556009"/>
              </p:ext>
            </p:extLst>
          </p:nvPr>
        </p:nvGraphicFramePr>
        <p:xfrm>
          <a:off x="1016000" y="2838450"/>
          <a:ext cx="10972799" cy="6283424"/>
        </p:xfrm>
        <a:graphic>
          <a:graphicData uri="http://schemas.openxmlformats.org/drawingml/2006/table">
            <a:tbl>
              <a:tblPr bandRow="1">
                <a:tableStyleId>{4C3C2611-4C71-4FC5-86AE-919BDF0F9419}</a:tableStyleId>
              </a:tblPr>
              <a:tblGrid>
                <a:gridCol w="3816626">
                  <a:extLst>
                    <a:ext uri="{9D8B030D-6E8A-4147-A177-3AD203B41FA5}">
                      <a16:colId xmlns:a16="http://schemas.microsoft.com/office/drawing/2014/main" val="20000"/>
                    </a:ext>
                  </a:extLst>
                </a:gridCol>
                <a:gridCol w="2696529">
                  <a:extLst>
                    <a:ext uri="{9D8B030D-6E8A-4147-A177-3AD203B41FA5}">
                      <a16:colId xmlns:a16="http://schemas.microsoft.com/office/drawing/2014/main" val="20001"/>
                    </a:ext>
                  </a:extLst>
                </a:gridCol>
                <a:gridCol w="2509846">
                  <a:extLst>
                    <a:ext uri="{9D8B030D-6E8A-4147-A177-3AD203B41FA5}">
                      <a16:colId xmlns:a16="http://schemas.microsoft.com/office/drawing/2014/main" val="20002"/>
                    </a:ext>
                  </a:extLst>
                </a:gridCol>
                <a:gridCol w="1949798">
                  <a:extLst>
                    <a:ext uri="{9D8B030D-6E8A-4147-A177-3AD203B41FA5}">
                      <a16:colId xmlns:a16="http://schemas.microsoft.com/office/drawing/2014/main" val="20003"/>
                    </a:ext>
                  </a:extLst>
                </a:gridCol>
              </a:tblGrid>
              <a:tr h="785428">
                <a:tc>
                  <a:txBody>
                    <a:bodyPr/>
                    <a:lstStyle/>
                    <a:p>
                      <a:pPr defTabSz="457200">
                        <a:defRPr sz="1800"/>
                      </a:pPr>
                      <a:r>
                        <a:rPr sz="3700" b="1" dirty="0">
                          <a:sym typeface="Helvetica Neue"/>
                        </a:rPr>
                        <a:t>Method</a:t>
                      </a:r>
                    </a:p>
                  </a:txBody>
                  <a:tcPr marL="63500" marR="63500" marT="0" marB="0" anchor="b" horzOverflow="overflow">
                    <a:lnL w="12700">
                      <a:solidFill>
                        <a:srgbClr val="CBCBCB"/>
                      </a:solidFill>
                      <a:miter lim="400000"/>
                    </a:lnL>
                    <a:lnR w="12700">
                      <a:solidFill>
                        <a:srgbClr val="CBCBCB"/>
                      </a:solidFill>
                      <a:miter lim="400000"/>
                    </a:lnR>
                    <a:lnT w="6350">
                      <a:solidFill>
                        <a:srgbClr val="CBCBCB"/>
                      </a:solidFill>
                      <a:miter lim="400000"/>
                    </a:lnT>
                    <a:lnB w="6350">
                      <a:solidFill>
                        <a:srgbClr val="CBCBCB"/>
                      </a:solidFill>
                      <a:miter lim="400000"/>
                    </a:lnB>
                  </a:tcPr>
                </a:tc>
                <a:tc>
                  <a:txBody>
                    <a:bodyPr/>
                    <a:lstStyle/>
                    <a:p>
                      <a:pPr defTabSz="457200">
                        <a:defRPr sz="1800"/>
                      </a:pPr>
                      <a:r>
                        <a:rPr sz="3700" b="1">
                          <a:sym typeface="Helvetica Neue"/>
                        </a:rPr>
                        <a:t>Precision</a:t>
                      </a:r>
                    </a:p>
                  </a:txBody>
                  <a:tcPr marL="63500" marR="63500" marT="0" marB="0" anchor="b" horzOverflow="overflow">
                    <a:lnL w="12700">
                      <a:solidFill>
                        <a:srgbClr val="CBCBCB"/>
                      </a:solidFill>
                      <a:miter lim="400000"/>
                    </a:lnL>
                    <a:lnR w="12700">
                      <a:solidFill>
                        <a:srgbClr val="CBCBCB"/>
                      </a:solidFill>
                      <a:miter lim="400000"/>
                    </a:lnR>
                    <a:lnT w="6350">
                      <a:solidFill>
                        <a:srgbClr val="CBCBCB"/>
                      </a:solidFill>
                      <a:miter lim="400000"/>
                    </a:lnT>
                    <a:lnB w="6350">
                      <a:solidFill>
                        <a:srgbClr val="CBCBCB"/>
                      </a:solidFill>
                      <a:miter lim="400000"/>
                    </a:lnB>
                  </a:tcPr>
                </a:tc>
                <a:tc>
                  <a:txBody>
                    <a:bodyPr/>
                    <a:lstStyle/>
                    <a:p>
                      <a:pPr defTabSz="457200">
                        <a:defRPr sz="1800"/>
                      </a:pPr>
                      <a:r>
                        <a:rPr sz="3700" b="1">
                          <a:sym typeface="Helvetica Neue"/>
                        </a:rPr>
                        <a:t>Recall</a:t>
                      </a:r>
                    </a:p>
                  </a:txBody>
                  <a:tcPr marL="63500" marR="63500" marT="0" marB="0" anchor="b" horzOverflow="overflow">
                    <a:lnL w="12700">
                      <a:solidFill>
                        <a:srgbClr val="CBCBCB"/>
                      </a:solidFill>
                      <a:miter lim="400000"/>
                    </a:lnL>
                    <a:lnR w="12700">
                      <a:solidFill>
                        <a:srgbClr val="CBCBCB"/>
                      </a:solidFill>
                      <a:miter lim="400000"/>
                    </a:lnR>
                    <a:lnT w="6350">
                      <a:solidFill>
                        <a:srgbClr val="CBCBCB"/>
                      </a:solidFill>
                      <a:miter lim="400000"/>
                    </a:lnT>
                    <a:lnB w="6350">
                      <a:solidFill>
                        <a:srgbClr val="CBCBCB"/>
                      </a:solidFill>
                      <a:miter lim="400000"/>
                    </a:lnB>
                  </a:tcPr>
                </a:tc>
                <a:tc>
                  <a:txBody>
                    <a:bodyPr/>
                    <a:lstStyle/>
                    <a:p>
                      <a:pPr defTabSz="457200">
                        <a:defRPr sz="1800"/>
                      </a:pPr>
                      <a:r>
                        <a:rPr sz="3700" b="1">
                          <a:sym typeface="Helvetica Neue"/>
                        </a:rPr>
                        <a:t>F1</a:t>
                      </a:r>
                    </a:p>
                  </a:txBody>
                  <a:tcPr marL="63500" marR="63500" marT="0" marB="0" anchor="b" horzOverflow="overflow">
                    <a:lnL w="12700">
                      <a:solidFill>
                        <a:srgbClr val="CBCBCB"/>
                      </a:solidFill>
                      <a:miter lim="400000"/>
                    </a:lnL>
                    <a:lnR w="12700">
                      <a:solidFill>
                        <a:srgbClr val="CBCBCB"/>
                      </a:solidFill>
                      <a:miter lim="400000"/>
                    </a:lnR>
                    <a:lnT w="6350">
                      <a:solidFill>
                        <a:srgbClr val="CBCBCB"/>
                      </a:solidFill>
                      <a:miter lim="400000"/>
                    </a:lnT>
                    <a:lnB w="6350">
                      <a:solidFill>
                        <a:srgbClr val="CBCBCB"/>
                      </a:solidFill>
                      <a:miter lim="400000"/>
                    </a:lnB>
                  </a:tcPr>
                </a:tc>
                <a:extLst>
                  <a:ext uri="{0D108BD9-81ED-4DB2-BD59-A6C34878D82A}">
                    <a16:rowId xmlns:a16="http://schemas.microsoft.com/office/drawing/2014/main" val="10000"/>
                  </a:ext>
                </a:extLst>
              </a:tr>
              <a:tr h="785428">
                <a:tc>
                  <a:txBody>
                    <a:bodyPr/>
                    <a:lstStyle/>
                    <a:p>
                      <a:pPr defTabSz="457200">
                        <a:defRPr sz="1800"/>
                      </a:pPr>
                      <a:r>
                        <a:rPr sz="3700" dirty="0">
                          <a:sym typeface="Helvetica Neue"/>
                        </a:rPr>
                        <a:t>LR-MIMIC</a:t>
                      </a:r>
                    </a:p>
                  </a:txBody>
                  <a:tcPr marL="63500" marR="63500" marT="0" marB="0" horzOverflow="overflow">
                    <a:lnL w="12700">
                      <a:solidFill>
                        <a:srgbClr val="CBCBCB"/>
                      </a:solidFill>
                      <a:miter lim="400000"/>
                    </a:lnL>
                    <a:lnR w="12700">
                      <a:solidFill>
                        <a:srgbClr val="CBCBCB"/>
                      </a:solidFill>
                      <a:miter lim="400000"/>
                    </a:lnR>
                    <a:lnT w="6350">
                      <a:solidFill>
                        <a:srgbClr val="CBCBCB"/>
                      </a:solidFill>
                      <a:miter lim="400000"/>
                    </a:lnT>
                    <a:lnB w="12700">
                      <a:solidFill>
                        <a:srgbClr val="CBCBCB"/>
                      </a:solidFill>
                      <a:miter lim="400000"/>
                    </a:lnB>
                  </a:tcPr>
                </a:tc>
                <a:tc>
                  <a:txBody>
                    <a:bodyPr/>
                    <a:lstStyle/>
                    <a:p>
                      <a:pPr defTabSz="457200">
                        <a:defRPr sz="1800"/>
                      </a:pPr>
                      <a:r>
                        <a:rPr sz="3700">
                          <a:sym typeface="Helvetica Neue"/>
                        </a:rPr>
                        <a:t>0.511</a:t>
                      </a:r>
                    </a:p>
                  </a:txBody>
                  <a:tcPr marL="63500" marR="63500" marT="0" marB="0" horzOverflow="overflow">
                    <a:lnL w="12700">
                      <a:solidFill>
                        <a:srgbClr val="CBCBCB"/>
                      </a:solidFill>
                      <a:miter lim="400000"/>
                    </a:lnL>
                    <a:lnR w="12700">
                      <a:solidFill>
                        <a:srgbClr val="CBCBCB"/>
                      </a:solidFill>
                      <a:miter lim="400000"/>
                    </a:lnR>
                    <a:lnT w="6350">
                      <a:solidFill>
                        <a:srgbClr val="CBCBCB"/>
                      </a:solidFill>
                      <a:miter lim="400000"/>
                    </a:lnT>
                    <a:lnB w="12700">
                      <a:solidFill>
                        <a:srgbClr val="CBCBCB"/>
                      </a:solidFill>
                      <a:miter lim="400000"/>
                    </a:lnB>
                  </a:tcPr>
                </a:tc>
                <a:tc>
                  <a:txBody>
                    <a:bodyPr/>
                    <a:lstStyle/>
                    <a:p>
                      <a:pPr defTabSz="457200">
                        <a:defRPr sz="1800"/>
                      </a:pPr>
                      <a:r>
                        <a:rPr sz="3700">
                          <a:sym typeface="Helvetica Neue"/>
                        </a:rPr>
                        <a:t>0.840</a:t>
                      </a:r>
                    </a:p>
                  </a:txBody>
                  <a:tcPr marL="63500" marR="63500" marT="0" marB="0" horzOverflow="overflow">
                    <a:lnL w="12700">
                      <a:solidFill>
                        <a:srgbClr val="CBCBCB"/>
                      </a:solidFill>
                      <a:miter lim="400000"/>
                    </a:lnL>
                    <a:lnR w="12700">
                      <a:solidFill>
                        <a:srgbClr val="CBCBCB"/>
                      </a:solidFill>
                      <a:miter lim="400000"/>
                    </a:lnR>
                    <a:lnT w="6350">
                      <a:solidFill>
                        <a:srgbClr val="CBCBCB"/>
                      </a:solidFill>
                      <a:miter lim="400000"/>
                    </a:lnT>
                    <a:lnB w="12700">
                      <a:solidFill>
                        <a:srgbClr val="CBCBCB"/>
                      </a:solidFill>
                      <a:miter lim="400000"/>
                    </a:lnB>
                  </a:tcPr>
                </a:tc>
                <a:tc>
                  <a:txBody>
                    <a:bodyPr/>
                    <a:lstStyle/>
                    <a:p>
                      <a:pPr defTabSz="457200">
                        <a:defRPr sz="1800"/>
                      </a:pPr>
                      <a:r>
                        <a:rPr sz="3700">
                          <a:sym typeface="Helvetica Neue"/>
                        </a:rPr>
                        <a:t>0.636</a:t>
                      </a:r>
                    </a:p>
                  </a:txBody>
                  <a:tcPr marL="63500" marR="63500" marT="0" marB="0" horzOverflow="overflow">
                    <a:lnL w="12700">
                      <a:solidFill>
                        <a:srgbClr val="CBCBCB"/>
                      </a:solidFill>
                      <a:miter lim="400000"/>
                    </a:lnL>
                    <a:lnR w="12700">
                      <a:solidFill>
                        <a:srgbClr val="CBCBCB"/>
                      </a:solidFill>
                      <a:miter lim="400000"/>
                    </a:lnR>
                    <a:lnT w="6350">
                      <a:solidFill>
                        <a:srgbClr val="CBCBCB"/>
                      </a:solidFill>
                      <a:miter lim="400000"/>
                    </a:lnT>
                    <a:lnB w="12700">
                      <a:solidFill>
                        <a:srgbClr val="CBCBCB"/>
                      </a:solidFill>
                      <a:miter lim="400000"/>
                    </a:lnB>
                  </a:tcPr>
                </a:tc>
                <a:extLst>
                  <a:ext uri="{0D108BD9-81ED-4DB2-BD59-A6C34878D82A}">
                    <a16:rowId xmlns:a16="http://schemas.microsoft.com/office/drawing/2014/main" val="10001"/>
                  </a:ext>
                </a:extLst>
              </a:tr>
              <a:tr h="785428">
                <a:tc>
                  <a:txBody>
                    <a:bodyPr/>
                    <a:lstStyle/>
                    <a:p>
                      <a:pPr defTabSz="457200">
                        <a:defRPr sz="1800"/>
                      </a:pPr>
                      <a:r>
                        <a:rPr sz="3700" dirty="0">
                          <a:sym typeface="Helvetica Neue"/>
                        </a:rPr>
                        <a:t>LR-FV</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12700">
                      <a:solidFill>
                        <a:srgbClr val="CBCBCB"/>
                      </a:solidFill>
                      <a:miter lim="400000"/>
                    </a:lnB>
                  </a:tcPr>
                </a:tc>
                <a:tc>
                  <a:txBody>
                    <a:bodyPr/>
                    <a:lstStyle/>
                    <a:p>
                      <a:pPr defTabSz="457200">
                        <a:defRPr sz="1800"/>
                      </a:pPr>
                      <a:r>
                        <a:rPr sz="3700">
                          <a:sym typeface="Helvetica Neue"/>
                        </a:rPr>
                        <a:t>0.650</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12700">
                      <a:solidFill>
                        <a:srgbClr val="CBCBCB"/>
                      </a:solidFill>
                      <a:miter lim="400000"/>
                    </a:lnB>
                  </a:tcPr>
                </a:tc>
                <a:tc>
                  <a:txBody>
                    <a:bodyPr/>
                    <a:lstStyle/>
                    <a:p>
                      <a:pPr defTabSz="457200">
                        <a:defRPr sz="1800"/>
                      </a:pPr>
                      <a:r>
                        <a:rPr sz="3700">
                          <a:sym typeface="Helvetica Neue"/>
                        </a:rPr>
                        <a:t>0.948</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12700">
                      <a:solidFill>
                        <a:srgbClr val="CBCBCB"/>
                      </a:solidFill>
                      <a:miter lim="400000"/>
                    </a:lnB>
                  </a:tcPr>
                </a:tc>
                <a:tc>
                  <a:txBody>
                    <a:bodyPr/>
                    <a:lstStyle/>
                    <a:p>
                      <a:pPr defTabSz="457200">
                        <a:defRPr sz="1800"/>
                      </a:pPr>
                      <a:r>
                        <a:rPr sz="3700">
                          <a:sym typeface="Helvetica Neue"/>
                        </a:rPr>
                        <a:t>0.771</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12700">
                      <a:solidFill>
                        <a:srgbClr val="CBCBCB"/>
                      </a:solidFill>
                      <a:miter lim="400000"/>
                    </a:lnB>
                  </a:tcPr>
                </a:tc>
                <a:extLst>
                  <a:ext uri="{0D108BD9-81ED-4DB2-BD59-A6C34878D82A}">
                    <a16:rowId xmlns:a16="http://schemas.microsoft.com/office/drawing/2014/main" val="10002"/>
                  </a:ext>
                </a:extLst>
              </a:tr>
              <a:tr h="785428">
                <a:tc>
                  <a:txBody>
                    <a:bodyPr/>
                    <a:lstStyle/>
                    <a:p>
                      <a:pPr defTabSz="457200">
                        <a:defRPr sz="1800"/>
                      </a:pPr>
                      <a:r>
                        <a:rPr lang="en-US" sz="3700" dirty="0">
                          <a:sym typeface="Helvetica Neue"/>
                        </a:rPr>
                        <a:t>NN-</a:t>
                      </a:r>
                      <a:r>
                        <a:rPr sz="3700" dirty="0">
                          <a:sym typeface="Helvetica Neue"/>
                        </a:rPr>
                        <a:t>MIMIC</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12700">
                      <a:solidFill>
                        <a:srgbClr val="CBCBCB"/>
                      </a:solidFill>
                      <a:miter lim="400000"/>
                    </a:lnB>
                  </a:tcPr>
                </a:tc>
                <a:tc>
                  <a:txBody>
                    <a:bodyPr/>
                    <a:lstStyle/>
                    <a:p>
                      <a:pPr defTabSz="457200">
                        <a:defRPr sz="1800"/>
                      </a:pPr>
                      <a:r>
                        <a:rPr sz="3700">
                          <a:sym typeface="Helvetica Neue"/>
                        </a:rPr>
                        <a:t>0.829</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12700">
                      <a:solidFill>
                        <a:srgbClr val="CBCBCB"/>
                      </a:solidFill>
                      <a:miter lim="400000"/>
                    </a:lnB>
                  </a:tcPr>
                </a:tc>
                <a:tc>
                  <a:txBody>
                    <a:bodyPr/>
                    <a:lstStyle/>
                    <a:p>
                      <a:pPr defTabSz="457200">
                        <a:defRPr sz="1800"/>
                      </a:pPr>
                      <a:r>
                        <a:rPr sz="3700">
                          <a:sym typeface="Helvetica Neue"/>
                        </a:rPr>
                        <a:t>0.971</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12700">
                      <a:solidFill>
                        <a:srgbClr val="CBCBCB"/>
                      </a:solidFill>
                      <a:miter lim="400000"/>
                    </a:lnB>
                  </a:tcPr>
                </a:tc>
                <a:tc>
                  <a:txBody>
                    <a:bodyPr/>
                    <a:lstStyle/>
                    <a:p>
                      <a:pPr defTabSz="457200">
                        <a:defRPr sz="1800"/>
                      </a:pPr>
                      <a:r>
                        <a:rPr sz="3700" dirty="0">
                          <a:sym typeface="Helvetica Neue"/>
                        </a:rPr>
                        <a:t>0.895</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12700">
                      <a:solidFill>
                        <a:srgbClr val="CBCBCB"/>
                      </a:solidFill>
                      <a:miter lim="400000"/>
                    </a:lnB>
                  </a:tcPr>
                </a:tc>
                <a:extLst>
                  <a:ext uri="{0D108BD9-81ED-4DB2-BD59-A6C34878D82A}">
                    <a16:rowId xmlns:a16="http://schemas.microsoft.com/office/drawing/2014/main" val="10003"/>
                  </a:ext>
                </a:extLst>
              </a:tr>
              <a:tr h="785428">
                <a:tc>
                  <a:txBody>
                    <a:bodyPr/>
                    <a:lstStyle/>
                    <a:p>
                      <a:pPr defTabSz="457200">
                        <a:defRPr sz="1800"/>
                      </a:pPr>
                      <a:r>
                        <a:rPr lang="en-US" sz="3700" dirty="0">
                          <a:sym typeface="Helvetica Neue"/>
                        </a:rPr>
                        <a:t>NN-</a:t>
                      </a:r>
                      <a:r>
                        <a:rPr sz="3700" dirty="0">
                          <a:sym typeface="Helvetica Neue"/>
                        </a:rPr>
                        <a:t>FV</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12700">
                      <a:solidFill>
                        <a:srgbClr val="CBCBCB"/>
                      </a:solidFill>
                      <a:miter lim="400000"/>
                    </a:lnB>
                  </a:tcPr>
                </a:tc>
                <a:tc>
                  <a:txBody>
                    <a:bodyPr/>
                    <a:lstStyle/>
                    <a:p>
                      <a:pPr defTabSz="457200">
                        <a:defRPr sz="1800"/>
                      </a:pPr>
                      <a:r>
                        <a:rPr sz="3700">
                          <a:sym typeface="Helvetica Neue"/>
                        </a:rPr>
                        <a:t>0.923</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12700">
                      <a:solidFill>
                        <a:srgbClr val="CBCBCB"/>
                      </a:solidFill>
                      <a:miter lim="400000"/>
                    </a:lnB>
                  </a:tcPr>
                </a:tc>
                <a:tc>
                  <a:txBody>
                    <a:bodyPr/>
                    <a:lstStyle/>
                    <a:p>
                      <a:pPr defTabSz="457200">
                        <a:defRPr sz="1800"/>
                      </a:pPr>
                      <a:r>
                        <a:rPr sz="3700">
                          <a:sym typeface="Helvetica Neue"/>
                        </a:rPr>
                        <a:t>0.991</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12700">
                      <a:solidFill>
                        <a:srgbClr val="CBCBCB"/>
                      </a:solidFill>
                      <a:miter lim="400000"/>
                    </a:lnB>
                  </a:tcPr>
                </a:tc>
                <a:tc>
                  <a:txBody>
                    <a:bodyPr/>
                    <a:lstStyle/>
                    <a:p>
                      <a:pPr defTabSz="457200">
                        <a:defRPr sz="1800"/>
                      </a:pPr>
                      <a:r>
                        <a:rPr sz="3700">
                          <a:sym typeface="Helvetica Neue"/>
                        </a:rPr>
                        <a:t>0.956</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12700">
                      <a:solidFill>
                        <a:srgbClr val="CBCBCB"/>
                      </a:solidFill>
                      <a:miter lim="400000"/>
                    </a:lnB>
                  </a:tcPr>
                </a:tc>
                <a:extLst>
                  <a:ext uri="{0D108BD9-81ED-4DB2-BD59-A6C34878D82A}">
                    <a16:rowId xmlns:a16="http://schemas.microsoft.com/office/drawing/2014/main" val="10004"/>
                  </a:ext>
                </a:extLst>
              </a:tr>
              <a:tr h="785428">
                <a:tc>
                  <a:txBody>
                    <a:bodyPr/>
                    <a:lstStyle/>
                    <a:p>
                      <a:pPr defTabSz="457200">
                        <a:defRPr sz="1800"/>
                      </a:pPr>
                      <a:r>
                        <a:rPr lang="en-US" sz="3700" dirty="0">
                          <a:sym typeface="Helvetica Neue"/>
                        </a:rPr>
                        <a:t>NN-</a:t>
                      </a:r>
                      <a:r>
                        <a:rPr sz="3700" dirty="0">
                          <a:sym typeface="Helvetica Neue"/>
                        </a:rPr>
                        <a:t>MIMIC+FV</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12700">
                      <a:solidFill>
                        <a:srgbClr val="CBCBCB"/>
                      </a:solidFill>
                      <a:miter lim="400000"/>
                    </a:lnB>
                  </a:tcPr>
                </a:tc>
                <a:tc>
                  <a:txBody>
                    <a:bodyPr/>
                    <a:lstStyle/>
                    <a:p>
                      <a:pPr defTabSz="457200">
                        <a:defRPr sz="1800"/>
                      </a:pPr>
                      <a:r>
                        <a:rPr sz="3700">
                          <a:sym typeface="Helvetica Neue"/>
                        </a:rPr>
                        <a:t>0.919</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12700">
                      <a:solidFill>
                        <a:srgbClr val="CBCBCB"/>
                      </a:solidFill>
                      <a:miter lim="400000"/>
                    </a:lnB>
                  </a:tcPr>
                </a:tc>
                <a:tc>
                  <a:txBody>
                    <a:bodyPr/>
                    <a:lstStyle/>
                    <a:p>
                      <a:pPr defTabSz="457200">
                        <a:defRPr sz="1800"/>
                      </a:pPr>
                      <a:r>
                        <a:rPr sz="3700" b="1">
                          <a:sym typeface="Helvetica Neue"/>
                        </a:rPr>
                        <a:t>0.995</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12700">
                      <a:solidFill>
                        <a:srgbClr val="CBCBCB"/>
                      </a:solidFill>
                      <a:miter lim="400000"/>
                    </a:lnB>
                  </a:tcPr>
                </a:tc>
                <a:tc>
                  <a:txBody>
                    <a:bodyPr/>
                    <a:lstStyle/>
                    <a:p>
                      <a:pPr defTabSz="457200">
                        <a:defRPr sz="1800"/>
                      </a:pPr>
                      <a:r>
                        <a:rPr sz="3700">
                          <a:sym typeface="Helvetica Neue"/>
                        </a:rPr>
                        <a:t>0.956</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12700">
                      <a:solidFill>
                        <a:srgbClr val="CBCBCB"/>
                      </a:solidFill>
                      <a:miter lim="400000"/>
                    </a:lnB>
                  </a:tcPr>
                </a:tc>
                <a:extLst>
                  <a:ext uri="{0D108BD9-81ED-4DB2-BD59-A6C34878D82A}">
                    <a16:rowId xmlns:a16="http://schemas.microsoft.com/office/drawing/2014/main" val="10005"/>
                  </a:ext>
                </a:extLst>
              </a:tr>
              <a:tr h="785428">
                <a:tc>
                  <a:txBody>
                    <a:bodyPr/>
                    <a:lstStyle/>
                    <a:p>
                      <a:pPr defTabSz="457200">
                        <a:defRPr sz="1800"/>
                      </a:pPr>
                      <a:r>
                        <a:rPr lang="en-US" sz="3400" dirty="0">
                          <a:sym typeface="Helvetica Neue"/>
                        </a:rPr>
                        <a:t>NN-</a:t>
                      </a:r>
                      <a:r>
                        <a:rPr sz="3400" dirty="0">
                          <a:sym typeface="Helvetica Neue"/>
                        </a:rPr>
                        <a:t>MIMIC then FV</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12700">
                      <a:solidFill>
                        <a:srgbClr val="CBCBCB"/>
                      </a:solidFill>
                      <a:miter lim="400000"/>
                    </a:lnB>
                  </a:tcPr>
                </a:tc>
                <a:tc>
                  <a:txBody>
                    <a:bodyPr/>
                    <a:lstStyle/>
                    <a:p>
                      <a:pPr defTabSz="457200">
                        <a:defRPr sz="1800"/>
                      </a:pPr>
                      <a:r>
                        <a:rPr sz="3700">
                          <a:sym typeface="Helvetica Neue"/>
                        </a:rPr>
                        <a:t>0.910</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12700">
                      <a:solidFill>
                        <a:srgbClr val="CBCBCB"/>
                      </a:solidFill>
                      <a:miter lim="400000"/>
                    </a:lnB>
                  </a:tcPr>
                </a:tc>
                <a:tc>
                  <a:txBody>
                    <a:bodyPr/>
                    <a:lstStyle/>
                    <a:p>
                      <a:pPr defTabSz="457200">
                        <a:defRPr sz="1800"/>
                      </a:pPr>
                      <a:r>
                        <a:rPr sz="3700">
                          <a:sym typeface="Helvetica Neue"/>
                        </a:rPr>
                        <a:t>0.992</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12700">
                      <a:solidFill>
                        <a:srgbClr val="CBCBCB"/>
                      </a:solidFill>
                      <a:miter lim="400000"/>
                    </a:lnB>
                  </a:tcPr>
                </a:tc>
                <a:tc>
                  <a:txBody>
                    <a:bodyPr/>
                    <a:lstStyle/>
                    <a:p>
                      <a:pPr defTabSz="457200">
                        <a:defRPr sz="1800"/>
                      </a:pPr>
                      <a:r>
                        <a:rPr sz="3700">
                          <a:sym typeface="Helvetica Neue"/>
                        </a:rPr>
                        <a:t>0.949</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12700">
                      <a:solidFill>
                        <a:srgbClr val="CBCBCB"/>
                      </a:solidFill>
                      <a:miter lim="400000"/>
                    </a:lnB>
                  </a:tcPr>
                </a:tc>
                <a:extLst>
                  <a:ext uri="{0D108BD9-81ED-4DB2-BD59-A6C34878D82A}">
                    <a16:rowId xmlns:a16="http://schemas.microsoft.com/office/drawing/2014/main" val="10006"/>
                  </a:ext>
                </a:extLst>
              </a:tr>
              <a:tr h="785428">
                <a:tc>
                  <a:txBody>
                    <a:bodyPr/>
                    <a:lstStyle/>
                    <a:p>
                      <a:pPr defTabSz="457200">
                        <a:defRPr sz="1800"/>
                      </a:pPr>
                      <a:r>
                        <a:rPr sz="3700" dirty="0">
                          <a:sym typeface="Helvetica Neue"/>
                        </a:rPr>
                        <a:t>Ensemble</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6350">
                      <a:solidFill>
                        <a:srgbClr val="CBCBCB"/>
                      </a:solidFill>
                      <a:miter lim="400000"/>
                    </a:lnB>
                  </a:tcPr>
                </a:tc>
                <a:tc>
                  <a:txBody>
                    <a:bodyPr/>
                    <a:lstStyle/>
                    <a:p>
                      <a:pPr defTabSz="457200">
                        <a:defRPr sz="1800"/>
                      </a:pPr>
                      <a:r>
                        <a:rPr sz="3700" b="1">
                          <a:sym typeface="Helvetica Neue"/>
                        </a:rPr>
                        <a:t>0.933</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6350">
                      <a:solidFill>
                        <a:srgbClr val="CBCBCB"/>
                      </a:solidFill>
                      <a:miter lim="400000"/>
                    </a:lnB>
                  </a:tcPr>
                </a:tc>
                <a:tc>
                  <a:txBody>
                    <a:bodyPr/>
                    <a:lstStyle/>
                    <a:p>
                      <a:pPr defTabSz="457200">
                        <a:defRPr sz="1800"/>
                      </a:pPr>
                      <a:r>
                        <a:rPr sz="3700">
                          <a:sym typeface="Helvetica Neue"/>
                        </a:rPr>
                        <a:t>0.989</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6350">
                      <a:solidFill>
                        <a:srgbClr val="CBCBCB"/>
                      </a:solidFill>
                      <a:miter lim="400000"/>
                    </a:lnB>
                  </a:tcPr>
                </a:tc>
                <a:tc>
                  <a:txBody>
                    <a:bodyPr/>
                    <a:lstStyle/>
                    <a:p>
                      <a:pPr defTabSz="457200">
                        <a:defRPr sz="1800"/>
                      </a:pPr>
                      <a:r>
                        <a:rPr sz="3700" b="1" dirty="0">
                          <a:sym typeface="Helvetica Neue"/>
                        </a:rPr>
                        <a:t>0.96</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6350">
                      <a:solidFill>
                        <a:srgbClr val="CBCBCB"/>
                      </a:solidFill>
                      <a:miter lim="400000"/>
                    </a:lnB>
                  </a:tcPr>
                </a:tc>
                <a:extLst>
                  <a:ext uri="{0D108BD9-81ED-4DB2-BD59-A6C34878D82A}">
                    <a16:rowId xmlns:a16="http://schemas.microsoft.com/office/drawing/2014/main" val="10007"/>
                  </a:ext>
                </a:extLst>
              </a:tr>
            </a:tbl>
          </a:graphicData>
        </a:graphic>
      </p:graphicFrame>
      <p:sp>
        <p:nvSpPr>
          <p:cNvPr id="193"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18</a:t>
            </a:fld>
            <a:endParaRP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Results"/>
          <p:cNvSpPr txBox="1">
            <a:spLocks noGrp="1"/>
          </p:cNvSpPr>
          <p:nvPr>
            <p:ph type="title"/>
          </p:nvPr>
        </p:nvSpPr>
        <p:spPr>
          <a:prstGeom prst="rect">
            <a:avLst/>
          </a:prstGeom>
        </p:spPr>
        <p:txBody>
          <a:bodyPr/>
          <a:lstStyle/>
          <a:p>
            <a:r>
              <a:t>Results</a:t>
            </a:r>
          </a:p>
        </p:txBody>
      </p:sp>
      <p:graphicFrame>
        <p:nvGraphicFramePr>
          <p:cNvPr id="196" name="Table"/>
          <p:cNvGraphicFramePr/>
          <p:nvPr>
            <p:extLst>
              <p:ext uri="{D42A27DB-BD31-4B8C-83A1-F6EECF244321}">
                <p14:modId xmlns:p14="http://schemas.microsoft.com/office/powerpoint/2010/main" val="2684191107"/>
              </p:ext>
            </p:extLst>
          </p:nvPr>
        </p:nvGraphicFramePr>
        <p:xfrm>
          <a:off x="1016000" y="2838450"/>
          <a:ext cx="10972799" cy="6283424"/>
        </p:xfrm>
        <a:graphic>
          <a:graphicData uri="http://schemas.openxmlformats.org/drawingml/2006/table">
            <a:tbl>
              <a:tblPr bandRow="1">
                <a:tableStyleId>{4C3C2611-4C71-4FC5-86AE-919BDF0F9419}</a:tableStyleId>
              </a:tblPr>
              <a:tblGrid>
                <a:gridCol w="3816626">
                  <a:extLst>
                    <a:ext uri="{9D8B030D-6E8A-4147-A177-3AD203B41FA5}">
                      <a16:colId xmlns:a16="http://schemas.microsoft.com/office/drawing/2014/main" val="20000"/>
                    </a:ext>
                  </a:extLst>
                </a:gridCol>
                <a:gridCol w="2696529">
                  <a:extLst>
                    <a:ext uri="{9D8B030D-6E8A-4147-A177-3AD203B41FA5}">
                      <a16:colId xmlns:a16="http://schemas.microsoft.com/office/drawing/2014/main" val="20001"/>
                    </a:ext>
                  </a:extLst>
                </a:gridCol>
                <a:gridCol w="2509846">
                  <a:extLst>
                    <a:ext uri="{9D8B030D-6E8A-4147-A177-3AD203B41FA5}">
                      <a16:colId xmlns:a16="http://schemas.microsoft.com/office/drawing/2014/main" val="20002"/>
                    </a:ext>
                  </a:extLst>
                </a:gridCol>
                <a:gridCol w="1949798">
                  <a:extLst>
                    <a:ext uri="{9D8B030D-6E8A-4147-A177-3AD203B41FA5}">
                      <a16:colId xmlns:a16="http://schemas.microsoft.com/office/drawing/2014/main" val="20003"/>
                    </a:ext>
                  </a:extLst>
                </a:gridCol>
              </a:tblGrid>
              <a:tr h="785428">
                <a:tc>
                  <a:txBody>
                    <a:bodyPr/>
                    <a:lstStyle/>
                    <a:p>
                      <a:pPr defTabSz="457200">
                        <a:defRPr sz="1800"/>
                      </a:pPr>
                      <a:r>
                        <a:rPr sz="3700" b="1" dirty="0">
                          <a:sym typeface="Helvetica Neue"/>
                        </a:rPr>
                        <a:t>Method</a:t>
                      </a:r>
                    </a:p>
                  </a:txBody>
                  <a:tcPr marL="63500" marR="63500" marT="0" marB="0" anchor="b" horzOverflow="overflow">
                    <a:lnL w="12700">
                      <a:solidFill>
                        <a:srgbClr val="CBCBCB"/>
                      </a:solidFill>
                      <a:miter lim="400000"/>
                    </a:lnL>
                    <a:lnR w="12700">
                      <a:solidFill>
                        <a:srgbClr val="CBCBCB"/>
                      </a:solidFill>
                      <a:miter lim="400000"/>
                    </a:lnR>
                    <a:lnT w="6350">
                      <a:solidFill>
                        <a:srgbClr val="CBCBCB"/>
                      </a:solidFill>
                      <a:miter lim="400000"/>
                    </a:lnT>
                    <a:lnB w="6350">
                      <a:solidFill>
                        <a:srgbClr val="CBCBCB"/>
                      </a:solidFill>
                      <a:miter lim="400000"/>
                    </a:lnB>
                  </a:tcPr>
                </a:tc>
                <a:tc>
                  <a:txBody>
                    <a:bodyPr/>
                    <a:lstStyle/>
                    <a:p>
                      <a:pPr defTabSz="457200">
                        <a:defRPr sz="1800"/>
                      </a:pPr>
                      <a:r>
                        <a:rPr sz="3700" b="1">
                          <a:sym typeface="Helvetica Neue"/>
                        </a:rPr>
                        <a:t>Precision</a:t>
                      </a:r>
                    </a:p>
                  </a:txBody>
                  <a:tcPr marL="63500" marR="63500" marT="0" marB="0" anchor="b" horzOverflow="overflow">
                    <a:lnL w="12700" cap="flat" cmpd="sng" algn="ctr">
                      <a:solidFill>
                        <a:srgbClr val="CBCBCB"/>
                      </a:solidFill>
                      <a:prstDash val="solid"/>
                      <a:miter lim="400000"/>
                      <a:headEnd type="none" w="med" len="med"/>
                      <a:tailEnd type="none" w="med" len="med"/>
                    </a:lnL>
                    <a:lnR w="12700">
                      <a:solidFill>
                        <a:srgbClr val="CBCBCB"/>
                      </a:solidFill>
                      <a:miter lim="400000"/>
                    </a:lnR>
                    <a:lnT w="6350">
                      <a:solidFill>
                        <a:srgbClr val="CBCBCB"/>
                      </a:solidFill>
                      <a:miter lim="400000"/>
                    </a:lnT>
                    <a:lnB w="6350">
                      <a:solidFill>
                        <a:srgbClr val="CBCBCB"/>
                      </a:solidFill>
                      <a:miter lim="400000"/>
                    </a:lnB>
                  </a:tcPr>
                </a:tc>
                <a:tc>
                  <a:txBody>
                    <a:bodyPr/>
                    <a:lstStyle/>
                    <a:p>
                      <a:pPr defTabSz="457200">
                        <a:defRPr sz="1800"/>
                      </a:pPr>
                      <a:r>
                        <a:rPr sz="3700" b="1">
                          <a:sym typeface="Helvetica Neue"/>
                        </a:rPr>
                        <a:t>Recall</a:t>
                      </a:r>
                    </a:p>
                  </a:txBody>
                  <a:tcPr marL="63500" marR="63500" marT="0" marB="0" anchor="b" horzOverflow="overflow">
                    <a:lnL w="12700">
                      <a:solidFill>
                        <a:srgbClr val="CBCBCB"/>
                      </a:solidFill>
                      <a:miter lim="400000"/>
                    </a:lnL>
                    <a:lnR w="12700">
                      <a:solidFill>
                        <a:srgbClr val="CBCBCB"/>
                      </a:solidFill>
                      <a:miter lim="400000"/>
                    </a:lnR>
                    <a:lnT w="6350">
                      <a:solidFill>
                        <a:srgbClr val="CBCBCB"/>
                      </a:solidFill>
                      <a:miter lim="400000"/>
                    </a:lnT>
                    <a:lnB w="6350">
                      <a:solidFill>
                        <a:srgbClr val="CBCBCB"/>
                      </a:solidFill>
                      <a:miter lim="400000"/>
                    </a:lnB>
                  </a:tcPr>
                </a:tc>
                <a:tc>
                  <a:txBody>
                    <a:bodyPr/>
                    <a:lstStyle/>
                    <a:p>
                      <a:pPr defTabSz="457200">
                        <a:defRPr sz="1800"/>
                      </a:pPr>
                      <a:r>
                        <a:rPr sz="3700" b="1">
                          <a:sym typeface="Helvetica Neue"/>
                        </a:rPr>
                        <a:t>F1</a:t>
                      </a:r>
                    </a:p>
                  </a:txBody>
                  <a:tcPr marL="63500" marR="63500" marT="0" marB="0" anchor="b" horzOverflow="overflow">
                    <a:lnL w="12700">
                      <a:solidFill>
                        <a:srgbClr val="CBCBCB"/>
                      </a:solidFill>
                      <a:miter lim="400000"/>
                    </a:lnL>
                    <a:lnR w="12700">
                      <a:solidFill>
                        <a:srgbClr val="CBCBCB"/>
                      </a:solidFill>
                      <a:miter lim="400000"/>
                    </a:lnR>
                    <a:lnT w="6350">
                      <a:solidFill>
                        <a:srgbClr val="CBCBCB"/>
                      </a:solidFill>
                      <a:miter lim="400000"/>
                    </a:lnT>
                    <a:lnB w="6350">
                      <a:solidFill>
                        <a:srgbClr val="CBCBCB"/>
                      </a:solidFill>
                      <a:miter lim="400000"/>
                    </a:lnB>
                  </a:tcPr>
                </a:tc>
                <a:extLst>
                  <a:ext uri="{0D108BD9-81ED-4DB2-BD59-A6C34878D82A}">
                    <a16:rowId xmlns:a16="http://schemas.microsoft.com/office/drawing/2014/main" val="10000"/>
                  </a:ext>
                </a:extLst>
              </a:tr>
              <a:tr h="785428">
                <a:tc>
                  <a:txBody>
                    <a:bodyPr/>
                    <a:lstStyle/>
                    <a:p>
                      <a:pPr defTabSz="457200">
                        <a:defRPr sz="1800"/>
                      </a:pPr>
                      <a:r>
                        <a:rPr sz="3700" dirty="0">
                          <a:highlight>
                            <a:srgbClr val="FFFF00"/>
                          </a:highlight>
                          <a:sym typeface="Helvetica Neue"/>
                        </a:rPr>
                        <a:t>LR-MIMIC</a:t>
                      </a:r>
                    </a:p>
                  </a:txBody>
                  <a:tcPr marL="63500" marR="63500" marT="0" marB="0" horzOverflow="overflow">
                    <a:lnL w="12700">
                      <a:solidFill>
                        <a:srgbClr val="CBCBCB"/>
                      </a:solidFill>
                      <a:miter lim="400000"/>
                    </a:lnL>
                    <a:lnR w="12700">
                      <a:solidFill>
                        <a:srgbClr val="CBCBCB"/>
                      </a:solidFill>
                      <a:miter lim="400000"/>
                    </a:lnR>
                    <a:lnT w="6350">
                      <a:solidFill>
                        <a:srgbClr val="CBCBCB"/>
                      </a:solidFill>
                      <a:miter lim="400000"/>
                    </a:lnT>
                    <a:lnB w="12700">
                      <a:solidFill>
                        <a:srgbClr val="CBCBCB"/>
                      </a:solidFill>
                      <a:miter lim="400000"/>
                    </a:lnB>
                  </a:tcPr>
                </a:tc>
                <a:tc>
                  <a:txBody>
                    <a:bodyPr/>
                    <a:lstStyle/>
                    <a:p>
                      <a:pPr defTabSz="457200">
                        <a:defRPr sz="1800"/>
                      </a:pPr>
                      <a:r>
                        <a:rPr sz="3700" dirty="0">
                          <a:highlight>
                            <a:srgbClr val="FFFF00"/>
                          </a:highlight>
                          <a:sym typeface="Helvetica Neue"/>
                        </a:rPr>
                        <a:t>0.511</a:t>
                      </a:r>
                    </a:p>
                  </a:txBody>
                  <a:tcPr marL="63500" marR="63500" marT="0" marB="0" horzOverflow="overflow">
                    <a:lnL w="12700" cap="flat" cmpd="sng" algn="ctr">
                      <a:solidFill>
                        <a:srgbClr val="CBCBCB"/>
                      </a:solidFill>
                      <a:prstDash val="solid"/>
                      <a:miter lim="400000"/>
                      <a:headEnd type="none" w="med" len="med"/>
                      <a:tailEnd type="none" w="med" len="med"/>
                    </a:lnL>
                    <a:lnR w="12700">
                      <a:solidFill>
                        <a:srgbClr val="CBCBCB"/>
                      </a:solidFill>
                      <a:miter lim="400000"/>
                    </a:lnR>
                    <a:lnT w="6350">
                      <a:solidFill>
                        <a:srgbClr val="CBCBCB"/>
                      </a:solidFill>
                      <a:miter lim="400000"/>
                    </a:lnT>
                    <a:lnB w="12700">
                      <a:solidFill>
                        <a:srgbClr val="CBCBCB"/>
                      </a:solidFill>
                      <a:miter lim="400000"/>
                    </a:lnB>
                  </a:tcPr>
                </a:tc>
                <a:tc>
                  <a:txBody>
                    <a:bodyPr/>
                    <a:lstStyle/>
                    <a:p>
                      <a:pPr defTabSz="457200">
                        <a:defRPr sz="1800"/>
                      </a:pPr>
                      <a:r>
                        <a:rPr sz="3700" dirty="0">
                          <a:highlight>
                            <a:srgbClr val="FFFF00"/>
                          </a:highlight>
                          <a:sym typeface="Helvetica Neue"/>
                        </a:rPr>
                        <a:t>0.840</a:t>
                      </a:r>
                    </a:p>
                  </a:txBody>
                  <a:tcPr marL="63500" marR="63500" marT="0" marB="0" horzOverflow="overflow">
                    <a:lnL w="12700">
                      <a:solidFill>
                        <a:srgbClr val="CBCBCB"/>
                      </a:solidFill>
                      <a:miter lim="400000"/>
                    </a:lnL>
                    <a:lnR w="12700">
                      <a:solidFill>
                        <a:srgbClr val="CBCBCB"/>
                      </a:solidFill>
                      <a:miter lim="400000"/>
                    </a:lnR>
                    <a:lnT w="6350">
                      <a:solidFill>
                        <a:srgbClr val="CBCBCB"/>
                      </a:solidFill>
                      <a:miter lim="400000"/>
                    </a:lnT>
                    <a:lnB w="12700">
                      <a:solidFill>
                        <a:srgbClr val="CBCBCB"/>
                      </a:solidFill>
                      <a:miter lim="400000"/>
                    </a:lnB>
                  </a:tcPr>
                </a:tc>
                <a:tc>
                  <a:txBody>
                    <a:bodyPr/>
                    <a:lstStyle/>
                    <a:p>
                      <a:pPr defTabSz="457200">
                        <a:defRPr sz="1800"/>
                      </a:pPr>
                      <a:r>
                        <a:rPr sz="3700" dirty="0">
                          <a:highlight>
                            <a:srgbClr val="FFFF00"/>
                          </a:highlight>
                          <a:sym typeface="Helvetica Neue"/>
                        </a:rPr>
                        <a:t>0.636</a:t>
                      </a:r>
                    </a:p>
                  </a:txBody>
                  <a:tcPr marL="63500" marR="63500" marT="0" marB="0" horzOverflow="overflow">
                    <a:lnL w="12700">
                      <a:solidFill>
                        <a:srgbClr val="CBCBCB"/>
                      </a:solidFill>
                      <a:miter lim="400000"/>
                    </a:lnL>
                    <a:lnR w="12700">
                      <a:solidFill>
                        <a:srgbClr val="CBCBCB"/>
                      </a:solidFill>
                      <a:miter lim="400000"/>
                    </a:lnR>
                    <a:lnT w="6350">
                      <a:solidFill>
                        <a:srgbClr val="CBCBCB"/>
                      </a:solidFill>
                      <a:miter lim="400000"/>
                    </a:lnT>
                    <a:lnB w="12700">
                      <a:solidFill>
                        <a:srgbClr val="CBCBCB"/>
                      </a:solidFill>
                      <a:miter lim="400000"/>
                    </a:lnB>
                  </a:tcPr>
                </a:tc>
                <a:extLst>
                  <a:ext uri="{0D108BD9-81ED-4DB2-BD59-A6C34878D82A}">
                    <a16:rowId xmlns:a16="http://schemas.microsoft.com/office/drawing/2014/main" val="10001"/>
                  </a:ext>
                </a:extLst>
              </a:tr>
              <a:tr h="785428">
                <a:tc>
                  <a:txBody>
                    <a:bodyPr/>
                    <a:lstStyle/>
                    <a:p>
                      <a:pPr defTabSz="457200">
                        <a:defRPr sz="1800"/>
                      </a:pPr>
                      <a:r>
                        <a:rPr sz="3700" dirty="0">
                          <a:highlight>
                            <a:srgbClr val="FFFF00"/>
                          </a:highlight>
                          <a:sym typeface="Helvetica Neue"/>
                        </a:rPr>
                        <a:t>LR-FV</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12700">
                      <a:solidFill>
                        <a:srgbClr val="CBCBCB"/>
                      </a:solidFill>
                      <a:miter lim="400000"/>
                    </a:lnB>
                  </a:tcPr>
                </a:tc>
                <a:tc>
                  <a:txBody>
                    <a:bodyPr/>
                    <a:lstStyle/>
                    <a:p>
                      <a:pPr defTabSz="457200">
                        <a:defRPr sz="1800"/>
                      </a:pPr>
                      <a:r>
                        <a:rPr sz="3700">
                          <a:highlight>
                            <a:srgbClr val="FFFF00"/>
                          </a:highlight>
                          <a:sym typeface="Helvetica Neue"/>
                        </a:rPr>
                        <a:t>0.650</a:t>
                      </a:r>
                    </a:p>
                  </a:txBody>
                  <a:tcPr marL="63500" marR="63500" marT="0" marB="0" horzOverflow="overflow">
                    <a:lnL w="12700" cap="flat" cmpd="sng" algn="ctr">
                      <a:solidFill>
                        <a:srgbClr val="CBCBCB"/>
                      </a:solidFill>
                      <a:prstDash val="solid"/>
                      <a:miter lim="400000"/>
                      <a:headEnd type="none" w="med" len="med"/>
                      <a:tailEnd type="none" w="med" len="med"/>
                    </a:lnL>
                    <a:lnR w="12700">
                      <a:solidFill>
                        <a:srgbClr val="CBCBCB"/>
                      </a:solidFill>
                      <a:miter lim="400000"/>
                    </a:lnR>
                    <a:lnT w="12700">
                      <a:solidFill>
                        <a:srgbClr val="CBCBCB"/>
                      </a:solidFill>
                      <a:miter lim="400000"/>
                    </a:lnT>
                    <a:lnB w="12700">
                      <a:solidFill>
                        <a:srgbClr val="CBCBCB"/>
                      </a:solidFill>
                      <a:miter lim="400000"/>
                    </a:lnB>
                  </a:tcPr>
                </a:tc>
                <a:tc>
                  <a:txBody>
                    <a:bodyPr/>
                    <a:lstStyle/>
                    <a:p>
                      <a:pPr defTabSz="457200">
                        <a:defRPr sz="1800"/>
                      </a:pPr>
                      <a:r>
                        <a:rPr sz="3700">
                          <a:highlight>
                            <a:srgbClr val="FFFF00"/>
                          </a:highlight>
                          <a:sym typeface="Helvetica Neue"/>
                        </a:rPr>
                        <a:t>0.948</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12700">
                      <a:solidFill>
                        <a:srgbClr val="CBCBCB"/>
                      </a:solidFill>
                      <a:miter lim="400000"/>
                    </a:lnB>
                  </a:tcPr>
                </a:tc>
                <a:tc>
                  <a:txBody>
                    <a:bodyPr/>
                    <a:lstStyle/>
                    <a:p>
                      <a:pPr defTabSz="457200">
                        <a:defRPr sz="1800"/>
                      </a:pPr>
                      <a:r>
                        <a:rPr sz="3700" dirty="0">
                          <a:highlight>
                            <a:srgbClr val="FFFF00"/>
                          </a:highlight>
                          <a:sym typeface="Helvetica Neue"/>
                        </a:rPr>
                        <a:t>0.771</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12700">
                      <a:solidFill>
                        <a:srgbClr val="CBCBCB"/>
                      </a:solidFill>
                      <a:miter lim="400000"/>
                    </a:lnB>
                  </a:tcPr>
                </a:tc>
                <a:extLst>
                  <a:ext uri="{0D108BD9-81ED-4DB2-BD59-A6C34878D82A}">
                    <a16:rowId xmlns:a16="http://schemas.microsoft.com/office/drawing/2014/main" val="10002"/>
                  </a:ext>
                </a:extLst>
              </a:tr>
              <a:tr h="785428">
                <a:tc>
                  <a:txBody>
                    <a:bodyPr/>
                    <a:lstStyle/>
                    <a:p>
                      <a:pPr defTabSz="457200">
                        <a:defRPr sz="1800"/>
                      </a:pPr>
                      <a:r>
                        <a:rPr lang="en-US" sz="3700" dirty="0">
                          <a:sym typeface="Helvetica Neue"/>
                        </a:rPr>
                        <a:t>NN-</a:t>
                      </a:r>
                      <a:r>
                        <a:rPr sz="3700" dirty="0">
                          <a:sym typeface="Helvetica Neue"/>
                        </a:rPr>
                        <a:t>MIMIC</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12700">
                      <a:solidFill>
                        <a:srgbClr val="CBCBCB"/>
                      </a:solidFill>
                      <a:miter lim="400000"/>
                    </a:lnB>
                  </a:tcPr>
                </a:tc>
                <a:tc>
                  <a:txBody>
                    <a:bodyPr/>
                    <a:lstStyle/>
                    <a:p>
                      <a:pPr defTabSz="457200">
                        <a:defRPr sz="1800"/>
                      </a:pPr>
                      <a:r>
                        <a:rPr sz="3700" dirty="0">
                          <a:sym typeface="Helvetica Neue"/>
                        </a:rPr>
                        <a:t>0.829</a:t>
                      </a:r>
                    </a:p>
                  </a:txBody>
                  <a:tcPr marL="63500" marR="63500" marT="0" marB="0" horzOverflow="overflow">
                    <a:lnL w="12700" cap="flat" cmpd="sng" algn="ctr">
                      <a:solidFill>
                        <a:srgbClr val="CBCBCB"/>
                      </a:solidFill>
                      <a:prstDash val="solid"/>
                      <a:miter lim="400000"/>
                      <a:headEnd type="none" w="med" len="med"/>
                      <a:tailEnd type="none" w="med" len="med"/>
                    </a:lnL>
                    <a:lnR w="12700">
                      <a:solidFill>
                        <a:srgbClr val="CBCBCB"/>
                      </a:solidFill>
                      <a:miter lim="400000"/>
                    </a:lnR>
                    <a:lnT w="12700">
                      <a:solidFill>
                        <a:srgbClr val="CBCBCB"/>
                      </a:solidFill>
                      <a:miter lim="400000"/>
                    </a:lnT>
                    <a:lnB w="12700">
                      <a:solidFill>
                        <a:srgbClr val="CBCBCB"/>
                      </a:solidFill>
                      <a:miter lim="400000"/>
                    </a:lnB>
                  </a:tcPr>
                </a:tc>
                <a:tc>
                  <a:txBody>
                    <a:bodyPr/>
                    <a:lstStyle/>
                    <a:p>
                      <a:pPr defTabSz="457200">
                        <a:defRPr sz="1800"/>
                      </a:pPr>
                      <a:r>
                        <a:rPr sz="3700" dirty="0">
                          <a:sym typeface="Helvetica Neue"/>
                        </a:rPr>
                        <a:t>0.971</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12700">
                      <a:solidFill>
                        <a:srgbClr val="CBCBCB"/>
                      </a:solidFill>
                      <a:miter lim="400000"/>
                    </a:lnB>
                  </a:tcPr>
                </a:tc>
                <a:tc>
                  <a:txBody>
                    <a:bodyPr/>
                    <a:lstStyle/>
                    <a:p>
                      <a:pPr defTabSz="457200">
                        <a:defRPr sz="1800"/>
                      </a:pPr>
                      <a:r>
                        <a:rPr sz="3700" dirty="0">
                          <a:sym typeface="Helvetica Neue"/>
                        </a:rPr>
                        <a:t>0.895</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12700">
                      <a:solidFill>
                        <a:srgbClr val="CBCBCB"/>
                      </a:solidFill>
                      <a:miter lim="400000"/>
                    </a:lnB>
                  </a:tcPr>
                </a:tc>
                <a:extLst>
                  <a:ext uri="{0D108BD9-81ED-4DB2-BD59-A6C34878D82A}">
                    <a16:rowId xmlns:a16="http://schemas.microsoft.com/office/drawing/2014/main" val="10003"/>
                  </a:ext>
                </a:extLst>
              </a:tr>
              <a:tr h="785428">
                <a:tc>
                  <a:txBody>
                    <a:bodyPr/>
                    <a:lstStyle/>
                    <a:p>
                      <a:pPr defTabSz="457200">
                        <a:defRPr sz="1800"/>
                      </a:pPr>
                      <a:r>
                        <a:rPr lang="en-US" sz="3700" dirty="0">
                          <a:sym typeface="Helvetica Neue"/>
                        </a:rPr>
                        <a:t>NN-</a:t>
                      </a:r>
                      <a:r>
                        <a:rPr sz="3700" dirty="0">
                          <a:sym typeface="Helvetica Neue"/>
                        </a:rPr>
                        <a:t>FV</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12700">
                      <a:solidFill>
                        <a:srgbClr val="CBCBCB"/>
                      </a:solidFill>
                      <a:miter lim="400000"/>
                    </a:lnB>
                  </a:tcPr>
                </a:tc>
                <a:tc>
                  <a:txBody>
                    <a:bodyPr/>
                    <a:lstStyle/>
                    <a:p>
                      <a:pPr defTabSz="457200">
                        <a:defRPr sz="1800"/>
                      </a:pPr>
                      <a:r>
                        <a:rPr sz="3700" dirty="0">
                          <a:sym typeface="Helvetica Neue"/>
                        </a:rPr>
                        <a:t>0.923</a:t>
                      </a:r>
                    </a:p>
                  </a:txBody>
                  <a:tcPr marL="63500" marR="63500" marT="0" marB="0" horzOverflow="overflow">
                    <a:lnL w="12700" cap="flat" cmpd="sng" algn="ctr">
                      <a:solidFill>
                        <a:srgbClr val="CBCBCB"/>
                      </a:solidFill>
                      <a:prstDash val="solid"/>
                      <a:miter lim="400000"/>
                      <a:headEnd type="none" w="med" len="med"/>
                      <a:tailEnd type="none" w="med" len="med"/>
                    </a:lnL>
                    <a:lnR w="12700">
                      <a:solidFill>
                        <a:srgbClr val="CBCBCB"/>
                      </a:solidFill>
                      <a:miter lim="400000"/>
                    </a:lnR>
                    <a:lnT w="12700">
                      <a:solidFill>
                        <a:srgbClr val="CBCBCB"/>
                      </a:solidFill>
                      <a:miter lim="400000"/>
                    </a:lnT>
                    <a:lnB w="12700">
                      <a:solidFill>
                        <a:srgbClr val="CBCBCB"/>
                      </a:solidFill>
                      <a:miter lim="400000"/>
                    </a:lnB>
                  </a:tcPr>
                </a:tc>
                <a:tc>
                  <a:txBody>
                    <a:bodyPr/>
                    <a:lstStyle/>
                    <a:p>
                      <a:pPr defTabSz="457200">
                        <a:defRPr sz="1800"/>
                      </a:pPr>
                      <a:r>
                        <a:rPr sz="3700" dirty="0">
                          <a:sym typeface="Helvetica Neue"/>
                        </a:rPr>
                        <a:t>0.991</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12700">
                      <a:solidFill>
                        <a:srgbClr val="CBCBCB"/>
                      </a:solidFill>
                      <a:miter lim="400000"/>
                    </a:lnB>
                  </a:tcPr>
                </a:tc>
                <a:tc>
                  <a:txBody>
                    <a:bodyPr/>
                    <a:lstStyle/>
                    <a:p>
                      <a:pPr defTabSz="457200">
                        <a:defRPr sz="1800"/>
                      </a:pPr>
                      <a:r>
                        <a:rPr sz="3700" dirty="0">
                          <a:sym typeface="Helvetica Neue"/>
                        </a:rPr>
                        <a:t>0.956</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12700">
                      <a:solidFill>
                        <a:srgbClr val="CBCBCB"/>
                      </a:solidFill>
                      <a:miter lim="400000"/>
                    </a:lnB>
                  </a:tcPr>
                </a:tc>
                <a:extLst>
                  <a:ext uri="{0D108BD9-81ED-4DB2-BD59-A6C34878D82A}">
                    <a16:rowId xmlns:a16="http://schemas.microsoft.com/office/drawing/2014/main" val="10004"/>
                  </a:ext>
                </a:extLst>
              </a:tr>
              <a:tr h="785428">
                <a:tc>
                  <a:txBody>
                    <a:bodyPr/>
                    <a:lstStyle/>
                    <a:p>
                      <a:pPr defTabSz="457200">
                        <a:defRPr sz="1800"/>
                      </a:pPr>
                      <a:r>
                        <a:rPr lang="en-US" sz="3700" dirty="0">
                          <a:sym typeface="Helvetica Neue"/>
                        </a:rPr>
                        <a:t>NN-</a:t>
                      </a:r>
                      <a:r>
                        <a:rPr sz="3700" dirty="0">
                          <a:sym typeface="Helvetica Neue"/>
                        </a:rPr>
                        <a:t>MIMIC+FV</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12700">
                      <a:solidFill>
                        <a:srgbClr val="CBCBCB"/>
                      </a:solidFill>
                      <a:miter lim="400000"/>
                    </a:lnB>
                  </a:tcPr>
                </a:tc>
                <a:tc>
                  <a:txBody>
                    <a:bodyPr/>
                    <a:lstStyle/>
                    <a:p>
                      <a:pPr defTabSz="457200">
                        <a:defRPr sz="1800"/>
                      </a:pPr>
                      <a:r>
                        <a:rPr sz="3700" dirty="0">
                          <a:sym typeface="Helvetica Neue"/>
                        </a:rPr>
                        <a:t>0.919</a:t>
                      </a:r>
                    </a:p>
                  </a:txBody>
                  <a:tcPr marL="63500" marR="63500" marT="0" marB="0" horzOverflow="overflow">
                    <a:lnL w="12700" cap="flat" cmpd="sng" algn="ctr">
                      <a:solidFill>
                        <a:srgbClr val="CBCBCB"/>
                      </a:solidFill>
                      <a:prstDash val="solid"/>
                      <a:miter lim="400000"/>
                      <a:headEnd type="none" w="med" len="med"/>
                      <a:tailEnd type="none" w="med" len="med"/>
                    </a:lnL>
                    <a:lnR w="12700">
                      <a:solidFill>
                        <a:srgbClr val="CBCBCB"/>
                      </a:solidFill>
                      <a:miter lim="400000"/>
                    </a:lnR>
                    <a:lnT w="12700">
                      <a:solidFill>
                        <a:srgbClr val="CBCBCB"/>
                      </a:solidFill>
                      <a:miter lim="400000"/>
                    </a:lnT>
                    <a:lnB w="12700">
                      <a:solidFill>
                        <a:srgbClr val="CBCBCB"/>
                      </a:solidFill>
                      <a:miter lim="400000"/>
                    </a:lnB>
                  </a:tcPr>
                </a:tc>
                <a:tc>
                  <a:txBody>
                    <a:bodyPr/>
                    <a:lstStyle/>
                    <a:p>
                      <a:pPr defTabSz="457200">
                        <a:defRPr sz="1800"/>
                      </a:pPr>
                      <a:r>
                        <a:rPr sz="3700" b="1" dirty="0">
                          <a:sym typeface="Helvetica Neue"/>
                        </a:rPr>
                        <a:t>0.995</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12700">
                      <a:solidFill>
                        <a:srgbClr val="CBCBCB"/>
                      </a:solidFill>
                      <a:miter lim="400000"/>
                    </a:lnB>
                  </a:tcPr>
                </a:tc>
                <a:tc>
                  <a:txBody>
                    <a:bodyPr/>
                    <a:lstStyle/>
                    <a:p>
                      <a:pPr defTabSz="457200">
                        <a:defRPr sz="1800"/>
                      </a:pPr>
                      <a:r>
                        <a:rPr sz="3700" dirty="0">
                          <a:sym typeface="Helvetica Neue"/>
                        </a:rPr>
                        <a:t>0.956</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12700">
                      <a:solidFill>
                        <a:srgbClr val="CBCBCB"/>
                      </a:solidFill>
                      <a:miter lim="400000"/>
                    </a:lnB>
                  </a:tcPr>
                </a:tc>
                <a:extLst>
                  <a:ext uri="{0D108BD9-81ED-4DB2-BD59-A6C34878D82A}">
                    <a16:rowId xmlns:a16="http://schemas.microsoft.com/office/drawing/2014/main" val="10005"/>
                  </a:ext>
                </a:extLst>
              </a:tr>
              <a:tr h="785428">
                <a:tc>
                  <a:txBody>
                    <a:bodyPr/>
                    <a:lstStyle/>
                    <a:p>
                      <a:pPr defTabSz="457200">
                        <a:defRPr sz="1800"/>
                      </a:pPr>
                      <a:r>
                        <a:rPr lang="en-US" sz="3400" dirty="0">
                          <a:sym typeface="Helvetica Neue"/>
                        </a:rPr>
                        <a:t>NN-</a:t>
                      </a:r>
                      <a:r>
                        <a:rPr sz="3400" dirty="0">
                          <a:sym typeface="Helvetica Neue"/>
                        </a:rPr>
                        <a:t>MIMIC then FV</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12700">
                      <a:solidFill>
                        <a:srgbClr val="CBCBCB"/>
                      </a:solidFill>
                      <a:miter lim="400000"/>
                    </a:lnB>
                  </a:tcPr>
                </a:tc>
                <a:tc>
                  <a:txBody>
                    <a:bodyPr/>
                    <a:lstStyle/>
                    <a:p>
                      <a:pPr defTabSz="457200">
                        <a:defRPr sz="1800"/>
                      </a:pPr>
                      <a:r>
                        <a:rPr sz="3700" dirty="0">
                          <a:sym typeface="Helvetica Neue"/>
                        </a:rPr>
                        <a:t>0.910</a:t>
                      </a:r>
                    </a:p>
                  </a:txBody>
                  <a:tcPr marL="63500" marR="63500" marT="0" marB="0" horzOverflow="overflow">
                    <a:lnL w="12700" cap="flat" cmpd="sng" algn="ctr">
                      <a:solidFill>
                        <a:srgbClr val="CBCBCB"/>
                      </a:solidFill>
                      <a:prstDash val="solid"/>
                      <a:miter lim="400000"/>
                      <a:headEnd type="none" w="med" len="med"/>
                      <a:tailEnd type="none" w="med" len="med"/>
                    </a:lnL>
                    <a:lnR w="12700">
                      <a:solidFill>
                        <a:srgbClr val="CBCBCB"/>
                      </a:solidFill>
                      <a:miter lim="400000"/>
                    </a:lnR>
                    <a:lnT w="12700">
                      <a:solidFill>
                        <a:srgbClr val="CBCBCB"/>
                      </a:solidFill>
                      <a:miter lim="400000"/>
                    </a:lnT>
                    <a:lnB w="12700">
                      <a:solidFill>
                        <a:srgbClr val="CBCBCB"/>
                      </a:solidFill>
                      <a:miter lim="400000"/>
                    </a:lnB>
                  </a:tcPr>
                </a:tc>
                <a:tc>
                  <a:txBody>
                    <a:bodyPr/>
                    <a:lstStyle/>
                    <a:p>
                      <a:pPr defTabSz="457200">
                        <a:defRPr sz="1800"/>
                      </a:pPr>
                      <a:r>
                        <a:rPr sz="3700" dirty="0">
                          <a:sym typeface="Helvetica Neue"/>
                        </a:rPr>
                        <a:t>0.992</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12700">
                      <a:solidFill>
                        <a:srgbClr val="CBCBCB"/>
                      </a:solidFill>
                      <a:miter lim="400000"/>
                    </a:lnB>
                  </a:tcPr>
                </a:tc>
                <a:tc>
                  <a:txBody>
                    <a:bodyPr/>
                    <a:lstStyle/>
                    <a:p>
                      <a:pPr defTabSz="457200">
                        <a:defRPr sz="1800"/>
                      </a:pPr>
                      <a:r>
                        <a:rPr sz="3700" dirty="0">
                          <a:sym typeface="Helvetica Neue"/>
                        </a:rPr>
                        <a:t>0.949</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12700">
                      <a:solidFill>
                        <a:srgbClr val="CBCBCB"/>
                      </a:solidFill>
                      <a:miter lim="400000"/>
                    </a:lnB>
                  </a:tcPr>
                </a:tc>
                <a:extLst>
                  <a:ext uri="{0D108BD9-81ED-4DB2-BD59-A6C34878D82A}">
                    <a16:rowId xmlns:a16="http://schemas.microsoft.com/office/drawing/2014/main" val="10006"/>
                  </a:ext>
                </a:extLst>
              </a:tr>
              <a:tr h="785428">
                <a:tc>
                  <a:txBody>
                    <a:bodyPr/>
                    <a:lstStyle/>
                    <a:p>
                      <a:pPr defTabSz="457200">
                        <a:defRPr sz="1800"/>
                      </a:pPr>
                      <a:r>
                        <a:rPr sz="3700" dirty="0">
                          <a:sym typeface="Helvetica Neue"/>
                        </a:rPr>
                        <a:t>Ensemble</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6350">
                      <a:solidFill>
                        <a:srgbClr val="CBCBCB"/>
                      </a:solidFill>
                      <a:miter lim="400000"/>
                    </a:lnB>
                  </a:tcPr>
                </a:tc>
                <a:tc>
                  <a:txBody>
                    <a:bodyPr/>
                    <a:lstStyle/>
                    <a:p>
                      <a:pPr defTabSz="457200">
                        <a:defRPr sz="1800"/>
                      </a:pPr>
                      <a:r>
                        <a:rPr sz="3700" b="1">
                          <a:sym typeface="Helvetica Neue"/>
                        </a:rPr>
                        <a:t>0.933</a:t>
                      </a:r>
                    </a:p>
                  </a:txBody>
                  <a:tcPr marL="63500" marR="63500" marT="0" marB="0" horzOverflow="overflow">
                    <a:lnL w="12700" cap="flat" cmpd="sng" algn="ctr">
                      <a:solidFill>
                        <a:srgbClr val="CBCBCB"/>
                      </a:solidFill>
                      <a:prstDash val="solid"/>
                      <a:miter lim="400000"/>
                      <a:headEnd type="none" w="med" len="med"/>
                      <a:tailEnd type="none" w="med" len="med"/>
                    </a:lnL>
                    <a:lnR w="12700">
                      <a:solidFill>
                        <a:srgbClr val="CBCBCB"/>
                      </a:solidFill>
                      <a:miter lim="400000"/>
                    </a:lnR>
                    <a:lnT w="12700">
                      <a:solidFill>
                        <a:srgbClr val="CBCBCB"/>
                      </a:solidFill>
                      <a:miter lim="400000"/>
                    </a:lnT>
                    <a:lnB w="6350">
                      <a:solidFill>
                        <a:srgbClr val="CBCBCB"/>
                      </a:solidFill>
                      <a:miter lim="400000"/>
                    </a:lnB>
                  </a:tcPr>
                </a:tc>
                <a:tc>
                  <a:txBody>
                    <a:bodyPr/>
                    <a:lstStyle/>
                    <a:p>
                      <a:pPr defTabSz="457200">
                        <a:defRPr sz="1800"/>
                      </a:pPr>
                      <a:r>
                        <a:rPr sz="3700">
                          <a:sym typeface="Helvetica Neue"/>
                        </a:rPr>
                        <a:t>0.989</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6350">
                      <a:solidFill>
                        <a:srgbClr val="CBCBCB"/>
                      </a:solidFill>
                      <a:miter lim="400000"/>
                    </a:lnB>
                  </a:tcPr>
                </a:tc>
                <a:tc>
                  <a:txBody>
                    <a:bodyPr/>
                    <a:lstStyle/>
                    <a:p>
                      <a:pPr defTabSz="457200">
                        <a:defRPr sz="1800"/>
                      </a:pPr>
                      <a:r>
                        <a:rPr sz="3700" b="1" dirty="0">
                          <a:sym typeface="Helvetica Neue"/>
                        </a:rPr>
                        <a:t>0.96</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6350">
                      <a:solidFill>
                        <a:srgbClr val="CBCBCB"/>
                      </a:solidFill>
                      <a:miter lim="400000"/>
                    </a:lnB>
                  </a:tcPr>
                </a:tc>
                <a:extLst>
                  <a:ext uri="{0D108BD9-81ED-4DB2-BD59-A6C34878D82A}">
                    <a16:rowId xmlns:a16="http://schemas.microsoft.com/office/drawing/2014/main" val="10007"/>
                  </a:ext>
                </a:extLst>
              </a:tr>
            </a:tbl>
          </a:graphicData>
        </a:graphic>
      </p:graphicFrame>
      <p:sp>
        <p:nvSpPr>
          <p:cNvPr id="197"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19</a:t>
            </a:fld>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I have no conflicts of interest to disclose."/>
          <p:cNvSpPr txBox="1">
            <a:spLocks noGrp="1"/>
          </p:cNvSpPr>
          <p:nvPr>
            <p:ph type="title"/>
          </p:nvPr>
        </p:nvSpPr>
        <p:spPr>
          <a:prstGeom prst="rect">
            <a:avLst/>
          </a:prstGeom>
        </p:spPr>
        <p:txBody>
          <a:bodyPr/>
          <a:lstStyle>
            <a:lvl1pPr>
              <a:defRPr sz="4300"/>
            </a:lvl1pPr>
          </a:lstStyle>
          <a:p>
            <a:r>
              <a:t>I have no conflicts of interest to disclose.</a:t>
            </a:r>
          </a:p>
        </p:txBody>
      </p:sp>
      <p:sp>
        <p:nvSpPr>
          <p:cNvPr id="124" name="Slide Number"/>
          <p:cNvSpPr txBox="1">
            <a:spLocks noGrp="1"/>
          </p:cNvSpPr>
          <p:nvPr>
            <p:ph type="sldNum" sz="quarter" idx="2"/>
          </p:nvPr>
        </p:nvSpPr>
        <p:spPr>
          <a:xfrm>
            <a:off x="6385373" y="9296400"/>
            <a:ext cx="227280" cy="324306"/>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a:t>
            </a:fld>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Results"/>
          <p:cNvSpPr txBox="1">
            <a:spLocks noGrp="1"/>
          </p:cNvSpPr>
          <p:nvPr>
            <p:ph type="title"/>
          </p:nvPr>
        </p:nvSpPr>
        <p:spPr>
          <a:prstGeom prst="rect">
            <a:avLst/>
          </a:prstGeom>
        </p:spPr>
        <p:txBody>
          <a:bodyPr/>
          <a:lstStyle/>
          <a:p>
            <a:r>
              <a:t>Results</a:t>
            </a:r>
          </a:p>
        </p:txBody>
      </p:sp>
      <p:graphicFrame>
        <p:nvGraphicFramePr>
          <p:cNvPr id="200" name="Table"/>
          <p:cNvGraphicFramePr/>
          <p:nvPr>
            <p:extLst>
              <p:ext uri="{D42A27DB-BD31-4B8C-83A1-F6EECF244321}">
                <p14:modId xmlns:p14="http://schemas.microsoft.com/office/powerpoint/2010/main" val="3343000846"/>
              </p:ext>
            </p:extLst>
          </p:nvPr>
        </p:nvGraphicFramePr>
        <p:xfrm>
          <a:off x="1016000" y="2838450"/>
          <a:ext cx="10972799" cy="6283424"/>
        </p:xfrm>
        <a:graphic>
          <a:graphicData uri="http://schemas.openxmlformats.org/drawingml/2006/table">
            <a:tbl>
              <a:tblPr bandRow="1">
                <a:tableStyleId>{4C3C2611-4C71-4FC5-86AE-919BDF0F9419}</a:tableStyleId>
              </a:tblPr>
              <a:tblGrid>
                <a:gridCol w="3816626">
                  <a:extLst>
                    <a:ext uri="{9D8B030D-6E8A-4147-A177-3AD203B41FA5}">
                      <a16:colId xmlns:a16="http://schemas.microsoft.com/office/drawing/2014/main" val="20000"/>
                    </a:ext>
                  </a:extLst>
                </a:gridCol>
                <a:gridCol w="2696529">
                  <a:extLst>
                    <a:ext uri="{9D8B030D-6E8A-4147-A177-3AD203B41FA5}">
                      <a16:colId xmlns:a16="http://schemas.microsoft.com/office/drawing/2014/main" val="20001"/>
                    </a:ext>
                  </a:extLst>
                </a:gridCol>
                <a:gridCol w="2509846">
                  <a:extLst>
                    <a:ext uri="{9D8B030D-6E8A-4147-A177-3AD203B41FA5}">
                      <a16:colId xmlns:a16="http://schemas.microsoft.com/office/drawing/2014/main" val="20002"/>
                    </a:ext>
                  </a:extLst>
                </a:gridCol>
                <a:gridCol w="1949798">
                  <a:extLst>
                    <a:ext uri="{9D8B030D-6E8A-4147-A177-3AD203B41FA5}">
                      <a16:colId xmlns:a16="http://schemas.microsoft.com/office/drawing/2014/main" val="20003"/>
                    </a:ext>
                  </a:extLst>
                </a:gridCol>
              </a:tblGrid>
              <a:tr h="785428">
                <a:tc>
                  <a:txBody>
                    <a:bodyPr/>
                    <a:lstStyle/>
                    <a:p>
                      <a:pPr defTabSz="457200">
                        <a:defRPr sz="1800"/>
                      </a:pPr>
                      <a:r>
                        <a:rPr sz="3700" b="1" dirty="0">
                          <a:sym typeface="Helvetica Neue"/>
                        </a:rPr>
                        <a:t>Method</a:t>
                      </a:r>
                    </a:p>
                  </a:txBody>
                  <a:tcPr marL="63500" marR="63500" marT="0" marB="0" anchor="b" horzOverflow="overflow">
                    <a:lnL w="12700">
                      <a:solidFill>
                        <a:srgbClr val="CBCBCB"/>
                      </a:solidFill>
                      <a:miter lim="400000"/>
                    </a:lnL>
                    <a:lnR w="12700">
                      <a:solidFill>
                        <a:srgbClr val="CBCBCB"/>
                      </a:solidFill>
                      <a:miter lim="400000"/>
                    </a:lnR>
                    <a:lnT w="6350">
                      <a:solidFill>
                        <a:srgbClr val="CBCBCB"/>
                      </a:solidFill>
                      <a:miter lim="400000"/>
                    </a:lnT>
                    <a:lnB w="6350">
                      <a:solidFill>
                        <a:srgbClr val="CBCBCB"/>
                      </a:solidFill>
                      <a:miter lim="400000"/>
                    </a:lnB>
                  </a:tcPr>
                </a:tc>
                <a:tc>
                  <a:txBody>
                    <a:bodyPr/>
                    <a:lstStyle/>
                    <a:p>
                      <a:pPr defTabSz="457200">
                        <a:defRPr sz="1800"/>
                      </a:pPr>
                      <a:r>
                        <a:rPr sz="3700" b="1">
                          <a:sym typeface="Helvetica Neue"/>
                        </a:rPr>
                        <a:t>Precision</a:t>
                      </a:r>
                    </a:p>
                  </a:txBody>
                  <a:tcPr marL="63500" marR="63500" marT="0" marB="0" anchor="b" horzOverflow="overflow">
                    <a:lnL w="12700" cap="flat" cmpd="sng" algn="ctr">
                      <a:solidFill>
                        <a:srgbClr val="CBCBCB"/>
                      </a:solidFill>
                      <a:prstDash val="solid"/>
                      <a:miter lim="400000"/>
                      <a:headEnd type="none" w="med" len="med"/>
                      <a:tailEnd type="none" w="med" len="med"/>
                    </a:lnL>
                    <a:lnR w="12700">
                      <a:solidFill>
                        <a:srgbClr val="CBCBCB"/>
                      </a:solidFill>
                      <a:miter lim="400000"/>
                    </a:lnR>
                    <a:lnT w="6350">
                      <a:solidFill>
                        <a:srgbClr val="CBCBCB"/>
                      </a:solidFill>
                      <a:miter lim="400000"/>
                    </a:lnT>
                    <a:lnB w="6350">
                      <a:solidFill>
                        <a:srgbClr val="CBCBCB"/>
                      </a:solidFill>
                      <a:miter lim="400000"/>
                    </a:lnB>
                  </a:tcPr>
                </a:tc>
                <a:tc>
                  <a:txBody>
                    <a:bodyPr/>
                    <a:lstStyle/>
                    <a:p>
                      <a:pPr defTabSz="457200">
                        <a:defRPr sz="1800"/>
                      </a:pPr>
                      <a:r>
                        <a:rPr sz="3700" b="1">
                          <a:sym typeface="Helvetica Neue"/>
                        </a:rPr>
                        <a:t>Recall</a:t>
                      </a:r>
                    </a:p>
                  </a:txBody>
                  <a:tcPr marL="63500" marR="63500" marT="0" marB="0" anchor="b" horzOverflow="overflow">
                    <a:lnL w="12700">
                      <a:solidFill>
                        <a:srgbClr val="CBCBCB"/>
                      </a:solidFill>
                      <a:miter lim="400000"/>
                    </a:lnL>
                    <a:lnR w="12700">
                      <a:solidFill>
                        <a:srgbClr val="CBCBCB"/>
                      </a:solidFill>
                      <a:miter lim="400000"/>
                    </a:lnR>
                    <a:lnT w="6350">
                      <a:solidFill>
                        <a:srgbClr val="CBCBCB"/>
                      </a:solidFill>
                      <a:miter lim="400000"/>
                    </a:lnT>
                    <a:lnB w="6350">
                      <a:solidFill>
                        <a:srgbClr val="CBCBCB"/>
                      </a:solidFill>
                      <a:miter lim="400000"/>
                    </a:lnB>
                  </a:tcPr>
                </a:tc>
                <a:tc>
                  <a:txBody>
                    <a:bodyPr/>
                    <a:lstStyle/>
                    <a:p>
                      <a:pPr defTabSz="457200">
                        <a:defRPr sz="1800"/>
                      </a:pPr>
                      <a:r>
                        <a:rPr sz="3700" b="1">
                          <a:sym typeface="Helvetica Neue"/>
                        </a:rPr>
                        <a:t>F1</a:t>
                      </a:r>
                    </a:p>
                  </a:txBody>
                  <a:tcPr marL="63500" marR="63500" marT="0" marB="0" anchor="b" horzOverflow="overflow">
                    <a:lnL w="12700">
                      <a:solidFill>
                        <a:srgbClr val="CBCBCB"/>
                      </a:solidFill>
                      <a:miter lim="400000"/>
                    </a:lnL>
                    <a:lnR w="12700">
                      <a:solidFill>
                        <a:srgbClr val="CBCBCB"/>
                      </a:solidFill>
                      <a:miter lim="400000"/>
                    </a:lnR>
                    <a:lnT w="6350">
                      <a:solidFill>
                        <a:srgbClr val="CBCBCB"/>
                      </a:solidFill>
                      <a:miter lim="400000"/>
                    </a:lnT>
                    <a:lnB w="6350">
                      <a:solidFill>
                        <a:srgbClr val="CBCBCB"/>
                      </a:solidFill>
                      <a:miter lim="400000"/>
                    </a:lnB>
                  </a:tcPr>
                </a:tc>
                <a:extLst>
                  <a:ext uri="{0D108BD9-81ED-4DB2-BD59-A6C34878D82A}">
                    <a16:rowId xmlns:a16="http://schemas.microsoft.com/office/drawing/2014/main" val="10000"/>
                  </a:ext>
                </a:extLst>
              </a:tr>
              <a:tr h="785428">
                <a:tc>
                  <a:txBody>
                    <a:bodyPr/>
                    <a:lstStyle/>
                    <a:p>
                      <a:pPr defTabSz="457200">
                        <a:defRPr sz="1800"/>
                      </a:pPr>
                      <a:r>
                        <a:rPr sz="3700" dirty="0">
                          <a:sym typeface="Helvetica Neue"/>
                        </a:rPr>
                        <a:t>LR-MIMIC</a:t>
                      </a:r>
                    </a:p>
                  </a:txBody>
                  <a:tcPr marL="63500" marR="63500" marT="0" marB="0" horzOverflow="overflow">
                    <a:lnL w="12700">
                      <a:solidFill>
                        <a:srgbClr val="CBCBCB"/>
                      </a:solidFill>
                      <a:miter lim="400000"/>
                    </a:lnL>
                    <a:lnR w="12700">
                      <a:solidFill>
                        <a:srgbClr val="CBCBCB"/>
                      </a:solidFill>
                      <a:miter lim="400000"/>
                    </a:lnR>
                    <a:lnT w="6350">
                      <a:solidFill>
                        <a:srgbClr val="CBCBCB"/>
                      </a:solidFill>
                      <a:miter lim="400000"/>
                    </a:lnT>
                    <a:lnB w="12700">
                      <a:solidFill>
                        <a:srgbClr val="CBCBCB"/>
                      </a:solidFill>
                      <a:miter lim="400000"/>
                    </a:lnB>
                  </a:tcPr>
                </a:tc>
                <a:tc>
                  <a:txBody>
                    <a:bodyPr/>
                    <a:lstStyle/>
                    <a:p>
                      <a:pPr defTabSz="457200">
                        <a:defRPr sz="1800"/>
                      </a:pPr>
                      <a:r>
                        <a:rPr sz="3700">
                          <a:sym typeface="Helvetica Neue"/>
                        </a:rPr>
                        <a:t>0.511</a:t>
                      </a:r>
                    </a:p>
                  </a:txBody>
                  <a:tcPr marL="63500" marR="63500" marT="0" marB="0" horzOverflow="overflow">
                    <a:lnL w="12700" cap="flat" cmpd="sng" algn="ctr">
                      <a:solidFill>
                        <a:srgbClr val="CBCBCB"/>
                      </a:solidFill>
                      <a:prstDash val="solid"/>
                      <a:miter lim="400000"/>
                      <a:headEnd type="none" w="med" len="med"/>
                      <a:tailEnd type="none" w="med" len="med"/>
                    </a:lnL>
                    <a:lnR w="12700">
                      <a:solidFill>
                        <a:srgbClr val="CBCBCB"/>
                      </a:solidFill>
                      <a:miter lim="400000"/>
                    </a:lnR>
                    <a:lnT w="6350">
                      <a:solidFill>
                        <a:srgbClr val="CBCBCB"/>
                      </a:solidFill>
                      <a:miter lim="400000"/>
                    </a:lnT>
                    <a:lnB w="12700">
                      <a:solidFill>
                        <a:srgbClr val="CBCBCB"/>
                      </a:solidFill>
                      <a:miter lim="400000"/>
                    </a:lnB>
                  </a:tcPr>
                </a:tc>
                <a:tc>
                  <a:txBody>
                    <a:bodyPr/>
                    <a:lstStyle/>
                    <a:p>
                      <a:pPr defTabSz="457200">
                        <a:defRPr sz="1800"/>
                      </a:pPr>
                      <a:r>
                        <a:rPr sz="3700">
                          <a:sym typeface="Helvetica Neue"/>
                        </a:rPr>
                        <a:t>0.840</a:t>
                      </a:r>
                    </a:p>
                  </a:txBody>
                  <a:tcPr marL="63500" marR="63500" marT="0" marB="0" horzOverflow="overflow">
                    <a:lnL w="12700">
                      <a:solidFill>
                        <a:srgbClr val="CBCBCB"/>
                      </a:solidFill>
                      <a:miter lim="400000"/>
                    </a:lnL>
                    <a:lnR w="12700">
                      <a:solidFill>
                        <a:srgbClr val="CBCBCB"/>
                      </a:solidFill>
                      <a:miter lim="400000"/>
                    </a:lnR>
                    <a:lnT w="6350">
                      <a:solidFill>
                        <a:srgbClr val="CBCBCB"/>
                      </a:solidFill>
                      <a:miter lim="400000"/>
                    </a:lnT>
                    <a:lnB w="12700">
                      <a:solidFill>
                        <a:srgbClr val="CBCBCB"/>
                      </a:solidFill>
                      <a:miter lim="400000"/>
                    </a:lnB>
                  </a:tcPr>
                </a:tc>
                <a:tc>
                  <a:txBody>
                    <a:bodyPr/>
                    <a:lstStyle/>
                    <a:p>
                      <a:pPr defTabSz="457200">
                        <a:defRPr sz="1800"/>
                      </a:pPr>
                      <a:r>
                        <a:rPr sz="3700">
                          <a:sym typeface="Helvetica Neue"/>
                        </a:rPr>
                        <a:t>0.636</a:t>
                      </a:r>
                    </a:p>
                  </a:txBody>
                  <a:tcPr marL="63500" marR="63500" marT="0" marB="0" horzOverflow="overflow">
                    <a:lnL w="12700">
                      <a:solidFill>
                        <a:srgbClr val="CBCBCB"/>
                      </a:solidFill>
                      <a:miter lim="400000"/>
                    </a:lnL>
                    <a:lnR w="12700">
                      <a:solidFill>
                        <a:srgbClr val="CBCBCB"/>
                      </a:solidFill>
                      <a:miter lim="400000"/>
                    </a:lnR>
                    <a:lnT w="6350">
                      <a:solidFill>
                        <a:srgbClr val="CBCBCB"/>
                      </a:solidFill>
                      <a:miter lim="400000"/>
                    </a:lnT>
                    <a:lnB w="12700">
                      <a:solidFill>
                        <a:srgbClr val="CBCBCB"/>
                      </a:solidFill>
                      <a:miter lim="400000"/>
                    </a:lnB>
                  </a:tcPr>
                </a:tc>
                <a:extLst>
                  <a:ext uri="{0D108BD9-81ED-4DB2-BD59-A6C34878D82A}">
                    <a16:rowId xmlns:a16="http://schemas.microsoft.com/office/drawing/2014/main" val="10001"/>
                  </a:ext>
                </a:extLst>
              </a:tr>
              <a:tr h="785428">
                <a:tc>
                  <a:txBody>
                    <a:bodyPr/>
                    <a:lstStyle/>
                    <a:p>
                      <a:pPr defTabSz="457200">
                        <a:defRPr sz="1800"/>
                      </a:pPr>
                      <a:r>
                        <a:rPr sz="3700" dirty="0">
                          <a:sym typeface="Helvetica Neue"/>
                        </a:rPr>
                        <a:t>LR-FV</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12700">
                      <a:solidFill>
                        <a:srgbClr val="CBCBCB"/>
                      </a:solidFill>
                      <a:miter lim="400000"/>
                    </a:lnB>
                  </a:tcPr>
                </a:tc>
                <a:tc>
                  <a:txBody>
                    <a:bodyPr/>
                    <a:lstStyle/>
                    <a:p>
                      <a:pPr defTabSz="457200">
                        <a:defRPr sz="1800"/>
                      </a:pPr>
                      <a:r>
                        <a:rPr sz="3700">
                          <a:sym typeface="Helvetica Neue"/>
                        </a:rPr>
                        <a:t>0.650</a:t>
                      </a:r>
                    </a:p>
                  </a:txBody>
                  <a:tcPr marL="63500" marR="63500" marT="0" marB="0" horzOverflow="overflow">
                    <a:lnL w="12700" cap="flat" cmpd="sng" algn="ctr">
                      <a:solidFill>
                        <a:srgbClr val="CBCBCB"/>
                      </a:solidFill>
                      <a:prstDash val="solid"/>
                      <a:miter lim="400000"/>
                      <a:headEnd type="none" w="med" len="med"/>
                      <a:tailEnd type="none" w="med" len="med"/>
                    </a:lnL>
                    <a:lnR w="12700">
                      <a:solidFill>
                        <a:srgbClr val="CBCBCB"/>
                      </a:solidFill>
                      <a:miter lim="400000"/>
                    </a:lnR>
                    <a:lnT w="12700">
                      <a:solidFill>
                        <a:srgbClr val="CBCBCB"/>
                      </a:solidFill>
                      <a:miter lim="400000"/>
                    </a:lnT>
                    <a:lnB w="12700">
                      <a:solidFill>
                        <a:srgbClr val="CBCBCB"/>
                      </a:solidFill>
                      <a:miter lim="400000"/>
                    </a:lnB>
                  </a:tcPr>
                </a:tc>
                <a:tc>
                  <a:txBody>
                    <a:bodyPr/>
                    <a:lstStyle/>
                    <a:p>
                      <a:pPr defTabSz="457200">
                        <a:defRPr sz="1800"/>
                      </a:pPr>
                      <a:r>
                        <a:rPr sz="3700">
                          <a:sym typeface="Helvetica Neue"/>
                        </a:rPr>
                        <a:t>0.948</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12700">
                      <a:solidFill>
                        <a:srgbClr val="CBCBCB"/>
                      </a:solidFill>
                      <a:miter lim="400000"/>
                    </a:lnB>
                  </a:tcPr>
                </a:tc>
                <a:tc>
                  <a:txBody>
                    <a:bodyPr/>
                    <a:lstStyle/>
                    <a:p>
                      <a:pPr defTabSz="457200">
                        <a:defRPr sz="1800"/>
                      </a:pPr>
                      <a:r>
                        <a:rPr sz="3700">
                          <a:sym typeface="Helvetica Neue"/>
                        </a:rPr>
                        <a:t>0.771</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12700">
                      <a:solidFill>
                        <a:srgbClr val="CBCBCB"/>
                      </a:solidFill>
                      <a:miter lim="400000"/>
                    </a:lnB>
                  </a:tcPr>
                </a:tc>
                <a:extLst>
                  <a:ext uri="{0D108BD9-81ED-4DB2-BD59-A6C34878D82A}">
                    <a16:rowId xmlns:a16="http://schemas.microsoft.com/office/drawing/2014/main" val="10002"/>
                  </a:ext>
                </a:extLst>
              </a:tr>
              <a:tr h="785428">
                <a:tc>
                  <a:txBody>
                    <a:bodyPr/>
                    <a:lstStyle/>
                    <a:p>
                      <a:pPr defTabSz="457200">
                        <a:defRPr sz="1800"/>
                      </a:pPr>
                      <a:r>
                        <a:rPr lang="en-US" sz="3700" dirty="0">
                          <a:highlight>
                            <a:srgbClr val="FFFF00"/>
                          </a:highlight>
                          <a:sym typeface="Helvetica Neue"/>
                        </a:rPr>
                        <a:t>NN-</a:t>
                      </a:r>
                      <a:r>
                        <a:rPr sz="3700" dirty="0">
                          <a:highlight>
                            <a:srgbClr val="FFFF00"/>
                          </a:highlight>
                          <a:sym typeface="Helvetica Neue"/>
                        </a:rPr>
                        <a:t>MIMIC</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12700">
                      <a:solidFill>
                        <a:srgbClr val="CBCBCB"/>
                      </a:solidFill>
                      <a:miter lim="400000"/>
                    </a:lnB>
                  </a:tcPr>
                </a:tc>
                <a:tc>
                  <a:txBody>
                    <a:bodyPr/>
                    <a:lstStyle/>
                    <a:p>
                      <a:pPr defTabSz="457200">
                        <a:defRPr sz="1800"/>
                      </a:pPr>
                      <a:r>
                        <a:rPr sz="3700" dirty="0">
                          <a:highlight>
                            <a:srgbClr val="FFFF00"/>
                          </a:highlight>
                          <a:sym typeface="Helvetica Neue"/>
                        </a:rPr>
                        <a:t>0.829</a:t>
                      </a:r>
                    </a:p>
                  </a:txBody>
                  <a:tcPr marL="63500" marR="63500" marT="0" marB="0" horzOverflow="overflow">
                    <a:lnL w="12700" cap="flat" cmpd="sng" algn="ctr">
                      <a:solidFill>
                        <a:srgbClr val="CBCBCB"/>
                      </a:solidFill>
                      <a:prstDash val="solid"/>
                      <a:miter lim="400000"/>
                      <a:headEnd type="none" w="med" len="med"/>
                      <a:tailEnd type="none" w="med" len="med"/>
                    </a:lnL>
                    <a:lnR w="12700">
                      <a:solidFill>
                        <a:srgbClr val="CBCBCB"/>
                      </a:solidFill>
                      <a:miter lim="400000"/>
                    </a:lnR>
                    <a:lnT w="12700">
                      <a:solidFill>
                        <a:srgbClr val="CBCBCB"/>
                      </a:solidFill>
                      <a:miter lim="400000"/>
                    </a:lnT>
                    <a:lnB w="12700">
                      <a:solidFill>
                        <a:srgbClr val="CBCBCB"/>
                      </a:solidFill>
                      <a:miter lim="400000"/>
                    </a:lnB>
                  </a:tcPr>
                </a:tc>
                <a:tc>
                  <a:txBody>
                    <a:bodyPr/>
                    <a:lstStyle/>
                    <a:p>
                      <a:pPr defTabSz="457200">
                        <a:defRPr sz="1800"/>
                      </a:pPr>
                      <a:r>
                        <a:rPr sz="3700" dirty="0">
                          <a:highlight>
                            <a:srgbClr val="FFFF00"/>
                          </a:highlight>
                          <a:sym typeface="Helvetica Neue"/>
                        </a:rPr>
                        <a:t>0.971</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12700">
                      <a:solidFill>
                        <a:srgbClr val="CBCBCB"/>
                      </a:solidFill>
                      <a:miter lim="400000"/>
                    </a:lnB>
                  </a:tcPr>
                </a:tc>
                <a:tc>
                  <a:txBody>
                    <a:bodyPr/>
                    <a:lstStyle/>
                    <a:p>
                      <a:pPr defTabSz="457200">
                        <a:defRPr sz="1800"/>
                      </a:pPr>
                      <a:r>
                        <a:rPr sz="3700" dirty="0">
                          <a:highlight>
                            <a:srgbClr val="FFFF00"/>
                          </a:highlight>
                          <a:sym typeface="Helvetica Neue"/>
                        </a:rPr>
                        <a:t>0.895</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12700">
                      <a:solidFill>
                        <a:srgbClr val="CBCBCB"/>
                      </a:solidFill>
                      <a:miter lim="400000"/>
                    </a:lnB>
                  </a:tcPr>
                </a:tc>
                <a:extLst>
                  <a:ext uri="{0D108BD9-81ED-4DB2-BD59-A6C34878D82A}">
                    <a16:rowId xmlns:a16="http://schemas.microsoft.com/office/drawing/2014/main" val="10003"/>
                  </a:ext>
                </a:extLst>
              </a:tr>
              <a:tr h="785428">
                <a:tc>
                  <a:txBody>
                    <a:bodyPr/>
                    <a:lstStyle/>
                    <a:p>
                      <a:pPr defTabSz="457200">
                        <a:defRPr sz="1800"/>
                      </a:pPr>
                      <a:r>
                        <a:rPr lang="en-US" sz="3700" dirty="0">
                          <a:sym typeface="Helvetica Neue"/>
                        </a:rPr>
                        <a:t>NN-</a:t>
                      </a:r>
                      <a:r>
                        <a:rPr sz="3700" dirty="0">
                          <a:sym typeface="Helvetica Neue"/>
                        </a:rPr>
                        <a:t>FV</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12700">
                      <a:solidFill>
                        <a:srgbClr val="CBCBCB"/>
                      </a:solidFill>
                      <a:miter lim="400000"/>
                    </a:lnB>
                  </a:tcPr>
                </a:tc>
                <a:tc>
                  <a:txBody>
                    <a:bodyPr/>
                    <a:lstStyle/>
                    <a:p>
                      <a:pPr defTabSz="457200">
                        <a:defRPr sz="1800"/>
                      </a:pPr>
                      <a:r>
                        <a:rPr sz="3700">
                          <a:sym typeface="Helvetica Neue"/>
                        </a:rPr>
                        <a:t>0.923</a:t>
                      </a:r>
                    </a:p>
                  </a:txBody>
                  <a:tcPr marL="63500" marR="63500" marT="0" marB="0" horzOverflow="overflow">
                    <a:lnL w="12700" cap="flat" cmpd="sng" algn="ctr">
                      <a:solidFill>
                        <a:srgbClr val="CBCBCB"/>
                      </a:solidFill>
                      <a:prstDash val="solid"/>
                      <a:miter lim="400000"/>
                      <a:headEnd type="none" w="med" len="med"/>
                      <a:tailEnd type="none" w="med" len="med"/>
                    </a:lnL>
                    <a:lnR w="12700">
                      <a:solidFill>
                        <a:srgbClr val="CBCBCB"/>
                      </a:solidFill>
                      <a:miter lim="400000"/>
                    </a:lnR>
                    <a:lnT w="12700">
                      <a:solidFill>
                        <a:srgbClr val="CBCBCB"/>
                      </a:solidFill>
                      <a:miter lim="400000"/>
                    </a:lnT>
                    <a:lnB w="12700">
                      <a:solidFill>
                        <a:srgbClr val="CBCBCB"/>
                      </a:solidFill>
                      <a:miter lim="400000"/>
                    </a:lnB>
                  </a:tcPr>
                </a:tc>
                <a:tc>
                  <a:txBody>
                    <a:bodyPr/>
                    <a:lstStyle/>
                    <a:p>
                      <a:pPr defTabSz="457200">
                        <a:defRPr sz="1800"/>
                      </a:pPr>
                      <a:r>
                        <a:rPr sz="3700">
                          <a:sym typeface="Helvetica Neue"/>
                        </a:rPr>
                        <a:t>0.991</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12700">
                      <a:solidFill>
                        <a:srgbClr val="CBCBCB"/>
                      </a:solidFill>
                      <a:miter lim="400000"/>
                    </a:lnB>
                  </a:tcPr>
                </a:tc>
                <a:tc>
                  <a:txBody>
                    <a:bodyPr/>
                    <a:lstStyle/>
                    <a:p>
                      <a:pPr defTabSz="457200">
                        <a:defRPr sz="1800"/>
                      </a:pPr>
                      <a:r>
                        <a:rPr sz="3700">
                          <a:sym typeface="Helvetica Neue"/>
                        </a:rPr>
                        <a:t>0.956</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12700">
                      <a:solidFill>
                        <a:srgbClr val="CBCBCB"/>
                      </a:solidFill>
                      <a:miter lim="400000"/>
                    </a:lnB>
                  </a:tcPr>
                </a:tc>
                <a:extLst>
                  <a:ext uri="{0D108BD9-81ED-4DB2-BD59-A6C34878D82A}">
                    <a16:rowId xmlns:a16="http://schemas.microsoft.com/office/drawing/2014/main" val="10004"/>
                  </a:ext>
                </a:extLst>
              </a:tr>
              <a:tr h="785428">
                <a:tc>
                  <a:txBody>
                    <a:bodyPr/>
                    <a:lstStyle/>
                    <a:p>
                      <a:pPr defTabSz="457200">
                        <a:defRPr sz="1800"/>
                      </a:pPr>
                      <a:r>
                        <a:rPr lang="en-US" sz="3700" dirty="0">
                          <a:sym typeface="Helvetica Neue"/>
                        </a:rPr>
                        <a:t>NN-</a:t>
                      </a:r>
                      <a:r>
                        <a:rPr sz="3700" dirty="0">
                          <a:sym typeface="Helvetica Neue"/>
                        </a:rPr>
                        <a:t>MIMIC+FV</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12700">
                      <a:solidFill>
                        <a:srgbClr val="CBCBCB"/>
                      </a:solidFill>
                      <a:miter lim="400000"/>
                    </a:lnB>
                  </a:tcPr>
                </a:tc>
                <a:tc>
                  <a:txBody>
                    <a:bodyPr/>
                    <a:lstStyle/>
                    <a:p>
                      <a:pPr defTabSz="457200">
                        <a:defRPr sz="1800"/>
                      </a:pPr>
                      <a:r>
                        <a:rPr sz="3700">
                          <a:sym typeface="Helvetica Neue"/>
                        </a:rPr>
                        <a:t>0.919</a:t>
                      </a:r>
                    </a:p>
                  </a:txBody>
                  <a:tcPr marL="63500" marR="63500" marT="0" marB="0" horzOverflow="overflow">
                    <a:lnL w="12700" cap="flat" cmpd="sng" algn="ctr">
                      <a:solidFill>
                        <a:srgbClr val="CBCBCB"/>
                      </a:solidFill>
                      <a:prstDash val="solid"/>
                      <a:miter lim="400000"/>
                      <a:headEnd type="none" w="med" len="med"/>
                      <a:tailEnd type="none" w="med" len="med"/>
                    </a:lnL>
                    <a:lnR w="12700">
                      <a:solidFill>
                        <a:srgbClr val="CBCBCB"/>
                      </a:solidFill>
                      <a:miter lim="400000"/>
                    </a:lnR>
                    <a:lnT w="12700">
                      <a:solidFill>
                        <a:srgbClr val="CBCBCB"/>
                      </a:solidFill>
                      <a:miter lim="400000"/>
                    </a:lnT>
                    <a:lnB w="12700">
                      <a:solidFill>
                        <a:srgbClr val="CBCBCB"/>
                      </a:solidFill>
                      <a:miter lim="400000"/>
                    </a:lnB>
                  </a:tcPr>
                </a:tc>
                <a:tc>
                  <a:txBody>
                    <a:bodyPr/>
                    <a:lstStyle/>
                    <a:p>
                      <a:pPr defTabSz="457200">
                        <a:defRPr sz="1800"/>
                      </a:pPr>
                      <a:r>
                        <a:rPr sz="3700" b="1">
                          <a:sym typeface="Helvetica Neue"/>
                        </a:rPr>
                        <a:t>0.995</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12700">
                      <a:solidFill>
                        <a:srgbClr val="CBCBCB"/>
                      </a:solidFill>
                      <a:miter lim="400000"/>
                    </a:lnB>
                  </a:tcPr>
                </a:tc>
                <a:tc>
                  <a:txBody>
                    <a:bodyPr/>
                    <a:lstStyle/>
                    <a:p>
                      <a:pPr defTabSz="457200">
                        <a:defRPr sz="1800"/>
                      </a:pPr>
                      <a:r>
                        <a:rPr sz="3700">
                          <a:sym typeface="Helvetica Neue"/>
                        </a:rPr>
                        <a:t>0.956</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12700">
                      <a:solidFill>
                        <a:srgbClr val="CBCBCB"/>
                      </a:solidFill>
                      <a:miter lim="400000"/>
                    </a:lnB>
                  </a:tcPr>
                </a:tc>
                <a:extLst>
                  <a:ext uri="{0D108BD9-81ED-4DB2-BD59-A6C34878D82A}">
                    <a16:rowId xmlns:a16="http://schemas.microsoft.com/office/drawing/2014/main" val="10005"/>
                  </a:ext>
                </a:extLst>
              </a:tr>
              <a:tr h="785428">
                <a:tc>
                  <a:txBody>
                    <a:bodyPr/>
                    <a:lstStyle/>
                    <a:p>
                      <a:pPr defTabSz="457200">
                        <a:defRPr sz="1800"/>
                      </a:pPr>
                      <a:r>
                        <a:rPr lang="en-US" sz="3400" dirty="0">
                          <a:sym typeface="Helvetica Neue"/>
                        </a:rPr>
                        <a:t>NN-</a:t>
                      </a:r>
                      <a:r>
                        <a:rPr sz="3400" dirty="0">
                          <a:sym typeface="Helvetica Neue"/>
                        </a:rPr>
                        <a:t>MIMIC then FV</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12700">
                      <a:solidFill>
                        <a:srgbClr val="CBCBCB"/>
                      </a:solidFill>
                      <a:miter lim="400000"/>
                    </a:lnB>
                  </a:tcPr>
                </a:tc>
                <a:tc>
                  <a:txBody>
                    <a:bodyPr/>
                    <a:lstStyle/>
                    <a:p>
                      <a:pPr defTabSz="457200">
                        <a:defRPr sz="1800"/>
                      </a:pPr>
                      <a:r>
                        <a:rPr sz="3700">
                          <a:sym typeface="Helvetica Neue"/>
                        </a:rPr>
                        <a:t>0.910</a:t>
                      </a:r>
                    </a:p>
                  </a:txBody>
                  <a:tcPr marL="63500" marR="63500" marT="0" marB="0" horzOverflow="overflow">
                    <a:lnL w="12700" cap="flat" cmpd="sng" algn="ctr">
                      <a:solidFill>
                        <a:srgbClr val="CBCBCB"/>
                      </a:solidFill>
                      <a:prstDash val="solid"/>
                      <a:miter lim="400000"/>
                      <a:headEnd type="none" w="med" len="med"/>
                      <a:tailEnd type="none" w="med" len="med"/>
                    </a:lnL>
                    <a:lnR w="12700">
                      <a:solidFill>
                        <a:srgbClr val="CBCBCB"/>
                      </a:solidFill>
                      <a:miter lim="400000"/>
                    </a:lnR>
                    <a:lnT w="12700">
                      <a:solidFill>
                        <a:srgbClr val="CBCBCB"/>
                      </a:solidFill>
                      <a:miter lim="400000"/>
                    </a:lnT>
                    <a:lnB w="12700">
                      <a:solidFill>
                        <a:srgbClr val="CBCBCB"/>
                      </a:solidFill>
                      <a:miter lim="400000"/>
                    </a:lnB>
                  </a:tcPr>
                </a:tc>
                <a:tc>
                  <a:txBody>
                    <a:bodyPr/>
                    <a:lstStyle/>
                    <a:p>
                      <a:pPr defTabSz="457200">
                        <a:defRPr sz="1800"/>
                      </a:pPr>
                      <a:r>
                        <a:rPr sz="3700">
                          <a:sym typeface="Helvetica Neue"/>
                        </a:rPr>
                        <a:t>0.992</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12700">
                      <a:solidFill>
                        <a:srgbClr val="CBCBCB"/>
                      </a:solidFill>
                      <a:miter lim="400000"/>
                    </a:lnB>
                  </a:tcPr>
                </a:tc>
                <a:tc>
                  <a:txBody>
                    <a:bodyPr/>
                    <a:lstStyle/>
                    <a:p>
                      <a:pPr defTabSz="457200">
                        <a:defRPr sz="1800"/>
                      </a:pPr>
                      <a:r>
                        <a:rPr sz="3700">
                          <a:sym typeface="Helvetica Neue"/>
                        </a:rPr>
                        <a:t>0.949</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12700">
                      <a:solidFill>
                        <a:srgbClr val="CBCBCB"/>
                      </a:solidFill>
                      <a:miter lim="400000"/>
                    </a:lnB>
                  </a:tcPr>
                </a:tc>
                <a:extLst>
                  <a:ext uri="{0D108BD9-81ED-4DB2-BD59-A6C34878D82A}">
                    <a16:rowId xmlns:a16="http://schemas.microsoft.com/office/drawing/2014/main" val="10006"/>
                  </a:ext>
                </a:extLst>
              </a:tr>
              <a:tr h="785428">
                <a:tc>
                  <a:txBody>
                    <a:bodyPr/>
                    <a:lstStyle/>
                    <a:p>
                      <a:pPr defTabSz="457200">
                        <a:defRPr sz="1800"/>
                      </a:pPr>
                      <a:r>
                        <a:rPr sz="3700" dirty="0">
                          <a:sym typeface="Helvetica Neue"/>
                        </a:rPr>
                        <a:t>Ensemble</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6350">
                      <a:solidFill>
                        <a:srgbClr val="CBCBCB"/>
                      </a:solidFill>
                      <a:miter lim="400000"/>
                    </a:lnB>
                  </a:tcPr>
                </a:tc>
                <a:tc>
                  <a:txBody>
                    <a:bodyPr/>
                    <a:lstStyle/>
                    <a:p>
                      <a:pPr defTabSz="457200">
                        <a:defRPr sz="1800"/>
                      </a:pPr>
                      <a:r>
                        <a:rPr sz="3700" b="1">
                          <a:sym typeface="Helvetica Neue"/>
                        </a:rPr>
                        <a:t>0.933</a:t>
                      </a:r>
                    </a:p>
                  </a:txBody>
                  <a:tcPr marL="63500" marR="63500" marT="0" marB="0" horzOverflow="overflow">
                    <a:lnL w="12700" cap="flat" cmpd="sng" algn="ctr">
                      <a:solidFill>
                        <a:srgbClr val="CBCBCB"/>
                      </a:solidFill>
                      <a:prstDash val="solid"/>
                      <a:miter lim="400000"/>
                      <a:headEnd type="none" w="med" len="med"/>
                      <a:tailEnd type="none" w="med" len="med"/>
                    </a:lnL>
                    <a:lnR w="12700">
                      <a:solidFill>
                        <a:srgbClr val="CBCBCB"/>
                      </a:solidFill>
                      <a:miter lim="400000"/>
                    </a:lnR>
                    <a:lnT w="12700">
                      <a:solidFill>
                        <a:srgbClr val="CBCBCB"/>
                      </a:solidFill>
                      <a:miter lim="400000"/>
                    </a:lnT>
                    <a:lnB w="6350">
                      <a:solidFill>
                        <a:srgbClr val="CBCBCB"/>
                      </a:solidFill>
                      <a:miter lim="400000"/>
                    </a:lnB>
                  </a:tcPr>
                </a:tc>
                <a:tc>
                  <a:txBody>
                    <a:bodyPr/>
                    <a:lstStyle/>
                    <a:p>
                      <a:pPr defTabSz="457200">
                        <a:defRPr sz="1800"/>
                      </a:pPr>
                      <a:r>
                        <a:rPr sz="3700">
                          <a:sym typeface="Helvetica Neue"/>
                        </a:rPr>
                        <a:t>0.989</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6350">
                      <a:solidFill>
                        <a:srgbClr val="CBCBCB"/>
                      </a:solidFill>
                      <a:miter lim="400000"/>
                    </a:lnB>
                  </a:tcPr>
                </a:tc>
                <a:tc>
                  <a:txBody>
                    <a:bodyPr/>
                    <a:lstStyle/>
                    <a:p>
                      <a:pPr defTabSz="457200">
                        <a:defRPr sz="1800"/>
                      </a:pPr>
                      <a:r>
                        <a:rPr sz="3700" b="1" dirty="0">
                          <a:sym typeface="Helvetica Neue"/>
                        </a:rPr>
                        <a:t>0.96</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6350">
                      <a:solidFill>
                        <a:srgbClr val="CBCBCB"/>
                      </a:solidFill>
                      <a:miter lim="400000"/>
                    </a:lnB>
                  </a:tcPr>
                </a:tc>
                <a:extLst>
                  <a:ext uri="{0D108BD9-81ED-4DB2-BD59-A6C34878D82A}">
                    <a16:rowId xmlns:a16="http://schemas.microsoft.com/office/drawing/2014/main" val="10007"/>
                  </a:ext>
                </a:extLst>
              </a:tr>
            </a:tbl>
          </a:graphicData>
        </a:graphic>
      </p:graphicFrame>
      <p:sp>
        <p:nvSpPr>
          <p:cNvPr id="201"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20</a:t>
            </a:fld>
            <a:endParaRP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Results"/>
          <p:cNvSpPr txBox="1">
            <a:spLocks noGrp="1"/>
          </p:cNvSpPr>
          <p:nvPr>
            <p:ph type="title"/>
          </p:nvPr>
        </p:nvSpPr>
        <p:spPr>
          <a:prstGeom prst="rect">
            <a:avLst/>
          </a:prstGeom>
        </p:spPr>
        <p:txBody>
          <a:bodyPr/>
          <a:lstStyle/>
          <a:p>
            <a:r>
              <a:t>Results</a:t>
            </a:r>
          </a:p>
        </p:txBody>
      </p:sp>
      <p:graphicFrame>
        <p:nvGraphicFramePr>
          <p:cNvPr id="204" name="Table"/>
          <p:cNvGraphicFramePr/>
          <p:nvPr>
            <p:extLst>
              <p:ext uri="{D42A27DB-BD31-4B8C-83A1-F6EECF244321}">
                <p14:modId xmlns:p14="http://schemas.microsoft.com/office/powerpoint/2010/main" val="1295780754"/>
              </p:ext>
            </p:extLst>
          </p:nvPr>
        </p:nvGraphicFramePr>
        <p:xfrm>
          <a:off x="1016000" y="2838450"/>
          <a:ext cx="10972799" cy="6283424"/>
        </p:xfrm>
        <a:graphic>
          <a:graphicData uri="http://schemas.openxmlformats.org/drawingml/2006/table">
            <a:tbl>
              <a:tblPr bandRow="1">
                <a:tableStyleId>{4C3C2611-4C71-4FC5-86AE-919BDF0F9419}</a:tableStyleId>
              </a:tblPr>
              <a:tblGrid>
                <a:gridCol w="3816626">
                  <a:extLst>
                    <a:ext uri="{9D8B030D-6E8A-4147-A177-3AD203B41FA5}">
                      <a16:colId xmlns:a16="http://schemas.microsoft.com/office/drawing/2014/main" val="20000"/>
                    </a:ext>
                  </a:extLst>
                </a:gridCol>
                <a:gridCol w="2696529">
                  <a:extLst>
                    <a:ext uri="{9D8B030D-6E8A-4147-A177-3AD203B41FA5}">
                      <a16:colId xmlns:a16="http://schemas.microsoft.com/office/drawing/2014/main" val="20001"/>
                    </a:ext>
                  </a:extLst>
                </a:gridCol>
                <a:gridCol w="2509846">
                  <a:extLst>
                    <a:ext uri="{9D8B030D-6E8A-4147-A177-3AD203B41FA5}">
                      <a16:colId xmlns:a16="http://schemas.microsoft.com/office/drawing/2014/main" val="20002"/>
                    </a:ext>
                  </a:extLst>
                </a:gridCol>
                <a:gridCol w="1949798">
                  <a:extLst>
                    <a:ext uri="{9D8B030D-6E8A-4147-A177-3AD203B41FA5}">
                      <a16:colId xmlns:a16="http://schemas.microsoft.com/office/drawing/2014/main" val="20003"/>
                    </a:ext>
                  </a:extLst>
                </a:gridCol>
              </a:tblGrid>
              <a:tr h="785428">
                <a:tc>
                  <a:txBody>
                    <a:bodyPr/>
                    <a:lstStyle/>
                    <a:p>
                      <a:pPr defTabSz="457200">
                        <a:defRPr sz="1800"/>
                      </a:pPr>
                      <a:r>
                        <a:rPr sz="3700" b="1" dirty="0">
                          <a:sym typeface="Helvetica Neue"/>
                        </a:rPr>
                        <a:t>Method</a:t>
                      </a:r>
                    </a:p>
                  </a:txBody>
                  <a:tcPr marL="63500" marR="63500" marT="0" marB="0" anchor="b" horzOverflow="overflow">
                    <a:lnL w="12700">
                      <a:solidFill>
                        <a:srgbClr val="CBCBCB"/>
                      </a:solidFill>
                      <a:miter lim="400000"/>
                    </a:lnL>
                    <a:lnR w="12700">
                      <a:solidFill>
                        <a:srgbClr val="CBCBCB"/>
                      </a:solidFill>
                      <a:miter lim="400000"/>
                    </a:lnR>
                    <a:lnT w="6350">
                      <a:solidFill>
                        <a:srgbClr val="CBCBCB"/>
                      </a:solidFill>
                      <a:miter lim="400000"/>
                    </a:lnT>
                    <a:lnB w="6350">
                      <a:solidFill>
                        <a:srgbClr val="CBCBCB"/>
                      </a:solidFill>
                      <a:miter lim="400000"/>
                    </a:lnB>
                  </a:tcPr>
                </a:tc>
                <a:tc>
                  <a:txBody>
                    <a:bodyPr/>
                    <a:lstStyle/>
                    <a:p>
                      <a:pPr defTabSz="457200">
                        <a:defRPr sz="1800"/>
                      </a:pPr>
                      <a:r>
                        <a:rPr sz="3700" b="1">
                          <a:sym typeface="Helvetica Neue"/>
                        </a:rPr>
                        <a:t>Precision</a:t>
                      </a:r>
                    </a:p>
                  </a:txBody>
                  <a:tcPr marL="63500" marR="63500" marT="0" marB="0" anchor="b" horzOverflow="overflow">
                    <a:lnL w="12700" cap="flat" cmpd="sng" algn="ctr">
                      <a:solidFill>
                        <a:srgbClr val="CBCBCB"/>
                      </a:solidFill>
                      <a:prstDash val="solid"/>
                      <a:miter lim="400000"/>
                      <a:headEnd type="none" w="med" len="med"/>
                      <a:tailEnd type="none" w="med" len="med"/>
                    </a:lnL>
                    <a:lnR w="12700">
                      <a:solidFill>
                        <a:srgbClr val="CBCBCB"/>
                      </a:solidFill>
                      <a:miter lim="400000"/>
                    </a:lnR>
                    <a:lnT w="6350">
                      <a:solidFill>
                        <a:srgbClr val="CBCBCB"/>
                      </a:solidFill>
                      <a:miter lim="400000"/>
                    </a:lnT>
                    <a:lnB w="6350">
                      <a:solidFill>
                        <a:srgbClr val="CBCBCB"/>
                      </a:solidFill>
                      <a:miter lim="400000"/>
                    </a:lnB>
                  </a:tcPr>
                </a:tc>
                <a:tc>
                  <a:txBody>
                    <a:bodyPr/>
                    <a:lstStyle/>
                    <a:p>
                      <a:pPr defTabSz="457200">
                        <a:defRPr sz="1800"/>
                      </a:pPr>
                      <a:r>
                        <a:rPr sz="3700" b="1">
                          <a:sym typeface="Helvetica Neue"/>
                        </a:rPr>
                        <a:t>Recall</a:t>
                      </a:r>
                    </a:p>
                  </a:txBody>
                  <a:tcPr marL="63500" marR="63500" marT="0" marB="0" anchor="b" horzOverflow="overflow">
                    <a:lnL w="12700">
                      <a:solidFill>
                        <a:srgbClr val="CBCBCB"/>
                      </a:solidFill>
                      <a:miter lim="400000"/>
                    </a:lnL>
                    <a:lnR w="12700">
                      <a:solidFill>
                        <a:srgbClr val="CBCBCB"/>
                      </a:solidFill>
                      <a:miter lim="400000"/>
                    </a:lnR>
                    <a:lnT w="6350">
                      <a:solidFill>
                        <a:srgbClr val="CBCBCB"/>
                      </a:solidFill>
                      <a:miter lim="400000"/>
                    </a:lnT>
                    <a:lnB w="6350">
                      <a:solidFill>
                        <a:srgbClr val="CBCBCB"/>
                      </a:solidFill>
                      <a:miter lim="400000"/>
                    </a:lnB>
                  </a:tcPr>
                </a:tc>
                <a:tc>
                  <a:txBody>
                    <a:bodyPr/>
                    <a:lstStyle/>
                    <a:p>
                      <a:pPr defTabSz="457200">
                        <a:defRPr sz="1800"/>
                      </a:pPr>
                      <a:r>
                        <a:rPr sz="3700" b="1">
                          <a:sym typeface="Helvetica Neue"/>
                        </a:rPr>
                        <a:t>F1</a:t>
                      </a:r>
                    </a:p>
                  </a:txBody>
                  <a:tcPr marL="63500" marR="63500" marT="0" marB="0" anchor="b" horzOverflow="overflow">
                    <a:lnL w="12700">
                      <a:solidFill>
                        <a:srgbClr val="CBCBCB"/>
                      </a:solidFill>
                      <a:miter lim="400000"/>
                    </a:lnL>
                    <a:lnR w="12700">
                      <a:solidFill>
                        <a:srgbClr val="CBCBCB"/>
                      </a:solidFill>
                      <a:miter lim="400000"/>
                    </a:lnR>
                    <a:lnT w="6350">
                      <a:solidFill>
                        <a:srgbClr val="CBCBCB"/>
                      </a:solidFill>
                      <a:miter lim="400000"/>
                    </a:lnT>
                    <a:lnB w="6350">
                      <a:solidFill>
                        <a:srgbClr val="CBCBCB"/>
                      </a:solidFill>
                      <a:miter lim="400000"/>
                    </a:lnB>
                  </a:tcPr>
                </a:tc>
                <a:extLst>
                  <a:ext uri="{0D108BD9-81ED-4DB2-BD59-A6C34878D82A}">
                    <a16:rowId xmlns:a16="http://schemas.microsoft.com/office/drawing/2014/main" val="10000"/>
                  </a:ext>
                </a:extLst>
              </a:tr>
              <a:tr h="785428">
                <a:tc>
                  <a:txBody>
                    <a:bodyPr/>
                    <a:lstStyle/>
                    <a:p>
                      <a:pPr defTabSz="457200">
                        <a:defRPr sz="1800"/>
                      </a:pPr>
                      <a:r>
                        <a:rPr sz="3700" dirty="0">
                          <a:sym typeface="Helvetica Neue"/>
                        </a:rPr>
                        <a:t>LR-MIMIC</a:t>
                      </a:r>
                    </a:p>
                  </a:txBody>
                  <a:tcPr marL="63500" marR="63500" marT="0" marB="0" horzOverflow="overflow">
                    <a:lnL w="12700">
                      <a:solidFill>
                        <a:srgbClr val="CBCBCB"/>
                      </a:solidFill>
                      <a:miter lim="400000"/>
                    </a:lnL>
                    <a:lnR w="12700">
                      <a:solidFill>
                        <a:srgbClr val="CBCBCB"/>
                      </a:solidFill>
                      <a:miter lim="400000"/>
                    </a:lnR>
                    <a:lnT w="6350">
                      <a:solidFill>
                        <a:srgbClr val="CBCBCB"/>
                      </a:solidFill>
                      <a:miter lim="400000"/>
                    </a:lnT>
                    <a:lnB w="12700">
                      <a:solidFill>
                        <a:srgbClr val="CBCBCB"/>
                      </a:solidFill>
                      <a:miter lim="400000"/>
                    </a:lnB>
                  </a:tcPr>
                </a:tc>
                <a:tc>
                  <a:txBody>
                    <a:bodyPr/>
                    <a:lstStyle/>
                    <a:p>
                      <a:pPr defTabSz="457200">
                        <a:defRPr sz="1800"/>
                      </a:pPr>
                      <a:r>
                        <a:rPr sz="3700">
                          <a:sym typeface="Helvetica Neue"/>
                        </a:rPr>
                        <a:t>0.511</a:t>
                      </a:r>
                    </a:p>
                  </a:txBody>
                  <a:tcPr marL="63500" marR="63500" marT="0" marB="0" horzOverflow="overflow">
                    <a:lnL w="12700" cap="flat" cmpd="sng" algn="ctr">
                      <a:solidFill>
                        <a:srgbClr val="CBCBCB"/>
                      </a:solidFill>
                      <a:prstDash val="solid"/>
                      <a:miter lim="400000"/>
                      <a:headEnd type="none" w="med" len="med"/>
                      <a:tailEnd type="none" w="med" len="med"/>
                    </a:lnL>
                    <a:lnR w="12700">
                      <a:solidFill>
                        <a:srgbClr val="CBCBCB"/>
                      </a:solidFill>
                      <a:miter lim="400000"/>
                    </a:lnR>
                    <a:lnT w="6350">
                      <a:solidFill>
                        <a:srgbClr val="CBCBCB"/>
                      </a:solidFill>
                      <a:miter lim="400000"/>
                    </a:lnT>
                    <a:lnB w="12700">
                      <a:solidFill>
                        <a:srgbClr val="CBCBCB"/>
                      </a:solidFill>
                      <a:miter lim="400000"/>
                    </a:lnB>
                  </a:tcPr>
                </a:tc>
                <a:tc>
                  <a:txBody>
                    <a:bodyPr/>
                    <a:lstStyle/>
                    <a:p>
                      <a:pPr defTabSz="457200">
                        <a:defRPr sz="1800"/>
                      </a:pPr>
                      <a:r>
                        <a:rPr sz="3700">
                          <a:sym typeface="Helvetica Neue"/>
                        </a:rPr>
                        <a:t>0.840</a:t>
                      </a:r>
                    </a:p>
                  </a:txBody>
                  <a:tcPr marL="63500" marR="63500" marT="0" marB="0" horzOverflow="overflow">
                    <a:lnL w="12700">
                      <a:solidFill>
                        <a:srgbClr val="CBCBCB"/>
                      </a:solidFill>
                      <a:miter lim="400000"/>
                    </a:lnL>
                    <a:lnR w="12700">
                      <a:solidFill>
                        <a:srgbClr val="CBCBCB"/>
                      </a:solidFill>
                      <a:miter lim="400000"/>
                    </a:lnR>
                    <a:lnT w="6350">
                      <a:solidFill>
                        <a:srgbClr val="CBCBCB"/>
                      </a:solidFill>
                      <a:miter lim="400000"/>
                    </a:lnT>
                    <a:lnB w="12700">
                      <a:solidFill>
                        <a:srgbClr val="CBCBCB"/>
                      </a:solidFill>
                      <a:miter lim="400000"/>
                    </a:lnB>
                  </a:tcPr>
                </a:tc>
                <a:tc>
                  <a:txBody>
                    <a:bodyPr/>
                    <a:lstStyle/>
                    <a:p>
                      <a:pPr defTabSz="457200">
                        <a:defRPr sz="1800"/>
                      </a:pPr>
                      <a:r>
                        <a:rPr sz="3700">
                          <a:sym typeface="Helvetica Neue"/>
                        </a:rPr>
                        <a:t>0.636</a:t>
                      </a:r>
                    </a:p>
                  </a:txBody>
                  <a:tcPr marL="63500" marR="63500" marT="0" marB="0" horzOverflow="overflow">
                    <a:lnL w="12700">
                      <a:solidFill>
                        <a:srgbClr val="CBCBCB"/>
                      </a:solidFill>
                      <a:miter lim="400000"/>
                    </a:lnL>
                    <a:lnR w="12700">
                      <a:solidFill>
                        <a:srgbClr val="CBCBCB"/>
                      </a:solidFill>
                      <a:miter lim="400000"/>
                    </a:lnR>
                    <a:lnT w="6350">
                      <a:solidFill>
                        <a:srgbClr val="CBCBCB"/>
                      </a:solidFill>
                      <a:miter lim="400000"/>
                    </a:lnT>
                    <a:lnB w="12700">
                      <a:solidFill>
                        <a:srgbClr val="CBCBCB"/>
                      </a:solidFill>
                      <a:miter lim="400000"/>
                    </a:lnB>
                  </a:tcPr>
                </a:tc>
                <a:extLst>
                  <a:ext uri="{0D108BD9-81ED-4DB2-BD59-A6C34878D82A}">
                    <a16:rowId xmlns:a16="http://schemas.microsoft.com/office/drawing/2014/main" val="10001"/>
                  </a:ext>
                </a:extLst>
              </a:tr>
              <a:tr h="785428">
                <a:tc>
                  <a:txBody>
                    <a:bodyPr/>
                    <a:lstStyle/>
                    <a:p>
                      <a:pPr defTabSz="457200">
                        <a:defRPr sz="1800"/>
                      </a:pPr>
                      <a:r>
                        <a:rPr sz="3700" dirty="0">
                          <a:sym typeface="Helvetica Neue"/>
                        </a:rPr>
                        <a:t>LR-FV</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12700">
                      <a:solidFill>
                        <a:srgbClr val="CBCBCB"/>
                      </a:solidFill>
                      <a:miter lim="400000"/>
                    </a:lnB>
                  </a:tcPr>
                </a:tc>
                <a:tc>
                  <a:txBody>
                    <a:bodyPr/>
                    <a:lstStyle/>
                    <a:p>
                      <a:pPr defTabSz="457200">
                        <a:defRPr sz="1800"/>
                      </a:pPr>
                      <a:r>
                        <a:rPr sz="3700">
                          <a:sym typeface="Helvetica Neue"/>
                        </a:rPr>
                        <a:t>0.650</a:t>
                      </a:r>
                    </a:p>
                  </a:txBody>
                  <a:tcPr marL="63500" marR="63500" marT="0" marB="0" horzOverflow="overflow">
                    <a:lnL w="12700" cap="flat" cmpd="sng" algn="ctr">
                      <a:solidFill>
                        <a:srgbClr val="CBCBCB"/>
                      </a:solidFill>
                      <a:prstDash val="solid"/>
                      <a:miter lim="400000"/>
                      <a:headEnd type="none" w="med" len="med"/>
                      <a:tailEnd type="none" w="med" len="med"/>
                    </a:lnL>
                    <a:lnR w="12700">
                      <a:solidFill>
                        <a:srgbClr val="CBCBCB"/>
                      </a:solidFill>
                      <a:miter lim="400000"/>
                    </a:lnR>
                    <a:lnT w="12700">
                      <a:solidFill>
                        <a:srgbClr val="CBCBCB"/>
                      </a:solidFill>
                      <a:miter lim="400000"/>
                    </a:lnT>
                    <a:lnB w="12700">
                      <a:solidFill>
                        <a:srgbClr val="CBCBCB"/>
                      </a:solidFill>
                      <a:miter lim="400000"/>
                    </a:lnB>
                  </a:tcPr>
                </a:tc>
                <a:tc>
                  <a:txBody>
                    <a:bodyPr/>
                    <a:lstStyle/>
                    <a:p>
                      <a:pPr defTabSz="457200">
                        <a:defRPr sz="1800"/>
                      </a:pPr>
                      <a:r>
                        <a:rPr sz="3700">
                          <a:sym typeface="Helvetica Neue"/>
                        </a:rPr>
                        <a:t>0.948</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12700">
                      <a:solidFill>
                        <a:srgbClr val="CBCBCB"/>
                      </a:solidFill>
                      <a:miter lim="400000"/>
                    </a:lnB>
                  </a:tcPr>
                </a:tc>
                <a:tc>
                  <a:txBody>
                    <a:bodyPr/>
                    <a:lstStyle/>
                    <a:p>
                      <a:pPr defTabSz="457200">
                        <a:defRPr sz="1800"/>
                      </a:pPr>
                      <a:r>
                        <a:rPr sz="3700">
                          <a:sym typeface="Helvetica Neue"/>
                        </a:rPr>
                        <a:t>0.771</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12700">
                      <a:solidFill>
                        <a:srgbClr val="CBCBCB"/>
                      </a:solidFill>
                      <a:miter lim="400000"/>
                    </a:lnB>
                  </a:tcPr>
                </a:tc>
                <a:extLst>
                  <a:ext uri="{0D108BD9-81ED-4DB2-BD59-A6C34878D82A}">
                    <a16:rowId xmlns:a16="http://schemas.microsoft.com/office/drawing/2014/main" val="10002"/>
                  </a:ext>
                </a:extLst>
              </a:tr>
              <a:tr h="785428">
                <a:tc>
                  <a:txBody>
                    <a:bodyPr/>
                    <a:lstStyle/>
                    <a:p>
                      <a:pPr defTabSz="457200">
                        <a:defRPr sz="1800"/>
                      </a:pPr>
                      <a:r>
                        <a:rPr lang="en-US" sz="3700" dirty="0">
                          <a:sym typeface="Helvetica Neue"/>
                        </a:rPr>
                        <a:t>NN-</a:t>
                      </a:r>
                      <a:r>
                        <a:rPr sz="3700" dirty="0">
                          <a:sym typeface="Helvetica Neue"/>
                        </a:rPr>
                        <a:t>MIMIC</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12700">
                      <a:solidFill>
                        <a:srgbClr val="CBCBCB"/>
                      </a:solidFill>
                      <a:miter lim="400000"/>
                    </a:lnB>
                  </a:tcPr>
                </a:tc>
                <a:tc>
                  <a:txBody>
                    <a:bodyPr/>
                    <a:lstStyle/>
                    <a:p>
                      <a:pPr defTabSz="457200">
                        <a:defRPr sz="1800"/>
                      </a:pPr>
                      <a:r>
                        <a:rPr sz="3700">
                          <a:sym typeface="Helvetica Neue"/>
                        </a:rPr>
                        <a:t>0.829</a:t>
                      </a:r>
                    </a:p>
                  </a:txBody>
                  <a:tcPr marL="63500" marR="63500" marT="0" marB="0" horzOverflow="overflow">
                    <a:lnL w="12700" cap="flat" cmpd="sng" algn="ctr">
                      <a:solidFill>
                        <a:srgbClr val="CBCBCB"/>
                      </a:solidFill>
                      <a:prstDash val="solid"/>
                      <a:miter lim="400000"/>
                      <a:headEnd type="none" w="med" len="med"/>
                      <a:tailEnd type="none" w="med" len="med"/>
                    </a:lnL>
                    <a:lnR w="12700">
                      <a:solidFill>
                        <a:srgbClr val="CBCBCB"/>
                      </a:solidFill>
                      <a:miter lim="400000"/>
                    </a:lnR>
                    <a:lnT w="12700">
                      <a:solidFill>
                        <a:srgbClr val="CBCBCB"/>
                      </a:solidFill>
                      <a:miter lim="400000"/>
                    </a:lnT>
                    <a:lnB w="12700">
                      <a:solidFill>
                        <a:srgbClr val="CBCBCB"/>
                      </a:solidFill>
                      <a:miter lim="400000"/>
                    </a:lnB>
                  </a:tcPr>
                </a:tc>
                <a:tc>
                  <a:txBody>
                    <a:bodyPr/>
                    <a:lstStyle/>
                    <a:p>
                      <a:pPr defTabSz="457200">
                        <a:defRPr sz="1800"/>
                      </a:pPr>
                      <a:r>
                        <a:rPr sz="3700">
                          <a:sym typeface="Helvetica Neue"/>
                        </a:rPr>
                        <a:t>0.971</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12700">
                      <a:solidFill>
                        <a:srgbClr val="CBCBCB"/>
                      </a:solidFill>
                      <a:miter lim="400000"/>
                    </a:lnB>
                  </a:tcPr>
                </a:tc>
                <a:tc>
                  <a:txBody>
                    <a:bodyPr/>
                    <a:lstStyle/>
                    <a:p>
                      <a:pPr defTabSz="457200">
                        <a:defRPr sz="1800"/>
                      </a:pPr>
                      <a:r>
                        <a:rPr sz="3700">
                          <a:sym typeface="Helvetica Neue"/>
                        </a:rPr>
                        <a:t>0.895</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12700">
                      <a:solidFill>
                        <a:srgbClr val="CBCBCB"/>
                      </a:solidFill>
                      <a:miter lim="400000"/>
                    </a:lnB>
                  </a:tcPr>
                </a:tc>
                <a:extLst>
                  <a:ext uri="{0D108BD9-81ED-4DB2-BD59-A6C34878D82A}">
                    <a16:rowId xmlns:a16="http://schemas.microsoft.com/office/drawing/2014/main" val="10003"/>
                  </a:ext>
                </a:extLst>
              </a:tr>
              <a:tr h="785428">
                <a:tc>
                  <a:txBody>
                    <a:bodyPr/>
                    <a:lstStyle/>
                    <a:p>
                      <a:pPr defTabSz="457200">
                        <a:defRPr sz="1800"/>
                      </a:pPr>
                      <a:r>
                        <a:rPr lang="en-US" sz="3700" dirty="0">
                          <a:highlight>
                            <a:srgbClr val="FFFF00"/>
                          </a:highlight>
                          <a:sym typeface="Helvetica Neue"/>
                        </a:rPr>
                        <a:t>NN-</a:t>
                      </a:r>
                      <a:r>
                        <a:rPr sz="3700" dirty="0">
                          <a:highlight>
                            <a:srgbClr val="FFFF00"/>
                          </a:highlight>
                          <a:sym typeface="Helvetica Neue"/>
                        </a:rPr>
                        <a:t>FV</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12700">
                      <a:solidFill>
                        <a:srgbClr val="CBCBCB"/>
                      </a:solidFill>
                      <a:miter lim="400000"/>
                    </a:lnB>
                  </a:tcPr>
                </a:tc>
                <a:tc>
                  <a:txBody>
                    <a:bodyPr/>
                    <a:lstStyle/>
                    <a:p>
                      <a:pPr defTabSz="457200">
                        <a:defRPr sz="1800"/>
                      </a:pPr>
                      <a:r>
                        <a:rPr sz="3700" dirty="0">
                          <a:highlight>
                            <a:srgbClr val="FFFF00"/>
                          </a:highlight>
                          <a:sym typeface="Helvetica Neue"/>
                        </a:rPr>
                        <a:t>0.923</a:t>
                      </a:r>
                    </a:p>
                  </a:txBody>
                  <a:tcPr marL="63500" marR="63500" marT="0" marB="0" horzOverflow="overflow">
                    <a:lnL w="12700" cap="flat" cmpd="sng" algn="ctr">
                      <a:solidFill>
                        <a:srgbClr val="CBCBCB"/>
                      </a:solidFill>
                      <a:prstDash val="solid"/>
                      <a:miter lim="400000"/>
                      <a:headEnd type="none" w="med" len="med"/>
                      <a:tailEnd type="none" w="med" len="med"/>
                    </a:lnL>
                    <a:lnR w="12700">
                      <a:solidFill>
                        <a:srgbClr val="CBCBCB"/>
                      </a:solidFill>
                      <a:miter lim="400000"/>
                    </a:lnR>
                    <a:lnT w="12700">
                      <a:solidFill>
                        <a:srgbClr val="CBCBCB"/>
                      </a:solidFill>
                      <a:miter lim="400000"/>
                    </a:lnT>
                    <a:lnB w="12700">
                      <a:solidFill>
                        <a:srgbClr val="CBCBCB"/>
                      </a:solidFill>
                      <a:miter lim="400000"/>
                    </a:lnB>
                  </a:tcPr>
                </a:tc>
                <a:tc>
                  <a:txBody>
                    <a:bodyPr/>
                    <a:lstStyle/>
                    <a:p>
                      <a:pPr defTabSz="457200">
                        <a:defRPr sz="1800"/>
                      </a:pPr>
                      <a:r>
                        <a:rPr sz="3700" dirty="0">
                          <a:highlight>
                            <a:srgbClr val="FFFF00"/>
                          </a:highlight>
                          <a:sym typeface="Helvetica Neue"/>
                        </a:rPr>
                        <a:t>0.991</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12700">
                      <a:solidFill>
                        <a:srgbClr val="CBCBCB"/>
                      </a:solidFill>
                      <a:miter lim="400000"/>
                    </a:lnB>
                  </a:tcPr>
                </a:tc>
                <a:tc>
                  <a:txBody>
                    <a:bodyPr/>
                    <a:lstStyle/>
                    <a:p>
                      <a:pPr defTabSz="457200">
                        <a:defRPr sz="1800"/>
                      </a:pPr>
                      <a:r>
                        <a:rPr sz="3700" dirty="0">
                          <a:highlight>
                            <a:srgbClr val="FFFF00"/>
                          </a:highlight>
                          <a:sym typeface="Helvetica Neue"/>
                        </a:rPr>
                        <a:t>0.956</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12700">
                      <a:solidFill>
                        <a:srgbClr val="CBCBCB"/>
                      </a:solidFill>
                      <a:miter lim="400000"/>
                    </a:lnB>
                  </a:tcPr>
                </a:tc>
                <a:extLst>
                  <a:ext uri="{0D108BD9-81ED-4DB2-BD59-A6C34878D82A}">
                    <a16:rowId xmlns:a16="http://schemas.microsoft.com/office/drawing/2014/main" val="10004"/>
                  </a:ext>
                </a:extLst>
              </a:tr>
              <a:tr h="785428">
                <a:tc>
                  <a:txBody>
                    <a:bodyPr/>
                    <a:lstStyle/>
                    <a:p>
                      <a:pPr defTabSz="457200">
                        <a:defRPr sz="1800"/>
                      </a:pPr>
                      <a:r>
                        <a:rPr lang="en-US" sz="3700" dirty="0">
                          <a:sym typeface="Helvetica Neue"/>
                        </a:rPr>
                        <a:t>NN-</a:t>
                      </a:r>
                      <a:r>
                        <a:rPr sz="3700" dirty="0">
                          <a:sym typeface="Helvetica Neue"/>
                        </a:rPr>
                        <a:t>MIMIC+FV</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12700">
                      <a:solidFill>
                        <a:srgbClr val="CBCBCB"/>
                      </a:solidFill>
                      <a:miter lim="400000"/>
                    </a:lnB>
                  </a:tcPr>
                </a:tc>
                <a:tc>
                  <a:txBody>
                    <a:bodyPr/>
                    <a:lstStyle/>
                    <a:p>
                      <a:pPr defTabSz="457200">
                        <a:defRPr sz="1800"/>
                      </a:pPr>
                      <a:r>
                        <a:rPr sz="3700">
                          <a:sym typeface="Helvetica Neue"/>
                        </a:rPr>
                        <a:t>0.919</a:t>
                      </a:r>
                    </a:p>
                  </a:txBody>
                  <a:tcPr marL="63500" marR="63500" marT="0" marB="0" horzOverflow="overflow">
                    <a:lnL w="12700" cap="flat" cmpd="sng" algn="ctr">
                      <a:solidFill>
                        <a:srgbClr val="CBCBCB"/>
                      </a:solidFill>
                      <a:prstDash val="solid"/>
                      <a:miter lim="400000"/>
                      <a:headEnd type="none" w="med" len="med"/>
                      <a:tailEnd type="none" w="med" len="med"/>
                    </a:lnL>
                    <a:lnR w="12700">
                      <a:solidFill>
                        <a:srgbClr val="CBCBCB"/>
                      </a:solidFill>
                      <a:miter lim="400000"/>
                    </a:lnR>
                    <a:lnT w="12700">
                      <a:solidFill>
                        <a:srgbClr val="CBCBCB"/>
                      </a:solidFill>
                      <a:miter lim="400000"/>
                    </a:lnT>
                    <a:lnB w="12700">
                      <a:solidFill>
                        <a:srgbClr val="CBCBCB"/>
                      </a:solidFill>
                      <a:miter lim="400000"/>
                    </a:lnB>
                  </a:tcPr>
                </a:tc>
                <a:tc>
                  <a:txBody>
                    <a:bodyPr/>
                    <a:lstStyle/>
                    <a:p>
                      <a:pPr defTabSz="457200">
                        <a:defRPr sz="1800"/>
                      </a:pPr>
                      <a:r>
                        <a:rPr sz="3700" b="1">
                          <a:sym typeface="Helvetica Neue"/>
                        </a:rPr>
                        <a:t>0.995</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12700">
                      <a:solidFill>
                        <a:srgbClr val="CBCBCB"/>
                      </a:solidFill>
                      <a:miter lim="400000"/>
                    </a:lnB>
                  </a:tcPr>
                </a:tc>
                <a:tc>
                  <a:txBody>
                    <a:bodyPr/>
                    <a:lstStyle/>
                    <a:p>
                      <a:pPr defTabSz="457200">
                        <a:defRPr sz="1800"/>
                      </a:pPr>
                      <a:r>
                        <a:rPr sz="3700">
                          <a:sym typeface="Helvetica Neue"/>
                        </a:rPr>
                        <a:t>0.956</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12700">
                      <a:solidFill>
                        <a:srgbClr val="CBCBCB"/>
                      </a:solidFill>
                      <a:miter lim="400000"/>
                    </a:lnB>
                  </a:tcPr>
                </a:tc>
                <a:extLst>
                  <a:ext uri="{0D108BD9-81ED-4DB2-BD59-A6C34878D82A}">
                    <a16:rowId xmlns:a16="http://schemas.microsoft.com/office/drawing/2014/main" val="10005"/>
                  </a:ext>
                </a:extLst>
              </a:tr>
              <a:tr h="785428">
                <a:tc>
                  <a:txBody>
                    <a:bodyPr/>
                    <a:lstStyle/>
                    <a:p>
                      <a:pPr defTabSz="457200">
                        <a:defRPr sz="1800"/>
                      </a:pPr>
                      <a:r>
                        <a:rPr lang="en-US" sz="3400" dirty="0">
                          <a:sym typeface="Helvetica Neue"/>
                        </a:rPr>
                        <a:t>NN-</a:t>
                      </a:r>
                      <a:r>
                        <a:rPr sz="3400" dirty="0">
                          <a:sym typeface="Helvetica Neue"/>
                        </a:rPr>
                        <a:t>MIMIC then FV</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12700">
                      <a:solidFill>
                        <a:srgbClr val="CBCBCB"/>
                      </a:solidFill>
                      <a:miter lim="400000"/>
                    </a:lnB>
                  </a:tcPr>
                </a:tc>
                <a:tc>
                  <a:txBody>
                    <a:bodyPr/>
                    <a:lstStyle/>
                    <a:p>
                      <a:pPr defTabSz="457200">
                        <a:defRPr sz="1800"/>
                      </a:pPr>
                      <a:r>
                        <a:rPr sz="3700">
                          <a:sym typeface="Helvetica Neue"/>
                        </a:rPr>
                        <a:t>0.910</a:t>
                      </a:r>
                    </a:p>
                  </a:txBody>
                  <a:tcPr marL="63500" marR="63500" marT="0" marB="0" horzOverflow="overflow">
                    <a:lnL w="12700" cap="flat" cmpd="sng" algn="ctr">
                      <a:solidFill>
                        <a:srgbClr val="CBCBCB"/>
                      </a:solidFill>
                      <a:prstDash val="solid"/>
                      <a:miter lim="400000"/>
                      <a:headEnd type="none" w="med" len="med"/>
                      <a:tailEnd type="none" w="med" len="med"/>
                    </a:lnL>
                    <a:lnR w="12700">
                      <a:solidFill>
                        <a:srgbClr val="CBCBCB"/>
                      </a:solidFill>
                      <a:miter lim="400000"/>
                    </a:lnR>
                    <a:lnT w="12700">
                      <a:solidFill>
                        <a:srgbClr val="CBCBCB"/>
                      </a:solidFill>
                      <a:miter lim="400000"/>
                    </a:lnT>
                    <a:lnB w="12700">
                      <a:solidFill>
                        <a:srgbClr val="CBCBCB"/>
                      </a:solidFill>
                      <a:miter lim="400000"/>
                    </a:lnB>
                  </a:tcPr>
                </a:tc>
                <a:tc>
                  <a:txBody>
                    <a:bodyPr/>
                    <a:lstStyle/>
                    <a:p>
                      <a:pPr defTabSz="457200">
                        <a:defRPr sz="1800"/>
                      </a:pPr>
                      <a:r>
                        <a:rPr sz="3700">
                          <a:sym typeface="Helvetica Neue"/>
                        </a:rPr>
                        <a:t>0.992</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12700">
                      <a:solidFill>
                        <a:srgbClr val="CBCBCB"/>
                      </a:solidFill>
                      <a:miter lim="400000"/>
                    </a:lnB>
                  </a:tcPr>
                </a:tc>
                <a:tc>
                  <a:txBody>
                    <a:bodyPr/>
                    <a:lstStyle/>
                    <a:p>
                      <a:pPr defTabSz="457200">
                        <a:defRPr sz="1800"/>
                      </a:pPr>
                      <a:r>
                        <a:rPr sz="3700">
                          <a:sym typeface="Helvetica Neue"/>
                        </a:rPr>
                        <a:t>0.949</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12700">
                      <a:solidFill>
                        <a:srgbClr val="CBCBCB"/>
                      </a:solidFill>
                      <a:miter lim="400000"/>
                    </a:lnB>
                  </a:tcPr>
                </a:tc>
                <a:extLst>
                  <a:ext uri="{0D108BD9-81ED-4DB2-BD59-A6C34878D82A}">
                    <a16:rowId xmlns:a16="http://schemas.microsoft.com/office/drawing/2014/main" val="10006"/>
                  </a:ext>
                </a:extLst>
              </a:tr>
              <a:tr h="785428">
                <a:tc>
                  <a:txBody>
                    <a:bodyPr/>
                    <a:lstStyle/>
                    <a:p>
                      <a:pPr defTabSz="457200">
                        <a:defRPr sz="1800"/>
                      </a:pPr>
                      <a:r>
                        <a:rPr sz="3700" dirty="0">
                          <a:sym typeface="Helvetica Neue"/>
                        </a:rPr>
                        <a:t>Ensemble</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6350">
                      <a:solidFill>
                        <a:srgbClr val="CBCBCB"/>
                      </a:solidFill>
                      <a:miter lim="400000"/>
                    </a:lnB>
                  </a:tcPr>
                </a:tc>
                <a:tc>
                  <a:txBody>
                    <a:bodyPr/>
                    <a:lstStyle/>
                    <a:p>
                      <a:pPr defTabSz="457200">
                        <a:defRPr sz="1800"/>
                      </a:pPr>
                      <a:r>
                        <a:rPr sz="3700" b="1">
                          <a:sym typeface="Helvetica Neue"/>
                        </a:rPr>
                        <a:t>0.933</a:t>
                      </a:r>
                    </a:p>
                  </a:txBody>
                  <a:tcPr marL="63500" marR="63500" marT="0" marB="0" horzOverflow="overflow">
                    <a:lnL w="12700" cap="flat" cmpd="sng" algn="ctr">
                      <a:solidFill>
                        <a:srgbClr val="CBCBCB"/>
                      </a:solidFill>
                      <a:prstDash val="solid"/>
                      <a:miter lim="400000"/>
                      <a:headEnd type="none" w="med" len="med"/>
                      <a:tailEnd type="none" w="med" len="med"/>
                    </a:lnL>
                    <a:lnR w="12700">
                      <a:solidFill>
                        <a:srgbClr val="CBCBCB"/>
                      </a:solidFill>
                      <a:miter lim="400000"/>
                    </a:lnR>
                    <a:lnT w="12700">
                      <a:solidFill>
                        <a:srgbClr val="CBCBCB"/>
                      </a:solidFill>
                      <a:miter lim="400000"/>
                    </a:lnT>
                    <a:lnB w="6350">
                      <a:solidFill>
                        <a:srgbClr val="CBCBCB"/>
                      </a:solidFill>
                      <a:miter lim="400000"/>
                    </a:lnB>
                  </a:tcPr>
                </a:tc>
                <a:tc>
                  <a:txBody>
                    <a:bodyPr/>
                    <a:lstStyle/>
                    <a:p>
                      <a:pPr defTabSz="457200">
                        <a:defRPr sz="1800"/>
                      </a:pPr>
                      <a:r>
                        <a:rPr sz="3700">
                          <a:sym typeface="Helvetica Neue"/>
                        </a:rPr>
                        <a:t>0.989</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6350">
                      <a:solidFill>
                        <a:srgbClr val="CBCBCB"/>
                      </a:solidFill>
                      <a:miter lim="400000"/>
                    </a:lnB>
                  </a:tcPr>
                </a:tc>
                <a:tc>
                  <a:txBody>
                    <a:bodyPr/>
                    <a:lstStyle/>
                    <a:p>
                      <a:pPr defTabSz="457200">
                        <a:defRPr sz="1800"/>
                      </a:pPr>
                      <a:r>
                        <a:rPr sz="3700" b="1" dirty="0">
                          <a:sym typeface="Helvetica Neue"/>
                        </a:rPr>
                        <a:t>0.96</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6350">
                      <a:solidFill>
                        <a:srgbClr val="CBCBCB"/>
                      </a:solidFill>
                      <a:miter lim="400000"/>
                    </a:lnB>
                  </a:tcPr>
                </a:tc>
                <a:extLst>
                  <a:ext uri="{0D108BD9-81ED-4DB2-BD59-A6C34878D82A}">
                    <a16:rowId xmlns:a16="http://schemas.microsoft.com/office/drawing/2014/main" val="10007"/>
                  </a:ext>
                </a:extLst>
              </a:tr>
            </a:tbl>
          </a:graphicData>
        </a:graphic>
      </p:graphicFrame>
      <p:sp>
        <p:nvSpPr>
          <p:cNvPr id="205"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21</a:t>
            </a:fld>
            <a:endParaRP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Results"/>
          <p:cNvSpPr txBox="1">
            <a:spLocks noGrp="1"/>
          </p:cNvSpPr>
          <p:nvPr>
            <p:ph type="title"/>
          </p:nvPr>
        </p:nvSpPr>
        <p:spPr>
          <a:prstGeom prst="rect">
            <a:avLst/>
          </a:prstGeom>
        </p:spPr>
        <p:txBody>
          <a:bodyPr/>
          <a:lstStyle/>
          <a:p>
            <a:r>
              <a:t>Results</a:t>
            </a:r>
          </a:p>
        </p:txBody>
      </p:sp>
      <p:graphicFrame>
        <p:nvGraphicFramePr>
          <p:cNvPr id="208" name="Table"/>
          <p:cNvGraphicFramePr/>
          <p:nvPr>
            <p:extLst>
              <p:ext uri="{D42A27DB-BD31-4B8C-83A1-F6EECF244321}">
                <p14:modId xmlns:p14="http://schemas.microsoft.com/office/powerpoint/2010/main" val="2596108729"/>
              </p:ext>
            </p:extLst>
          </p:nvPr>
        </p:nvGraphicFramePr>
        <p:xfrm>
          <a:off x="1016000" y="2838450"/>
          <a:ext cx="10972799" cy="6283424"/>
        </p:xfrm>
        <a:graphic>
          <a:graphicData uri="http://schemas.openxmlformats.org/drawingml/2006/table">
            <a:tbl>
              <a:tblPr bandRow="1">
                <a:tableStyleId>{4C3C2611-4C71-4FC5-86AE-919BDF0F9419}</a:tableStyleId>
              </a:tblPr>
              <a:tblGrid>
                <a:gridCol w="3816626">
                  <a:extLst>
                    <a:ext uri="{9D8B030D-6E8A-4147-A177-3AD203B41FA5}">
                      <a16:colId xmlns:a16="http://schemas.microsoft.com/office/drawing/2014/main" val="20000"/>
                    </a:ext>
                  </a:extLst>
                </a:gridCol>
                <a:gridCol w="2696529">
                  <a:extLst>
                    <a:ext uri="{9D8B030D-6E8A-4147-A177-3AD203B41FA5}">
                      <a16:colId xmlns:a16="http://schemas.microsoft.com/office/drawing/2014/main" val="20001"/>
                    </a:ext>
                  </a:extLst>
                </a:gridCol>
                <a:gridCol w="2509846">
                  <a:extLst>
                    <a:ext uri="{9D8B030D-6E8A-4147-A177-3AD203B41FA5}">
                      <a16:colId xmlns:a16="http://schemas.microsoft.com/office/drawing/2014/main" val="20002"/>
                    </a:ext>
                  </a:extLst>
                </a:gridCol>
                <a:gridCol w="1949798">
                  <a:extLst>
                    <a:ext uri="{9D8B030D-6E8A-4147-A177-3AD203B41FA5}">
                      <a16:colId xmlns:a16="http://schemas.microsoft.com/office/drawing/2014/main" val="20003"/>
                    </a:ext>
                  </a:extLst>
                </a:gridCol>
              </a:tblGrid>
              <a:tr h="785428">
                <a:tc>
                  <a:txBody>
                    <a:bodyPr/>
                    <a:lstStyle/>
                    <a:p>
                      <a:pPr defTabSz="457200">
                        <a:defRPr sz="1800"/>
                      </a:pPr>
                      <a:r>
                        <a:rPr sz="3700" b="1" dirty="0">
                          <a:sym typeface="Helvetica Neue"/>
                        </a:rPr>
                        <a:t>Method</a:t>
                      </a:r>
                    </a:p>
                  </a:txBody>
                  <a:tcPr marL="63500" marR="63500" marT="0" marB="0" anchor="b" horzOverflow="overflow">
                    <a:lnL w="12700">
                      <a:solidFill>
                        <a:srgbClr val="CBCBCB"/>
                      </a:solidFill>
                      <a:miter lim="400000"/>
                    </a:lnL>
                    <a:lnR w="12700">
                      <a:solidFill>
                        <a:srgbClr val="CBCBCB"/>
                      </a:solidFill>
                      <a:miter lim="400000"/>
                    </a:lnR>
                    <a:lnT w="6350">
                      <a:solidFill>
                        <a:srgbClr val="CBCBCB"/>
                      </a:solidFill>
                      <a:miter lim="400000"/>
                    </a:lnT>
                    <a:lnB w="6350">
                      <a:solidFill>
                        <a:srgbClr val="CBCBCB"/>
                      </a:solidFill>
                      <a:miter lim="400000"/>
                    </a:lnB>
                  </a:tcPr>
                </a:tc>
                <a:tc>
                  <a:txBody>
                    <a:bodyPr/>
                    <a:lstStyle/>
                    <a:p>
                      <a:pPr defTabSz="457200">
                        <a:defRPr sz="1800"/>
                      </a:pPr>
                      <a:r>
                        <a:rPr sz="3700" b="1">
                          <a:sym typeface="Helvetica Neue"/>
                        </a:rPr>
                        <a:t>Precision</a:t>
                      </a:r>
                    </a:p>
                  </a:txBody>
                  <a:tcPr marL="63500" marR="63500" marT="0" marB="0" anchor="b" horzOverflow="overflow">
                    <a:lnL w="12700" cap="flat" cmpd="sng" algn="ctr">
                      <a:solidFill>
                        <a:srgbClr val="CBCBCB"/>
                      </a:solidFill>
                      <a:prstDash val="solid"/>
                      <a:miter lim="400000"/>
                      <a:headEnd type="none" w="med" len="med"/>
                      <a:tailEnd type="none" w="med" len="med"/>
                    </a:lnL>
                    <a:lnR w="12700">
                      <a:solidFill>
                        <a:srgbClr val="CBCBCB"/>
                      </a:solidFill>
                      <a:miter lim="400000"/>
                    </a:lnR>
                    <a:lnT w="6350">
                      <a:solidFill>
                        <a:srgbClr val="CBCBCB"/>
                      </a:solidFill>
                      <a:miter lim="400000"/>
                    </a:lnT>
                    <a:lnB w="6350">
                      <a:solidFill>
                        <a:srgbClr val="CBCBCB"/>
                      </a:solidFill>
                      <a:miter lim="400000"/>
                    </a:lnB>
                  </a:tcPr>
                </a:tc>
                <a:tc>
                  <a:txBody>
                    <a:bodyPr/>
                    <a:lstStyle/>
                    <a:p>
                      <a:pPr defTabSz="457200">
                        <a:defRPr sz="1800"/>
                      </a:pPr>
                      <a:r>
                        <a:rPr sz="3700" b="1">
                          <a:sym typeface="Helvetica Neue"/>
                        </a:rPr>
                        <a:t>Recall</a:t>
                      </a:r>
                    </a:p>
                  </a:txBody>
                  <a:tcPr marL="63500" marR="63500" marT="0" marB="0" anchor="b" horzOverflow="overflow">
                    <a:lnL w="12700">
                      <a:solidFill>
                        <a:srgbClr val="CBCBCB"/>
                      </a:solidFill>
                      <a:miter lim="400000"/>
                    </a:lnL>
                    <a:lnR w="12700">
                      <a:solidFill>
                        <a:srgbClr val="CBCBCB"/>
                      </a:solidFill>
                      <a:miter lim="400000"/>
                    </a:lnR>
                    <a:lnT w="6350">
                      <a:solidFill>
                        <a:srgbClr val="CBCBCB"/>
                      </a:solidFill>
                      <a:miter lim="400000"/>
                    </a:lnT>
                    <a:lnB w="6350">
                      <a:solidFill>
                        <a:srgbClr val="CBCBCB"/>
                      </a:solidFill>
                      <a:miter lim="400000"/>
                    </a:lnB>
                  </a:tcPr>
                </a:tc>
                <a:tc>
                  <a:txBody>
                    <a:bodyPr/>
                    <a:lstStyle/>
                    <a:p>
                      <a:pPr defTabSz="457200">
                        <a:defRPr sz="1800"/>
                      </a:pPr>
                      <a:r>
                        <a:rPr sz="3700" b="1">
                          <a:sym typeface="Helvetica Neue"/>
                        </a:rPr>
                        <a:t>F1</a:t>
                      </a:r>
                    </a:p>
                  </a:txBody>
                  <a:tcPr marL="63500" marR="63500" marT="0" marB="0" anchor="b" horzOverflow="overflow">
                    <a:lnL w="12700">
                      <a:solidFill>
                        <a:srgbClr val="CBCBCB"/>
                      </a:solidFill>
                      <a:miter lim="400000"/>
                    </a:lnL>
                    <a:lnR w="12700">
                      <a:solidFill>
                        <a:srgbClr val="CBCBCB"/>
                      </a:solidFill>
                      <a:miter lim="400000"/>
                    </a:lnR>
                    <a:lnT w="6350">
                      <a:solidFill>
                        <a:srgbClr val="CBCBCB"/>
                      </a:solidFill>
                      <a:miter lim="400000"/>
                    </a:lnT>
                    <a:lnB w="6350">
                      <a:solidFill>
                        <a:srgbClr val="CBCBCB"/>
                      </a:solidFill>
                      <a:miter lim="400000"/>
                    </a:lnB>
                  </a:tcPr>
                </a:tc>
                <a:extLst>
                  <a:ext uri="{0D108BD9-81ED-4DB2-BD59-A6C34878D82A}">
                    <a16:rowId xmlns:a16="http://schemas.microsoft.com/office/drawing/2014/main" val="10000"/>
                  </a:ext>
                </a:extLst>
              </a:tr>
              <a:tr h="785428">
                <a:tc>
                  <a:txBody>
                    <a:bodyPr/>
                    <a:lstStyle/>
                    <a:p>
                      <a:pPr defTabSz="457200">
                        <a:defRPr sz="1800"/>
                      </a:pPr>
                      <a:r>
                        <a:rPr sz="3700" dirty="0">
                          <a:sym typeface="Helvetica Neue"/>
                        </a:rPr>
                        <a:t>LR-MIMIC</a:t>
                      </a:r>
                    </a:p>
                  </a:txBody>
                  <a:tcPr marL="63500" marR="63500" marT="0" marB="0" horzOverflow="overflow">
                    <a:lnL w="12700">
                      <a:solidFill>
                        <a:srgbClr val="CBCBCB"/>
                      </a:solidFill>
                      <a:miter lim="400000"/>
                    </a:lnL>
                    <a:lnR w="12700">
                      <a:solidFill>
                        <a:srgbClr val="CBCBCB"/>
                      </a:solidFill>
                      <a:miter lim="400000"/>
                    </a:lnR>
                    <a:lnT w="6350">
                      <a:solidFill>
                        <a:srgbClr val="CBCBCB"/>
                      </a:solidFill>
                      <a:miter lim="400000"/>
                    </a:lnT>
                    <a:lnB w="12700">
                      <a:solidFill>
                        <a:srgbClr val="CBCBCB"/>
                      </a:solidFill>
                      <a:miter lim="400000"/>
                    </a:lnB>
                  </a:tcPr>
                </a:tc>
                <a:tc>
                  <a:txBody>
                    <a:bodyPr/>
                    <a:lstStyle/>
                    <a:p>
                      <a:pPr defTabSz="457200">
                        <a:defRPr sz="1800"/>
                      </a:pPr>
                      <a:r>
                        <a:rPr sz="3700">
                          <a:sym typeface="Helvetica Neue"/>
                        </a:rPr>
                        <a:t>0.511</a:t>
                      </a:r>
                    </a:p>
                  </a:txBody>
                  <a:tcPr marL="63500" marR="63500" marT="0" marB="0" horzOverflow="overflow">
                    <a:lnL w="12700" cap="flat" cmpd="sng" algn="ctr">
                      <a:solidFill>
                        <a:srgbClr val="CBCBCB"/>
                      </a:solidFill>
                      <a:prstDash val="solid"/>
                      <a:miter lim="400000"/>
                      <a:headEnd type="none" w="med" len="med"/>
                      <a:tailEnd type="none" w="med" len="med"/>
                    </a:lnL>
                    <a:lnR w="12700">
                      <a:solidFill>
                        <a:srgbClr val="CBCBCB"/>
                      </a:solidFill>
                      <a:miter lim="400000"/>
                    </a:lnR>
                    <a:lnT w="6350">
                      <a:solidFill>
                        <a:srgbClr val="CBCBCB"/>
                      </a:solidFill>
                      <a:miter lim="400000"/>
                    </a:lnT>
                    <a:lnB w="12700">
                      <a:solidFill>
                        <a:srgbClr val="CBCBCB"/>
                      </a:solidFill>
                      <a:miter lim="400000"/>
                    </a:lnB>
                  </a:tcPr>
                </a:tc>
                <a:tc>
                  <a:txBody>
                    <a:bodyPr/>
                    <a:lstStyle/>
                    <a:p>
                      <a:pPr defTabSz="457200">
                        <a:defRPr sz="1800"/>
                      </a:pPr>
                      <a:r>
                        <a:rPr sz="3700">
                          <a:sym typeface="Helvetica Neue"/>
                        </a:rPr>
                        <a:t>0.840</a:t>
                      </a:r>
                    </a:p>
                  </a:txBody>
                  <a:tcPr marL="63500" marR="63500" marT="0" marB="0" horzOverflow="overflow">
                    <a:lnL w="12700">
                      <a:solidFill>
                        <a:srgbClr val="CBCBCB"/>
                      </a:solidFill>
                      <a:miter lim="400000"/>
                    </a:lnL>
                    <a:lnR w="12700">
                      <a:solidFill>
                        <a:srgbClr val="CBCBCB"/>
                      </a:solidFill>
                      <a:miter lim="400000"/>
                    </a:lnR>
                    <a:lnT w="6350">
                      <a:solidFill>
                        <a:srgbClr val="CBCBCB"/>
                      </a:solidFill>
                      <a:miter lim="400000"/>
                    </a:lnT>
                    <a:lnB w="12700">
                      <a:solidFill>
                        <a:srgbClr val="CBCBCB"/>
                      </a:solidFill>
                      <a:miter lim="400000"/>
                    </a:lnB>
                  </a:tcPr>
                </a:tc>
                <a:tc>
                  <a:txBody>
                    <a:bodyPr/>
                    <a:lstStyle/>
                    <a:p>
                      <a:pPr defTabSz="457200">
                        <a:defRPr sz="1800"/>
                      </a:pPr>
                      <a:r>
                        <a:rPr sz="3700">
                          <a:sym typeface="Helvetica Neue"/>
                        </a:rPr>
                        <a:t>0.636</a:t>
                      </a:r>
                    </a:p>
                  </a:txBody>
                  <a:tcPr marL="63500" marR="63500" marT="0" marB="0" horzOverflow="overflow">
                    <a:lnL w="12700">
                      <a:solidFill>
                        <a:srgbClr val="CBCBCB"/>
                      </a:solidFill>
                      <a:miter lim="400000"/>
                    </a:lnL>
                    <a:lnR w="12700">
                      <a:solidFill>
                        <a:srgbClr val="CBCBCB"/>
                      </a:solidFill>
                      <a:miter lim="400000"/>
                    </a:lnR>
                    <a:lnT w="6350">
                      <a:solidFill>
                        <a:srgbClr val="CBCBCB"/>
                      </a:solidFill>
                      <a:miter lim="400000"/>
                    </a:lnT>
                    <a:lnB w="12700">
                      <a:solidFill>
                        <a:srgbClr val="CBCBCB"/>
                      </a:solidFill>
                      <a:miter lim="400000"/>
                    </a:lnB>
                  </a:tcPr>
                </a:tc>
                <a:extLst>
                  <a:ext uri="{0D108BD9-81ED-4DB2-BD59-A6C34878D82A}">
                    <a16:rowId xmlns:a16="http://schemas.microsoft.com/office/drawing/2014/main" val="10001"/>
                  </a:ext>
                </a:extLst>
              </a:tr>
              <a:tr h="785428">
                <a:tc>
                  <a:txBody>
                    <a:bodyPr/>
                    <a:lstStyle/>
                    <a:p>
                      <a:pPr defTabSz="457200">
                        <a:defRPr sz="1800"/>
                      </a:pPr>
                      <a:r>
                        <a:rPr sz="3700" dirty="0">
                          <a:sym typeface="Helvetica Neue"/>
                        </a:rPr>
                        <a:t>LR-FV</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12700">
                      <a:solidFill>
                        <a:srgbClr val="CBCBCB"/>
                      </a:solidFill>
                      <a:miter lim="400000"/>
                    </a:lnB>
                  </a:tcPr>
                </a:tc>
                <a:tc>
                  <a:txBody>
                    <a:bodyPr/>
                    <a:lstStyle/>
                    <a:p>
                      <a:pPr defTabSz="457200">
                        <a:defRPr sz="1800"/>
                      </a:pPr>
                      <a:r>
                        <a:rPr sz="3700">
                          <a:sym typeface="Helvetica Neue"/>
                        </a:rPr>
                        <a:t>0.650</a:t>
                      </a:r>
                    </a:p>
                  </a:txBody>
                  <a:tcPr marL="63500" marR="63500" marT="0" marB="0" horzOverflow="overflow">
                    <a:lnL w="12700" cap="flat" cmpd="sng" algn="ctr">
                      <a:solidFill>
                        <a:srgbClr val="CBCBCB"/>
                      </a:solidFill>
                      <a:prstDash val="solid"/>
                      <a:miter lim="400000"/>
                      <a:headEnd type="none" w="med" len="med"/>
                      <a:tailEnd type="none" w="med" len="med"/>
                    </a:lnL>
                    <a:lnR w="12700">
                      <a:solidFill>
                        <a:srgbClr val="CBCBCB"/>
                      </a:solidFill>
                      <a:miter lim="400000"/>
                    </a:lnR>
                    <a:lnT w="12700">
                      <a:solidFill>
                        <a:srgbClr val="CBCBCB"/>
                      </a:solidFill>
                      <a:miter lim="400000"/>
                    </a:lnT>
                    <a:lnB w="12700">
                      <a:solidFill>
                        <a:srgbClr val="CBCBCB"/>
                      </a:solidFill>
                      <a:miter lim="400000"/>
                    </a:lnB>
                  </a:tcPr>
                </a:tc>
                <a:tc>
                  <a:txBody>
                    <a:bodyPr/>
                    <a:lstStyle/>
                    <a:p>
                      <a:pPr defTabSz="457200">
                        <a:defRPr sz="1800"/>
                      </a:pPr>
                      <a:r>
                        <a:rPr sz="3700">
                          <a:sym typeface="Helvetica Neue"/>
                        </a:rPr>
                        <a:t>0.948</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12700">
                      <a:solidFill>
                        <a:srgbClr val="CBCBCB"/>
                      </a:solidFill>
                      <a:miter lim="400000"/>
                    </a:lnB>
                  </a:tcPr>
                </a:tc>
                <a:tc>
                  <a:txBody>
                    <a:bodyPr/>
                    <a:lstStyle/>
                    <a:p>
                      <a:pPr defTabSz="457200">
                        <a:defRPr sz="1800"/>
                      </a:pPr>
                      <a:r>
                        <a:rPr sz="3700">
                          <a:sym typeface="Helvetica Neue"/>
                        </a:rPr>
                        <a:t>0.771</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12700">
                      <a:solidFill>
                        <a:srgbClr val="CBCBCB"/>
                      </a:solidFill>
                      <a:miter lim="400000"/>
                    </a:lnB>
                  </a:tcPr>
                </a:tc>
                <a:extLst>
                  <a:ext uri="{0D108BD9-81ED-4DB2-BD59-A6C34878D82A}">
                    <a16:rowId xmlns:a16="http://schemas.microsoft.com/office/drawing/2014/main" val="10002"/>
                  </a:ext>
                </a:extLst>
              </a:tr>
              <a:tr h="785428">
                <a:tc>
                  <a:txBody>
                    <a:bodyPr/>
                    <a:lstStyle/>
                    <a:p>
                      <a:pPr defTabSz="457200">
                        <a:defRPr sz="1800"/>
                      </a:pPr>
                      <a:r>
                        <a:rPr lang="en-US" sz="3700" dirty="0">
                          <a:sym typeface="Helvetica Neue"/>
                        </a:rPr>
                        <a:t>NN-</a:t>
                      </a:r>
                      <a:r>
                        <a:rPr sz="3700" dirty="0">
                          <a:sym typeface="Helvetica Neue"/>
                        </a:rPr>
                        <a:t>MIMIC</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12700">
                      <a:solidFill>
                        <a:srgbClr val="CBCBCB"/>
                      </a:solidFill>
                      <a:miter lim="400000"/>
                    </a:lnB>
                  </a:tcPr>
                </a:tc>
                <a:tc>
                  <a:txBody>
                    <a:bodyPr/>
                    <a:lstStyle/>
                    <a:p>
                      <a:pPr defTabSz="457200">
                        <a:defRPr sz="1800"/>
                      </a:pPr>
                      <a:r>
                        <a:rPr sz="3700">
                          <a:sym typeface="Helvetica Neue"/>
                        </a:rPr>
                        <a:t>0.829</a:t>
                      </a:r>
                    </a:p>
                  </a:txBody>
                  <a:tcPr marL="63500" marR="63500" marT="0" marB="0" horzOverflow="overflow">
                    <a:lnL w="12700" cap="flat" cmpd="sng" algn="ctr">
                      <a:solidFill>
                        <a:srgbClr val="CBCBCB"/>
                      </a:solidFill>
                      <a:prstDash val="solid"/>
                      <a:miter lim="400000"/>
                      <a:headEnd type="none" w="med" len="med"/>
                      <a:tailEnd type="none" w="med" len="med"/>
                    </a:lnL>
                    <a:lnR w="12700">
                      <a:solidFill>
                        <a:srgbClr val="CBCBCB"/>
                      </a:solidFill>
                      <a:miter lim="400000"/>
                    </a:lnR>
                    <a:lnT w="12700">
                      <a:solidFill>
                        <a:srgbClr val="CBCBCB"/>
                      </a:solidFill>
                      <a:miter lim="400000"/>
                    </a:lnT>
                    <a:lnB w="12700">
                      <a:solidFill>
                        <a:srgbClr val="CBCBCB"/>
                      </a:solidFill>
                      <a:miter lim="400000"/>
                    </a:lnB>
                  </a:tcPr>
                </a:tc>
                <a:tc>
                  <a:txBody>
                    <a:bodyPr/>
                    <a:lstStyle/>
                    <a:p>
                      <a:pPr defTabSz="457200">
                        <a:defRPr sz="1800"/>
                      </a:pPr>
                      <a:r>
                        <a:rPr sz="3700">
                          <a:sym typeface="Helvetica Neue"/>
                        </a:rPr>
                        <a:t>0.971</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12700">
                      <a:solidFill>
                        <a:srgbClr val="CBCBCB"/>
                      </a:solidFill>
                      <a:miter lim="400000"/>
                    </a:lnB>
                  </a:tcPr>
                </a:tc>
                <a:tc>
                  <a:txBody>
                    <a:bodyPr/>
                    <a:lstStyle/>
                    <a:p>
                      <a:pPr defTabSz="457200">
                        <a:defRPr sz="1800"/>
                      </a:pPr>
                      <a:r>
                        <a:rPr sz="3700">
                          <a:sym typeface="Helvetica Neue"/>
                        </a:rPr>
                        <a:t>0.895</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12700">
                      <a:solidFill>
                        <a:srgbClr val="CBCBCB"/>
                      </a:solidFill>
                      <a:miter lim="400000"/>
                    </a:lnB>
                  </a:tcPr>
                </a:tc>
                <a:extLst>
                  <a:ext uri="{0D108BD9-81ED-4DB2-BD59-A6C34878D82A}">
                    <a16:rowId xmlns:a16="http://schemas.microsoft.com/office/drawing/2014/main" val="10003"/>
                  </a:ext>
                </a:extLst>
              </a:tr>
              <a:tr h="785428">
                <a:tc>
                  <a:txBody>
                    <a:bodyPr/>
                    <a:lstStyle/>
                    <a:p>
                      <a:pPr defTabSz="457200">
                        <a:defRPr sz="1800"/>
                      </a:pPr>
                      <a:r>
                        <a:rPr lang="en-US" sz="3700" dirty="0">
                          <a:sym typeface="Helvetica Neue"/>
                        </a:rPr>
                        <a:t>NN-</a:t>
                      </a:r>
                      <a:r>
                        <a:rPr sz="3700" dirty="0">
                          <a:sym typeface="Helvetica Neue"/>
                        </a:rPr>
                        <a:t>FV</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12700">
                      <a:solidFill>
                        <a:srgbClr val="CBCBCB"/>
                      </a:solidFill>
                      <a:miter lim="400000"/>
                    </a:lnB>
                  </a:tcPr>
                </a:tc>
                <a:tc>
                  <a:txBody>
                    <a:bodyPr/>
                    <a:lstStyle/>
                    <a:p>
                      <a:pPr defTabSz="457200">
                        <a:defRPr sz="1800"/>
                      </a:pPr>
                      <a:r>
                        <a:rPr sz="3700">
                          <a:sym typeface="Helvetica Neue"/>
                        </a:rPr>
                        <a:t>0.923</a:t>
                      </a:r>
                    </a:p>
                  </a:txBody>
                  <a:tcPr marL="63500" marR="63500" marT="0" marB="0" horzOverflow="overflow">
                    <a:lnL w="12700" cap="flat" cmpd="sng" algn="ctr">
                      <a:solidFill>
                        <a:srgbClr val="CBCBCB"/>
                      </a:solidFill>
                      <a:prstDash val="solid"/>
                      <a:miter lim="400000"/>
                      <a:headEnd type="none" w="med" len="med"/>
                      <a:tailEnd type="none" w="med" len="med"/>
                    </a:lnL>
                    <a:lnR w="12700">
                      <a:solidFill>
                        <a:srgbClr val="CBCBCB"/>
                      </a:solidFill>
                      <a:miter lim="400000"/>
                    </a:lnR>
                    <a:lnT w="12700">
                      <a:solidFill>
                        <a:srgbClr val="CBCBCB"/>
                      </a:solidFill>
                      <a:miter lim="400000"/>
                    </a:lnT>
                    <a:lnB w="12700">
                      <a:solidFill>
                        <a:srgbClr val="CBCBCB"/>
                      </a:solidFill>
                      <a:miter lim="400000"/>
                    </a:lnB>
                  </a:tcPr>
                </a:tc>
                <a:tc>
                  <a:txBody>
                    <a:bodyPr/>
                    <a:lstStyle/>
                    <a:p>
                      <a:pPr defTabSz="457200">
                        <a:defRPr sz="1800"/>
                      </a:pPr>
                      <a:r>
                        <a:rPr sz="3700">
                          <a:sym typeface="Helvetica Neue"/>
                        </a:rPr>
                        <a:t>0.991</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12700">
                      <a:solidFill>
                        <a:srgbClr val="CBCBCB"/>
                      </a:solidFill>
                      <a:miter lim="400000"/>
                    </a:lnB>
                  </a:tcPr>
                </a:tc>
                <a:tc>
                  <a:txBody>
                    <a:bodyPr/>
                    <a:lstStyle/>
                    <a:p>
                      <a:pPr defTabSz="457200">
                        <a:defRPr sz="1800"/>
                      </a:pPr>
                      <a:r>
                        <a:rPr sz="3700">
                          <a:sym typeface="Helvetica Neue"/>
                        </a:rPr>
                        <a:t>0.956</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12700">
                      <a:solidFill>
                        <a:srgbClr val="CBCBCB"/>
                      </a:solidFill>
                      <a:miter lim="400000"/>
                    </a:lnB>
                  </a:tcPr>
                </a:tc>
                <a:extLst>
                  <a:ext uri="{0D108BD9-81ED-4DB2-BD59-A6C34878D82A}">
                    <a16:rowId xmlns:a16="http://schemas.microsoft.com/office/drawing/2014/main" val="10004"/>
                  </a:ext>
                </a:extLst>
              </a:tr>
              <a:tr h="785428">
                <a:tc>
                  <a:txBody>
                    <a:bodyPr/>
                    <a:lstStyle/>
                    <a:p>
                      <a:pPr defTabSz="457200">
                        <a:defRPr sz="1800"/>
                      </a:pPr>
                      <a:r>
                        <a:rPr lang="en-US" sz="3700" dirty="0">
                          <a:highlight>
                            <a:srgbClr val="FFFF00"/>
                          </a:highlight>
                          <a:sym typeface="Helvetica Neue"/>
                        </a:rPr>
                        <a:t>NN-</a:t>
                      </a:r>
                      <a:r>
                        <a:rPr sz="3700" dirty="0">
                          <a:highlight>
                            <a:srgbClr val="FFFF00"/>
                          </a:highlight>
                          <a:sym typeface="Helvetica Neue"/>
                        </a:rPr>
                        <a:t>MIMIC+FV</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12700">
                      <a:solidFill>
                        <a:srgbClr val="CBCBCB"/>
                      </a:solidFill>
                      <a:miter lim="400000"/>
                    </a:lnB>
                  </a:tcPr>
                </a:tc>
                <a:tc>
                  <a:txBody>
                    <a:bodyPr/>
                    <a:lstStyle/>
                    <a:p>
                      <a:pPr defTabSz="457200">
                        <a:defRPr sz="1800"/>
                      </a:pPr>
                      <a:r>
                        <a:rPr sz="3700" dirty="0">
                          <a:highlight>
                            <a:srgbClr val="FFFF00"/>
                          </a:highlight>
                          <a:sym typeface="Helvetica Neue"/>
                        </a:rPr>
                        <a:t>0.919</a:t>
                      </a:r>
                    </a:p>
                  </a:txBody>
                  <a:tcPr marL="63500" marR="63500" marT="0" marB="0" horzOverflow="overflow">
                    <a:lnL w="12700" cap="flat" cmpd="sng" algn="ctr">
                      <a:solidFill>
                        <a:srgbClr val="CBCBCB"/>
                      </a:solidFill>
                      <a:prstDash val="solid"/>
                      <a:miter lim="400000"/>
                      <a:headEnd type="none" w="med" len="med"/>
                      <a:tailEnd type="none" w="med" len="med"/>
                    </a:lnL>
                    <a:lnR w="12700">
                      <a:solidFill>
                        <a:srgbClr val="CBCBCB"/>
                      </a:solidFill>
                      <a:miter lim="400000"/>
                    </a:lnR>
                    <a:lnT w="12700">
                      <a:solidFill>
                        <a:srgbClr val="CBCBCB"/>
                      </a:solidFill>
                      <a:miter lim="400000"/>
                    </a:lnT>
                    <a:lnB w="12700">
                      <a:solidFill>
                        <a:srgbClr val="CBCBCB"/>
                      </a:solidFill>
                      <a:miter lim="400000"/>
                    </a:lnB>
                  </a:tcPr>
                </a:tc>
                <a:tc>
                  <a:txBody>
                    <a:bodyPr/>
                    <a:lstStyle/>
                    <a:p>
                      <a:pPr defTabSz="457200">
                        <a:defRPr sz="1800"/>
                      </a:pPr>
                      <a:r>
                        <a:rPr sz="3700" b="1" dirty="0">
                          <a:highlight>
                            <a:srgbClr val="FFFF00"/>
                          </a:highlight>
                          <a:sym typeface="Helvetica Neue"/>
                        </a:rPr>
                        <a:t>0.995</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12700">
                      <a:solidFill>
                        <a:srgbClr val="CBCBCB"/>
                      </a:solidFill>
                      <a:miter lim="400000"/>
                    </a:lnB>
                  </a:tcPr>
                </a:tc>
                <a:tc>
                  <a:txBody>
                    <a:bodyPr/>
                    <a:lstStyle/>
                    <a:p>
                      <a:pPr defTabSz="457200">
                        <a:defRPr sz="1800"/>
                      </a:pPr>
                      <a:r>
                        <a:rPr sz="3700" dirty="0">
                          <a:highlight>
                            <a:srgbClr val="FFFF00"/>
                          </a:highlight>
                          <a:sym typeface="Helvetica Neue"/>
                        </a:rPr>
                        <a:t>0.956</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12700">
                      <a:solidFill>
                        <a:srgbClr val="CBCBCB"/>
                      </a:solidFill>
                      <a:miter lim="400000"/>
                    </a:lnB>
                  </a:tcPr>
                </a:tc>
                <a:extLst>
                  <a:ext uri="{0D108BD9-81ED-4DB2-BD59-A6C34878D82A}">
                    <a16:rowId xmlns:a16="http://schemas.microsoft.com/office/drawing/2014/main" val="10005"/>
                  </a:ext>
                </a:extLst>
              </a:tr>
              <a:tr h="785428">
                <a:tc>
                  <a:txBody>
                    <a:bodyPr/>
                    <a:lstStyle/>
                    <a:p>
                      <a:pPr defTabSz="457200">
                        <a:defRPr sz="1800"/>
                      </a:pPr>
                      <a:r>
                        <a:rPr lang="en-US" sz="3400" dirty="0">
                          <a:sym typeface="Helvetica Neue"/>
                        </a:rPr>
                        <a:t>NN-</a:t>
                      </a:r>
                      <a:r>
                        <a:rPr sz="3400" dirty="0">
                          <a:sym typeface="Helvetica Neue"/>
                        </a:rPr>
                        <a:t>MIMIC then FV</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12700">
                      <a:solidFill>
                        <a:srgbClr val="CBCBCB"/>
                      </a:solidFill>
                      <a:miter lim="400000"/>
                    </a:lnB>
                  </a:tcPr>
                </a:tc>
                <a:tc>
                  <a:txBody>
                    <a:bodyPr/>
                    <a:lstStyle/>
                    <a:p>
                      <a:pPr defTabSz="457200">
                        <a:defRPr sz="1800"/>
                      </a:pPr>
                      <a:r>
                        <a:rPr sz="3700">
                          <a:sym typeface="Helvetica Neue"/>
                        </a:rPr>
                        <a:t>0.910</a:t>
                      </a:r>
                    </a:p>
                  </a:txBody>
                  <a:tcPr marL="63500" marR="63500" marT="0" marB="0" horzOverflow="overflow">
                    <a:lnL w="12700" cap="flat" cmpd="sng" algn="ctr">
                      <a:solidFill>
                        <a:srgbClr val="CBCBCB"/>
                      </a:solidFill>
                      <a:prstDash val="solid"/>
                      <a:miter lim="400000"/>
                      <a:headEnd type="none" w="med" len="med"/>
                      <a:tailEnd type="none" w="med" len="med"/>
                    </a:lnL>
                    <a:lnR w="12700">
                      <a:solidFill>
                        <a:srgbClr val="CBCBCB"/>
                      </a:solidFill>
                      <a:miter lim="400000"/>
                    </a:lnR>
                    <a:lnT w="12700">
                      <a:solidFill>
                        <a:srgbClr val="CBCBCB"/>
                      </a:solidFill>
                      <a:miter lim="400000"/>
                    </a:lnT>
                    <a:lnB w="12700">
                      <a:solidFill>
                        <a:srgbClr val="CBCBCB"/>
                      </a:solidFill>
                      <a:miter lim="400000"/>
                    </a:lnB>
                  </a:tcPr>
                </a:tc>
                <a:tc>
                  <a:txBody>
                    <a:bodyPr/>
                    <a:lstStyle/>
                    <a:p>
                      <a:pPr defTabSz="457200">
                        <a:defRPr sz="1800"/>
                      </a:pPr>
                      <a:r>
                        <a:rPr sz="3700">
                          <a:sym typeface="Helvetica Neue"/>
                        </a:rPr>
                        <a:t>0.992</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12700">
                      <a:solidFill>
                        <a:srgbClr val="CBCBCB"/>
                      </a:solidFill>
                      <a:miter lim="400000"/>
                    </a:lnB>
                  </a:tcPr>
                </a:tc>
                <a:tc>
                  <a:txBody>
                    <a:bodyPr/>
                    <a:lstStyle/>
                    <a:p>
                      <a:pPr defTabSz="457200">
                        <a:defRPr sz="1800"/>
                      </a:pPr>
                      <a:r>
                        <a:rPr sz="3700">
                          <a:sym typeface="Helvetica Neue"/>
                        </a:rPr>
                        <a:t>0.949</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12700">
                      <a:solidFill>
                        <a:srgbClr val="CBCBCB"/>
                      </a:solidFill>
                      <a:miter lim="400000"/>
                    </a:lnB>
                  </a:tcPr>
                </a:tc>
                <a:extLst>
                  <a:ext uri="{0D108BD9-81ED-4DB2-BD59-A6C34878D82A}">
                    <a16:rowId xmlns:a16="http://schemas.microsoft.com/office/drawing/2014/main" val="10006"/>
                  </a:ext>
                </a:extLst>
              </a:tr>
              <a:tr h="785428">
                <a:tc>
                  <a:txBody>
                    <a:bodyPr/>
                    <a:lstStyle/>
                    <a:p>
                      <a:pPr defTabSz="457200">
                        <a:defRPr sz="1800"/>
                      </a:pPr>
                      <a:r>
                        <a:rPr sz="3700" dirty="0">
                          <a:sym typeface="Helvetica Neue"/>
                        </a:rPr>
                        <a:t>Ensemble</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6350">
                      <a:solidFill>
                        <a:srgbClr val="CBCBCB"/>
                      </a:solidFill>
                      <a:miter lim="400000"/>
                    </a:lnB>
                  </a:tcPr>
                </a:tc>
                <a:tc>
                  <a:txBody>
                    <a:bodyPr/>
                    <a:lstStyle/>
                    <a:p>
                      <a:pPr defTabSz="457200">
                        <a:defRPr sz="1800"/>
                      </a:pPr>
                      <a:r>
                        <a:rPr sz="3700" b="1">
                          <a:sym typeface="Helvetica Neue"/>
                        </a:rPr>
                        <a:t>0.933</a:t>
                      </a:r>
                    </a:p>
                  </a:txBody>
                  <a:tcPr marL="63500" marR="63500" marT="0" marB="0" horzOverflow="overflow">
                    <a:lnL w="12700" cap="flat" cmpd="sng" algn="ctr">
                      <a:solidFill>
                        <a:srgbClr val="CBCBCB"/>
                      </a:solidFill>
                      <a:prstDash val="solid"/>
                      <a:miter lim="400000"/>
                      <a:headEnd type="none" w="med" len="med"/>
                      <a:tailEnd type="none" w="med" len="med"/>
                    </a:lnL>
                    <a:lnR w="12700">
                      <a:solidFill>
                        <a:srgbClr val="CBCBCB"/>
                      </a:solidFill>
                      <a:miter lim="400000"/>
                    </a:lnR>
                    <a:lnT w="12700">
                      <a:solidFill>
                        <a:srgbClr val="CBCBCB"/>
                      </a:solidFill>
                      <a:miter lim="400000"/>
                    </a:lnT>
                    <a:lnB w="6350">
                      <a:solidFill>
                        <a:srgbClr val="CBCBCB"/>
                      </a:solidFill>
                      <a:miter lim="400000"/>
                    </a:lnB>
                  </a:tcPr>
                </a:tc>
                <a:tc>
                  <a:txBody>
                    <a:bodyPr/>
                    <a:lstStyle/>
                    <a:p>
                      <a:pPr defTabSz="457200">
                        <a:defRPr sz="1800"/>
                      </a:pPr>
                      <a:r>
                        <a:rPr sz="3700">
                          <a:sym typeface="Helvetica Neue"/>
                        </a:rPr>
                        <a:t>0.989</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6350">
                      <a:solidFill>
                        <a:srgbClr val="CBCBCB"/>
                      </a:solidFill>
                      <a:miter lim="400000"/>
                    </a:lnB>
                  </a:tcPr>
                </a:tc>
                <a:tc>
                  <a:txBody>
                    <a:bodyPr/>
                    <a:lstStyle/>
                    <a:p>
                      <a:pPr defTabSz="457200">
                        <a:defRPr sz="1800"/>
                      </a:pPr>
                      <a:r>
                        <a:rPr sz="3700" b="1" dirty="0">
                          <a:sym typeface="Helvetica Neue"/>
                        </a:rPr>
                        <a:t>0.96</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6350">
                      <a:solidFill>
                        <a:srgbClr val="CBCBCB"/>
                      </a:solidFill>
                      <a:miter lim="400000"/>
                    </a:lnB>
                  </a:tcPr>
                </a:tc>
                <a:extLst>
                  <a:ext uri="{0D108BD9-81ED-4DB2-BD59-A6C34878D82A}">
                    <a16:rowId xmlns:a16="http://schemas.microsoft.com/office/drawing/2014/main" val="10007"/>
                  </a:ext>
                </a:extLst>
              </a:tr>
            </a:tbl>
          </a:graphicData>
        </a:graphic>
      </p:graphicFrame>
      <p:sp>
        <p:nvSpPr>
          <p:cNvPr id="209"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22</a:t>
            </a:fld>
            <a:endParaRP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Results"/>
          <p:cNvSpPr txBox="1">
            <a:spLocks noGrp="1"/>
          </p:cNvSpPr>
          <p:nvPr>
            <p:ph type="title"/>
          </p:nvPr>
        </p:nvSpPr>
        <p:spPr>
          <a:prstGeom prst="rect">
            <a:avLst/>
          </a:prstGeom>
        </p:spPr>
        <p:txBody>
          <a:bodyPr/>
          <a:lstStyle/>
          <a:p>
            <a:r>
              <a:t>Results</a:t>
            </a:r>
          </a:p>
        </p:txBody>
      </p:sp>
      <p:graphicFrame>
        <p:nvGraphicFramePr>
          <p:cNvPr id="212" name="Table"/>
          <p:cNvGraphicFramePr/>
          <p:nvPr>
            <p:extLst>
              <p:ext uri="{D42A27DB-BD31-4B8C-83A1-F6EECF244321}">
                <p14:modId xmlns:p14="http://schemas.microsoft.com/office/powerpoint/2010/main" val="1907968493"/>
              </p:ext>
            </p:extLst>
          </p:nvPr>
        </p:nvGraphicFramePr>
        <p:xfrm>
          <a:off x="1016000" y="2838450"/>
          <a:ext cx="10972799" cy="6283424"/>
        </p:xfrm>
        <a:graphic>
          <a:graphicData uri="http://schemas.openxmlformats.org/drawingml/2006/table">
            <a:tbl>
              <a:tblPr bandRow="1">
                <a:tableStyleId>{4C3C2611-4C71-4FC5-86AE-919BDF0F9419}</a:tableStyleId>
              </a:tblPr>
              <a:tblGrid>
                <a:gridCol w="3816626">
                  <a:extLst>
                    <a:ext uri="{9D8B030D-6E8A-4147-A177-3AD203B41FA5}">
                      <a16:colId xmlns:a16="http://schemas.microsoft.com/office/drawing/2014/main" val="20000"/>
                    </a:ext>
                  </a:extLst>
                </a:gridCol>
                <a:gridCol w="2696529">
                  <a:extLst>
                    <a:ext uri="{9D8B030D-6E8A-4147-A177-3AD203B41FA5}">
                      <a16:colId xmlns:a16="http://schemas.microsoft.com/office/drawing/2014/main" val="20001"/>
                    </a:ext>
                  </a:extLst>
                </a:gridCol>
                <a:gridCol w="2509846">
                  <a:extLst>
                    <a:ext uri="{9D8B030D-6E8A-4147-A177-3AD203B41FA5}">
                      <a16:colId xmlns:a16="http://schemas.microsoft.com/office/drawing/2014/main" val="20002"/>
                    </a:ext>
                  </a:extLst>
                </a:gridCol>
                <a:gridCol w="1949798">
                  <a:extLst>
                    <a:ext uri="{9D8B030D-6E8A-4147-A177-3AD203B41FA5}">
                      <a16:colId xmlns:a16="http://schemas.microsoft.com/office/drawing/2014/main" val="20003"/>
                    </a:ext>
                  </a:extLst>
                </a:gridCol>
              </a:tblGrid>
              <a:tr h="785428">
                <a:tc>
                  <a:txBody>
                    <a:bodyPr/>
                    <a:lstStyle/>
                    <a:p>
                      <a:pPr defTabSz="457200">
                        <a:defRPr sz="1800"/>
                      </a:pPr>
                      <a:r>
                        <a:rPr sz="3700" b="1" dirty="0">
                          <a:sym typeface="Helvetica Neue"/>
                        </a:rPr>
                        <a:t>Method</a:t>
                      </a:r>
                    </a:p>
                  </a:txBody>
                  <a:tcPr marL="63500" marR="63500" marT="0" marB="0" anchor="b" horzOverflow="overflow">
                    <a:lnL w="12700">
                      <a:solidFill>
                        <a:srgbClr val="CBCBCB"/>
                      </a:solidFill>
                      <a:miter lim="400000"/>
                    </a:lnL>
                    <a:lnR w="12700">
                      <a:solidFill>
                        <a:srgbClr val="CBCBCB"/>
                      </a:solidFill>
                      <a:miter lim="400000"/>
                    </a:lnR>
                    <a:lnT w="6350">
                      <a:solidFill>
                        <a:srgbClr val="CBCBCB"/>
                      </a:solidFill>
                      <a:miter lim="400000"/>
                    </a:lnT>
                    <a:lnB w="6350">
                      <a:solidFill>
                        <a:srgbClr val="CBCBCB"/>
                      </a:solidFill>
                      <a:miter lim="400000"/>
                    </a:lnB>
                  </a:tcPr>
                </a:tc>
                <a:tc>
                  <a:txBody>
                    <a:bodyPr/>
                    <a:lstStyle/>
                    <a:p>
                      <a:pPr defTabSz="457200">
                        <a:defRPr sz="1800"/>
                      </a:pPr>
                      <a:r>
                        <a:rPr sz="3700" b="1">
                          <a:sym typeface="Helvetica Neue"/>
                        </a:rPr>
                        <a:t>Precision</a:t>
                      </a:r>
                    </a:p>
                  </a:txBody>
                  <a:tcPr marL="63500" marR="63500" marT="0" marB="0" anchor="b" horzOverflow="overflow">
                    <a:lnL w="12700" cap="flat" cmpd="sng" algn="ctr">
                      <a:solidFill>
                        <a:srgbClr val="CBCBCB"/>
                      </a:solidFill>
                      <a:prstDash val="solid"/>
                      <a:miter lim="400000"/>
                      <a:headEnd type="none" w="med" len="med"/>
                      <a:tailEnd type="none" w="med" len="med"/>
                    </a:lnL>
                    <a:lnR w="12700">
                      <a:solidFill>
                        <a:srgbClr val="CBCBCB"/>
                      </a:solidFill>
                      <a:miter lim="400000"/>
                    </a:lnR>
                    <a:lnT w="6350">
                      <a:solidFill>
                        <a:srgbClr val="CBCBCB"/>
                      </a:solidFill>
                      <a:miter lim="400000"/>
                    </a:lnT>
                    <a:lnB w="6350">
                      <a:solidFill>
                        <a:srgbClr val="CBCBCB"/>
                      </a:solidFill>
                      <a:miter lim="400000"/>
                    </a:lnB>
                  </a:tcPr>
                </a:tc>
                <a:tc>
                  <a:txBody>
                    <a:bodyPr/>
                    <a:lstStyle/>
                    <a:p>
                      <a:pPr defTabSz="457200">
                        <a:defRPr sz="1800"/>
                      </a:pPr>
                      <a:r>
                        <a:rPr sz="3700" b="1">
                          <a:sym typeface="Helvetica Neue"/>
                        </a:rPr>
                        <a:t>Recall</a:t>
                      </a:r>
                    </a:p>
                  </a:txBody>
                  <a:tcPr marL="63500" marR="63500" marT="0" marB="0" anchor="b" horzOverflow="overflow">
                    <a:lnL w="12700">
                      <a:solidFill>
                        <a:srgbClr val="CBCBCB"/>
                      </a:solidFill>
                      <a:miter lim="400000"/>
                    </a:lnL>
                    <a:lnR w="12700">
                      <a:solidFill>
                        <a:srgbClr val="CBCBCB"/>
                      </a:solidFill>
                      <a:miter lim="400000"/>
                    </a:lnR>
                    <a:lnT w="6350">
                      <a:solidFill>
                        <a:srgbClr val="CBCBCB"/>
                      </a:solidFill>
                      <a:miter lim="400000"/>
                    </a:lnT>
                    <a:lnB w="6350">
                      <a:solidFill>
                        <a:srgbClr val="CBCBCB"/>
                      </a:solidFill>
                      <a:miter lim="400000"/>
                    </a:lnB>
                  </a:tcPr>
                </a:tc>
                <a:tc>
                  <a:txBody>
                    <a:bodyPr/>
                    <a:lstStyle/>
                    <a:p>
                      <a:pPr defTabSz="457200">
                        <a:defRPr sz="1800"/>
                      </a:pPr>
                      <a:r>
                        <a:rPr sz="3700" b="1">
                          <a:sym typeface="Helvetica Neue"/>
                        </a:rPr>
                        <a:t>F1</a:t>
                      </a:r>
                    </a:p>
                  </a:txBody>
                  <a:tcPr marL="63500" marR="63500" marT="0" marB="0" anchor="b" horzOverflow="overflow">
                    <a:lnL w="12700">
                      <a:solidFill>
                        <a:srgbClr val="CBCBCB"/>
                      </a:solidFill>
                      <a:miter lim="400000"/>
                    </a:lnL>
                    <a:lnR w="12700">
                      <a:solidFill>
                        <a:srgbClr val="CBCBCB"/>
                      </a:solidFill>
                      <a:miter lim="400000"/>
                    </a:lnR>
                    <a:lnT w="6350">
                      <a:solidFill>
                        <a:srgbClr val="CBCBCB"/>
                      </a:solidFill>
                      <a:miter lim="400000"/>
                    </a:lnT>
                    <a:lnB w="6350">
                      <a:solidFill>
                        <a:srgbClr val="CBCBCB"/>
                      </a:solidFill>
                      <a:miter lim="400000"/>
                    </a:lnB>
                  </a:tcPr>
                </a:tc>
                <a:extLst>
                  <a:ext uri="{0D108BD9-81ED-4DB2-BD59-A6C34878D82A}">
                    <a16:rowId xmlns:a16="http://schemas.microsoft.com/office/drawing/2014/main" val="10000"/>
                  </a:ext>
                </a:extLst>
              </a:tr>
              <a:tr h="785428">
                <a:tc>
                  <a:txBody>
                    <a:bodyPr/>
                    <a:lstStyle/>
                    <a:p>
                      <a:pPr defTabSz="457200">
                        <a:defRPr sz="1800"/>
                      </a:pPr>
                      <a:r>
                        <a:rPr sz="3700" dirty="0">
                          <a:sym typeface="Helvetica Neue"/>
                        </a:rPr>
                        <a:t>LR-MIMIC</a:t>
                      </a:r>
                    </a:p>
                  </a:txBody>
                  <a:tcPr marL="63500" marR="63500" marT="0" marB="0" horzOverflow="overflow">
                    <a:lnL w="12700">
                      <a:solidFill>
                        <a:srgbClr val="CBCBCB"/>
                      </a:solidFill>
                      <a:miter lim="400000"/>
                    </a:lnL>
                    <a:lnR w="12700">
                      <a:solidFill>
                        <a:srgbClr val="CBCBCB"/>
                      </a:solidFill>
                      <a:miter lim="400000"/>
                    </a:lnR>
                    <a:lnT w="6350">
                      <a:solidFill>
                        <a:srgbClr val="CBCBCB"/>
                      </a:solidFill>
                      <a:miter lim="400000"/>
                    </a:lnT>
                    <a:lnB w="12700">
                      <a:solidFill>
                        <a:srgbClr val="CBCBCB"/>
                      </a:solidFill>
                      <a:miter lim="400000"/>
                    </a:lnB>
                  </a:tcPr>
                </a:tc>
                <a:tc>
                  <a:txBody>
                    <a:bodyPr/>
                    <a:lstStyle/>
                    <a:p>
                      <a:pPr defTabSz="457200">
                        <a:defRPr sz="1800"/>
                      </a:pPr>
                      <a:r>
                        <a:rPr sz="3700">
                          <a:sym typeface="Helvetica Neue"/>
                        </a:rPr>
                        <a:t>0.511</a:t>
                      </a:r>
                    </a:p>
                  </a:txBody>
                  <a:tcPr marL="63500" marR="63500" marT="0" marB="0" horzOverflow="overflow">
                    <a:lnL w="12700" cap="flat" cmpd="sng" algn="ctr">
                      <a:solidFill>
                        <a:srgbClr val="CBCBCB"/>
                      </a:solidFill>
                      <a:prstDash val="solid"/>
                      <a:miter lim="400000"/>
                      <a:headEnd type="none" w="med" len="med"/>
                      <a:tailEnd type="none" w="med" len="med"/>
                    </a:lnL>
                    <a:lnR w="12700">
                      <a:solidFill>
                        <a:srgbClr val="CBCBCB"/>
                      </a:solidFill>
                      <a:miter lim="400000"/>
                    </a:lnR>
                    <a:lnT w="6350">
                      <a:solidFill>
                        <a:srgbClr val="CBCBCB"/>
                      </a:solidFill>
                      <a:miter lim="400000"/>
                    </a:lnT>
                    <a:lnB w="12700">
                      <a:solidFill>
                        <a:srgbClr val="CBCBCB"/>
                      </a:solidFill>
                      <a:miter lim="400000"/>
                    </a:lnB>
                  </a:tcPr>
                </a:tc>
                <a:tc>
                  <a:txBody>
                    <a:bodyPr/>
                    <a:lstStyle/>
                    <a:p>
                      <a:pPr defTabSz="457200">
                        <a:defRPr sz="1800"/>
                      </a:pPr>
                      <a:r>
                        <a:rPr sz="3700">
                          <a:sym typeface="Helvetica Neue"/>
                        </a:rPr>
                        <a:t>0.840</a:t>
                      </a:r>
                    </a:p>
                  </a:txBody>
                  <a:tcPr marL="63500" marR="63500" marT="0" marB="0" horzOverflow="overflow">
                    <a:lnL w="12700">
                      <a:solidFill>
                        <a:srgbClr val="CBCBCB"/>
                      </a:solidFill>
                      <a:miter lim="400000"/>
                    </a:lnL>
                    <a:lnR w="12700">
                      <a:solidFill>
                        <a:srgbClr val="CBCBCB"/>
                      </a:solidFill>
                      <a:miter lim="400000"/>
                    </a:lnR>
                    <a:lnT w="6350">
                      <a:solidFill>
                        <a:srgbClr val="CBCBCB"/>
                      </a:solidFill>
                      <a:miter lim="400000"/>
                    </a:lnT>
                    <a:lnB w="12700">
                      <a:solidFill>
                        <a:srgbClr val="CBCBCB"/>
                      </a:solidFill>
                      <a:miter lim="400000"/>
                    </a:lnB>
                  </a:tcPr>
                </a:tc>
                <a:tc>
                  <a:txBody>
                    <a:bodyPr/>
                    <a:lstStyle/>
                    <a:p>
                      <a:pPr defTabSz="457200">
                        <a:defRPr sz="1800"/>
                      </a:pPr>
                      <a:r>
                        <a:rPr sz="3700">
                          <a:sym typeface="Helvetica Neue"/>
                        </a:rPr>
                        <a:t>0.636</a:t>
                      </a:r>
                    </a:p>
                  </a:txBody>
                  <a:tcPr marL="63500" marR="63500" marT="0" marB="0" horzOverflow="overflow">
                    <a:lnL w="12700">
                      <a:solidFill>
                        <a:srgbClr val="CBCBCB"/>
                      </a:solidFill>
                      <a:miter lim="400000"/>
                    </a:lnL>
                    <a:lnR w="12700">
                      <a:solidFill>
                        <a:srgbClr val="CBCBCB"/>
                      </a:solidFill>
                      <a:miter lim="400000"/>
                    </a:lnR>
                    <a:lnT w="6350">
                      <a:solidFill>
                        <a:srgbClr val="CBCBCB"/>
                      </a:solidFill>
                      <a:miter lim="400000"/>
                    </a:lnT>
                    <a:lnB w="12700">
                      <a:solidFill>
                        <a:srgbClr val="CBCBCB"/>
                      </a:solidFill>
                      <a:miter lim="400000"/>
                    </a:lnB>
                  </a:tcPr>
                </a:tc>
                <a:extLst>
                  <a:ext uri="{0D108BD9-81ED-4DB2-BD59-A6C34878D82A}">
                    <a16:rowId xmlns:a16="http://schemas.microsoft.com/office/drawing/2014/main" val="10001"/>
                  </a:ext>
                </a:extLst>
              </a:tr>
              <a:tr h="785428">
                <a:tc>
                  <a:txBody>
                    <a:bodyPr/>
                    <a:lstStyle/>
                    <a:p>
                      <a:pPr defTabSz="457200">
                        <a:defRPr sz="1800"/>
                      </a:pPr>
                      <a:r>
                        <a:rPr sz="3700" dirty="0">
                          <a:sym typeface="Helvetica Neue"/>
                        </a:rPr>
                        <a:t>LR-FV</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12700">
                      <a:solidFill>
                        <a:srgbClr val="CBCBCB"/>
                      </a:solidFill>
                      <a:miter lim="400000"/>
                    </a:lnB>
                  </a:tcPr>
                </a:tc>
                <a:tc>
                  <a:txBody>
                    <a:bodyPr/>
                    <a:lstStyle/>
                    <a:p>
                      <a:pPr defTabSz="457200">
                        <a:defRPr sz="1800"/>
                      </a:pPr>
                      <a:r>
                        <a:rPr sz="3700">
                          <a:sym typeface="Helvetica Neue"/>
                        </a:rPr>
                        <a:t>0.650</a:t>
                      </a:r>
                    </a:p>
                  </a:txBody>
                  <a:tcPr marL="63500" marR="63500" marT="0" marB="0" horzOverflow="overflow">
                    <a:lnL w="12700" cap="flat" cmpd="sng" algn="ctr">
                      <a:solidFill>
                        <a:srgbClr val="CBCBCB"/>
                      </a:solidFill>
                      <a:prstDash val="solid"/>
                      <a:miter lim="400000"/>
                      <a:headEnd type="none" w="med" len="med"/>
                      <a:tailEnd type="none" w="med" len="med"/>
                    </a:lnL>
                    <a:lnR w="12700">
                      <a:solidFill>
                        <a:srgbClr val="CBCBCB"/>
                      </a:solidFill>
                      <a:miter lim="400000"/>
                    </a:lnR>
                    <a:lnT w="12700">
                      <a:solidFill>
                        <a:srgbClr val="CBCBCB"/>
                      </a:solidFill>
                      <a:miter lim="400000"/>
                    </a:lnT>
                    <a:lnB w="12700">
                      <a:solidFill>
                        <a:srgbClr val="CBCBCB"/>
                      </a:solidFill>
                      <a:miter lim="400000"/>
                    </a:lnB>
                  </a:tcPr>
                </a:tc>
                <a:tc>
                  <a:txBody>
                    <a:bodyPr/>
                    <a:lstStyle/>
                    <a:p>
                      <a:pPr defTabSz="457200">
                        <a:defRPr sz="1800"/>
                      </a:pPr>
                      <a:r>
                        <a:rPr sz="3700">
                          <a:sym typeface="Helvetica Neue"/>
                        </a:rPr>
                        <a:t>0.948</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12700">
                      <a:solidFill>
                        <a:srgbClr val="CBCBCB"/>
                      </a:solidFill>
                      <a:miter lim="400000"/>
                    </a:lnB>
                  </a:tcPr>
                </a:tc>
                <a:tc>
                  <a:txBody>
                    <a:bodyPr/>
                    <a:lstStyle/>
                    <a:p>
                      <a:pPr defTabSz="457200">
                        <a:defRPr sz="1800"/>
                      </a:pPr>
                      <a:r>
                        <a:rPr sz="3700">
                          <a:sym typeface="Helvetica Neue"/>
                        </a:rPr>
                        <a:t>0.771</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12700">
                      <a:solidFill>
                        <a:srgbClr val="CBCBCB"/>
                      </a:solidFill>
                      <a:miter lim="400000"/>
                    </a:lnB>
                  </a:tcPr>
                </a:tc>
                <a:extLst>
                  <a:ext uri="{0D108BD9-81ED-4DB2-BD59-A6C34878D82A}">
                    <a16:rowId xmlns:a16="http://schemas.microsoft.com/office/drawing/2014/main" val="10002"/>
                  </a:ext>
                </a:extLst>
              </a:tr>
              <a:tr h="785428">
                <a:tc>
                  <a:txBody>
                    <a:bodyPr/>
                    <a:lstStyle/>
                    <a:p>
                      <a:pPr defTabSz="457200">
                        <a:defRPr sz="1800"/>
                      </a:pPr>
                      <a:r>
                        <a:rPr lang="en-US" sz="3700" dirty="0">
                          <a:sym typeface="Helvetica Neue"/>
                        </a:rPr>
                        <a:t>NN-</a:t>
                      </a:r>
                      <a:r>
                        <a:rPr sz="3700" dirty="0">
                          <a:sym typeface="Helvetica Neue"/>
                        </a:rPr>
                        <a:t>MIMIC</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12700">
                      <a:solidFill>
                        <a:srgbClr val="CBCBCB"/>
                      </a:solidFill>
                      <a:miter lim="400000"/>
                    </a:lnB>
                  </a:tcPr>
                </a:tc>
                <a:tc>
                  <a:txBody>
                    <a:bodyPr/>
                    <a:lstStyle/>
                    <a:p>
                      <a:pPr defTabSz="457200">
                        <a:defRPr sz="1800"/>
                      </a:pPr>
                      <a:r>
                        <a:rPr sz="3700">
                          <a:sym typeface="Helvetica Neue"/>
                        </a:rPr>
                        <a:t>0.829</a:t>
                      </a:r>
                    </a:p>
                  </a:txBody>
                  <a:tcPr marL="63500" marR="63500" marT="0" marB="0" horzOverflow="overflow">
                    <a:lnL w="12700" cap="flat" cmpd="sng" algn="ctr">
                      <a:solidFill>
                        <a:srgbClr val="CBCBCB"/>
                      </a:solidFill>
                      <a:prstDash val="solid"/>
                      <a:miter lim="400000"/>
                      <a:headEnd type="none" w="med" len="med"/>
                      <a:tailEnd type="none" w="med" len="med"/>
                    </a:lnL>
                    <a:lnR w="12700">
                      <a:solidFill>
                        <a:srgbClr val="CBCBCB"/>
                      </a:solidFill>
                      <a:miter lim="400000"/>
                    </a:lnR>
                    <a:lnT w="12700">
                      <a:solidFill>
                        <a:srgbClr val="CBCBCB"/>
                      </a:solidFill>
                      <a:miter lim="400000"/>
                    </a:lnT>
                    <a:lnB w="12700">
                      <a:solidFill>
                        <a:srgbClr val="CBCBCB"/>
                      </a:solidFill>
                      <a:miter lim="400000"/>
                    </a:lnB>
                  </a:tcPr>
                </a:tc>
                <a:tc>
                  <a:txBody>
                    <a:bodyPr/>
                    <a:lstStyle/>
                    <a:p>
                      <a:pPr defTabSz="457200">
                        <a:defRPr sz="1800"/>
                      </a:pPr>
                      <a:r>
                        <a:rPr sz="3700">
                          <a:sym typeface="Helvetica Neue"/>
                        </a:rPr>
                        <a:t>0.971</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12700">
                      <a:solidFill>
                        <a:srgbClr val="CBCBCB"/>
                      </a:solidFill>
                      <a:miter lim="400000"/>
                    </a:lnB>
                  </a:tcPr>
                </a:tc>
                <a:tc>
                  <a:txBody>
                    <a:bodyPr/>
                    <a:lstStyle/>
                    <a:p>
                      <a:pPr defTabSz="457200">
                        <a:defRPr sz="1800"/>
                      </a:pPr>
                      <a:r>
                        <a:rPr sz="3700">
                          <a:sym typeface="Helvetica Neue"/>
                        </a:rPr>
                        <a:t>0.895</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12700">
                      <a:solidFill>
                        <a:srgbClr val="CBCBCB"/>
                      </a:solidFill>
                      <a:miter lim="400000"/>
                    </a:lnB>
                  </a:tcPr>
                </a:tc>
                <a:extLst>
                  <a:ext uri="{0D108BD9-81ED-4DB2-BD59-A6C34878D82A}">
                    <a16:rowId xmlns:a16="http://schemas.microsoft.com/office/drawing/2014/main" val="10003"/>
                  </a:ext>
                </a:extLst>
              </a:tr>
              <a:tr h="785428">
                <a:tc>
                  <a:txBody>
                    <a:bodyPr/>
                    <a:lstStyle/>
                    <a:p>
                      <a:pPr defTabSz="457200">
                        <a:defRPr sz="1800"/>
                      </a:pPr>
                      <a:r>
                        <a:rPr lang="en-US" sz="3700" dirty="0">
                          <a:sym typeface="Helvetica Neue"/>
                        </a:rPr>
                        <a:t>NN-</a:t>
                      </a:r>
                      <a:r>
                        <a:rPr sz="3700" dirty="0">
                          <a:sym typeface="Helvetica Neue"/>
                        </a:rPr>
                        <a:t>FV</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12700">
                      <a:solidFill>
                        <a:srgbClr val="CBCBCB"/>
                      </a:solidFill>
                      <a:miter lim="400000"/>
                    </a:lnB>
                  </a:tcPr>
                </a:tc>
                <a:tc>
                  <a:txBody>
                    <a:bodyPr/>
                    <a:lstStyle/>
                    <a:p>
                      <a:pPr defTabSz="457200">
                        <a:defRPr sz="1800"/>
                      </a:pPr>
                      <a:r>
                        <a:rPr sz="3700">
                          <a:sym typeface="Helvetica Neue"/>
                        </a:rPr>
                        <a:t>0.923</a:t>
                      </a:r>
                    </a:p>
                  </a:txBody>
                  <a:tcPr marL="63500" marR="63500" marT="0" marB="0" horzOverflow="overflow">
                    <a:lnL w="12700" cap="flat" cmpd="sng" algn="ctr">
                      <a:solidFill>
                        <a:srgbClr val="CBCBCB"/>
                      </a:solidFill>
                      <a:prstDash val="solid"/>
                      <a:miter lim="400000"/>
                      <a:headEnd type="none" w="med" len="med"/>
                      <a:tailEnd type="none" w="med" len="med"/>
                    </a:lnL>
                    <a:lnR w="12700">
                      <a:solidFill>
                        <a:srgbClr val="CBCBCB"/>
                      </a:solidFill>
                      <a:miter lim="400000"/>
                    </a:lnR>
                    <a:lnT w="12700">
                      <a:solidFill>
                        <a:srgbClr val="CBCBCB"/>
                      </a:solidFill>
                      <a:miter lim="400000"/>
                    </a:lnT>
                    <a:lnB w="12700">
                      <a:solidFill>
                        <a:srgbClr val="CBCBCB"/>
                      </a:solidFill>
                      <a:miter lim="400000"/>
                    </a:lnB>
                  </a:tcPr>
                </a:tc>
                <a:tc>
                  <a:txBody>
                    <a:bodyPr/>
                    <a:lstStyle/>
                    <a:p>
                      <a:pPr defTabSz="457200">
                        <a:defRPr sz="1800"/>
                      </a:pPr>
                      <a:r>
                        <a:rPr sz="3700">
                          <a:sym typeface="Helvetica Neue"/>
                        </a:rPr>
                        <a:t>0.991</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12700">
                      <a:solidFill>
                        <a:srgbClr val="CBCBCB"/>
                      </a:solidFill>
                      <a:miter lim="400000"/>
                    </a:lnB>
                  </a:tcPr>
                </a:tc>
                <a:tc>
                  <a:txBody>
                    <a:bodyPr/>
                    <a:lstStyle/>
                    <a:p>
                      <a:pPr defTabSz="457200">
                        <a:defRPr sz="1800"/>
                      </a:pPr>
                      <a:r>
                        <a:rPr sz="3700">
                          <a:sym typeface="Helvetica Neue"/>
                        </a:rPr>
                        <a:t>0.956</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12700">
                      <a:solidFill>
                        <a:srgbClr val="CBCBCB"/>
                      </a:solidFill>
                      <a:miter lim="400000"/>
                    </a:lnB>
                  </a:tcPr>
                </a:tc>
                <a:extLst>
                  <a:ext uri="{0D108BD9-81ED-4DB2-BD59-A6C34878D82A}">
                    <a16:rowId xmlns:a16="http://schemas.microsoft.com/office/drawing/2014/main" val="10004"/>
                  </a:ext>
                </a:extLst>
              </a:tr>
              <a:tr h="785428">
                <a:tc>
                  <a:txBody>
                    <a:bodyPr/>
                    <a:lstStyle/>
                    <a:p>
                      <a:pPr defTabSz="457200">
                        <a:defRPr sz="1800"/>
                      </a:pPr>
                      <a:r>
                        <a:rPr lang="en-US" sz="3700" dirty="0">
                          <a:sym typeface="Helvetica Neue"/>
                        </a:rPr>
                        <a:t>NN-</a:t>
                      </a:r>
                      <a:r>
                        <a:rPr sz="3700" dirty="0">
                          <a:sym typeface="Helvetica Neue"/>
                        </a:rPr>
                        <a:t>MIMIC+FV</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12700">
                      <a:solidFill>
                        <a:srgbClr val="CBCBCB"/>
                      </a:solidFill>
                      <a:miter lim="400000"/>
                    </a:lnB>
                  </a:tcPr>
                </a:tc>
                <a:tc>
                  <a:txBody>
                    <a:bodyPr/>
                    <a:lstStyle/>
                    <a:p>
                      <a:pPr defTabSz="457200">
                        <a:defRPr sz="1800"/>
                      </a:pPr>
                      <a:r>
                        <a:rPr sz="3700">
                          <a:sym typeface="Helvetica Neue"/>
                        </a:rPr>
                        <a:t>0.919</a:t>
                      </a:r>
                    </a:p>
                  </a:txBody>
                  <a:tcPr marL="63500" marR="63500" marT="0" marB="0" horzOverflow="overflow">
                    <a:lnL w="12700" cap="flat" cmpd="sng" algn="ctr">
                      <a:solidFill>
                        <a:srgbClr val="CBCBCB"/>
                      </a:solidFill>
                      <a:prstDash val="solid"/>
                      <a:miter lim="400000"/>
                      <a:headEnd type="none" w="med" len="med"/>
                      <a:tailEnd type="none" w="med" len="med"/>
                    </a:lnL>
                    <a:lnR w="12700">
                      <a:solidFill>
                        <a:srgbClr val="CBCBCB"/>
                      </a:solidFill>
                      <a:miter lim="400000"/>
                    </a:lnR>
                    <a:lnT w="12700">
                      <a:solidFill>
                        <a:srgbClr val="CBCBCB"/>
                      </a:solidFill>
                      <a:miter lim="400000"/>
                    </a:lnT>
                    <a:lnB w="12700">
                      <a:solidFill>
                        <a:srgbClr val="CBCBCB"/>
                      </a:solidFill>
                      <a:miter lim="400000"/>
                    </a:lnB>
                  </a:tcPr>
                </a:tc>
                <a:tc>
                  <a:txBody>
                    <a:bodyPr/>
                    <a:lstStyle/>
                    <a:p>
                      <a:pPr defTabSz="457200">
                        <a:defRPr sz="1800"/>
                      </a:pPr>
                      <a:r>
                        <a:rPr sz="3700" b="1">
                          <a:sym typeface="Helvetica Neue"/>
                        </a:rPr>
                        <a:t>0.995</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12700">
                      <a:solidFill>
                        <a:srgbClr val="CBCBCB"/>
                      </a:solidFill>
                      <a:miter lim="400000"/>
                    </a:lnB>
                  </a:tcPr>
                </a:tc>
                <a:tc>
                  <a:txBody>
                    <a:bodyPr/>
                    <a:lstStyle/>
                    <a:p>
                      <a:pPr defTabSz="457200">
                        <a:defRPr sz="1800"/>
                      </a:pPr>
                      <a:r>
                        <a:rPr sz="3700">
                          <a:sym typeface="Helvetica Neue"/>
                        </a:rPr>
                        <a:t>0.956</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12700">
                      <a:solidFill>
                        <a:srgbClr val="CBCBCB"/>
                      </a:solidFill>
                      <a:miter lim="400000"/>
                    </a:lnB>
                  </a:tcPr>
                </a:tc>
                <a:extLst>
                  <a:ext uri="{0D108BD9-81ED-4DB2-BD59-A6C34878D82A}">
                    <a16:rowId xmlns:a16="http://schemas.microsoft.com/office/drawing/2014/main" val="10005"/>
                  </a:ext>
                </a:extLst>
              </a:tr>
              <a:tr h="785428">
                <a:tc>
                  <a:txBody>
                    <a:bodyPr/>
                    <a:lstStyle/>
                    <a:p>
                      <a:pPr defTabSz="457200">
                        <a:defRPr sz="1800"/>
                      </a:pPr>
                      <a:r>
                        <a:rPr lang="en-US" sz="3400" dirty="0">
                          <a:highlight>
                            <a:srgbClr val="FFFF00"/>
                          </a:highlight>
                          <a:sym typeface="Helvetica Neue"/>
                        </a:rPr>
                        <a:t>NN-</a:t>
                      </a:r>
                      <a:r>
                        <a:rPr sz="3400" dirty="0">
                          <a:highlight>
                            <a:srgbClr val="FFFF00"/>
                          </a:highlight>
                          <a:sym typeface="Helvetica Neue"/>
                        </a:rPr>
                        <a:t>MIMIC then FV</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12700">
                      <a:solidFill>
                        <a:srgbClr val="CBCBCB"/>
                      </a:solidFill>
                      <a:miter lim="400000"/>
                    </a:lnB>
                  </a:tcPr>
                </a:tc>
                <a:tc>
                  <a:txBody>
                    <a:bodyPr/>
                    <a:lstStyle/>
                    <a:p>
                      <a:pPr defTabSz="457200">
                        <a:defRPr sz="1800"/>
                      </a:pPr>
                      <a:r>
                        <a:rPr sz="3700">
                          <a:highlight>
                            <a:srgbClr val="FFFF00"/>
                          </a:highlight>
                          <a:sym typeface="Helvetica Neue"/>
                        </a:rPr>
                        <a:t>0.910</a:t>
                      </a:r>
                    </a:p>
                  </a:txBody>
                  <a:tcPr marL="63500" marR="63500" marT="0" marB="0" horzOverflow="overflow">
                    <a:lnL w="12700" cap="flat" cmpd="sng" algn="ctr">
                      <a:solidFill>
                        <a:srgbClr val="CBCBCB"/>
                      </a:solidFill>
                      <a:prstDash val="solid"/>
                      <a:miter lim="400000"/>
                      <a:headEnd type="none" w="med" len="med"/>
                      <a:tailEnd type="none" w="med" len="med"/>
                    </a:lnL>
                    <a:lnR w="12700">
                      <a:solidFill>
                        <a:srgbClr val="CBCBCB"/>
                      </a:solidFill>
                      <a:miter lim="400000"/>
                    </a:lnR>
                    <a:lnT w="12700">
                      <a:solidFill>
                        <a:srgbClr val="CBCBCB"/>
                      </a:solidFill>
                      <a:miter lim="400000"/>
                    </a:lnT>
                    <a:lnB w="12700">
                      <a:solidFill>
                        <a:srgbClr val="CBCBCB"/>
                      </a:solidFill>
                      <a:miter lim="400000"/>
                    </a:lnB>
                  </a:tcPr>
                </a:tc>
                <a:tc>
                  <a:txBody>
                    <a:bodyPr/>
                    <a:lstStyle/>
                    <a:p>
                      <a:pPr defTabSz="457200">
                        <a:defRPr sz="1800"/>
                      </a:pPr>
                      <a:r>
                        <a:rPr sz="3700" dirty="0">
                          <a:highlight>
                            <a:srgbClr val="FFFF00"/>
                          </a:highlight>
                          <a:sym typeface="Helvetica Neue"/>
                        </a:rPr>
                        <a:t>0.992</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12700">
                      <a:solidFill>
                        <a:srgbClr val="CBCBCB"/>
                      </a:solidFill>
                      <a:miter lim="400000"/>
                    </a:lnB>
                  </a:tcPr>
                </a:tc>
                <a:tc>
                  <a:txBody>
                    <a:bodyPr/>
                    <a:lstStyle/>
                    <a:p>
                      <a:pPr defTabSz="457200">
                        <a:defRPr sz="1800"/>
                      </a:pPr>
                      <a:r>
                        <a:rPr sz="3700" dirty="0">
                          <a:highlight>
                            <a:srgbClr val="FFFF00"/>
                          </a:highlight>
                          <a:sym typeface="Helvetica Neue"/>
                        </a:rPr>
                        <a:t>0.949</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12700">
                      <a:solidFill>
                        <a:srgbClr val="CBCBCB"/>
                      </a:solidFill>
                      <a:miter lim="400000"/>
                    </a:lnB>
                  </a:tcPr>
                </a:tc>
                <a:extLst>
                  <a:ext uri="{0D108BD9-81ED-4DB2-BD59-A6C34878D82A}">
                    <a16:rowId xmlns:a16="http://schemas.microsoft.com/office/drawing/2014/main" val="10006"/>
                  </a:ext>
                </a:extLst>
              </a:tr>
              <a:tr h="785428">
                <a:tc>
                  <a:txBody>
                    <a:bodyPr/>
                    <a:lstStyle/>
                    <a:p>
                      <a:pPr defTabSz="457200">
                        <a:defRPr sz="1800"/>
                      </a:pPr>
                      <a:r>
                        <a:rPr sz="3700" dirty="0">
                          <a:sym typeface="Helvetica Neue"/>
                        </a:rPr>
                        <a:t>Ensemble</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6350">
                      <a:solidFill>
                        <a:srgbClr val="CBCBCB"/>
                      </a:solidFill>
                      <a:miter lim="400000"/>
                    </a:lnB>
                  </a:tcPr>
                </a:tc>
                <a:tc>
                  <a:txBody>
                    <a:bodyPr/>
                    <a:lstStyle/>
                    <a:p>
                      <a:pPr defTabSz="457200">
                        <a:defRPr sz="1800"/>
                      </a:pPr>
                      <a:r>
                        <a:rPr sz="3700" b="1" dirty="0">
                          <a:sym typeface="Helvetica Neue"/>
                        </a:rPr>
                        <a:t>0.933</a:t>
                      </a:r>
                    </a:p>
                  </a:txBody>
                  <a:tcPr marL="63500" marR="63500" marT="0" marB="0" horzOverflow="overflow">
                    <a:lnL w="12700" cap="flat" cmpd="sng" algn="ctr">
                      <a:solidFill>
                        <a:srgbClr val="CBCBCB"/>
                      </a:solidFill>
                      <a:prstDash val="solid"/>
                      <a:miter lim="400000"/>
                      <a:headEnd type="none" w="med" len="med"/>
                      <a:tailEnd type="none" w="med" len="med"/>
                    </a:lnL>
                    <a:lnR w="12700">
                      <a:solidFill>
                        <a:srgbClr val="CBCBCB"/>
                      </a:solidFill>
                      <a:miter lim="400000"/>
                    </a:lnR>
                    <a:lnT w="12700">
                      <a:solidFill>
                        <a:srgbClr val="CBCBCB"/>
                      </a:solidFill>
                      <a:miter lim="400000"/>
                    </a:lnT>
                    <a:lnB w="6350">
                      <a:solidFill>
                        <a:srgbClr val="CBCBCB"/>
                      </a:solidFill>
                      <a:miter lim="400000"/>
                    </a:lnB>
                  </a:tcPr>
                </a:tc>
                <a:tc>
                  <a:txBody>
                    <a:bodyPr/>
                    <a:lstStyle/>
                    <a:p>
                      <a:pPr defTabSz="457200">
                        <a:defRPr sz="1800"/>
                      </a:pPr>
                      <a:r>
                        <a:rPr sz="3700" dirty="0">
                          <a:sym typeface="Helvetica Neue"/>
                        </a:rPr>
                        <a:t>0.989</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6350">
                      <a:solidFill>
                        <a:srgbClr val="CBCBCB"/>
                      </a:solidFill>
                      <a:miter lim="400000"/>
                    </a:lnB>
                  </a:tcPr>
                </a:tc>
                <a:tc>
                  <a:txBody>
                    <a:bodyPr/>
                    <a:lstStyle/>
                    <a:p>
                      <a:pPr defTabSz="457200">
                        <a:defRPr sz="1800"/>
                      </a:pPr>
                      <a:r>
                        <a:rPr sz="3700" b="1" dirty="0">
                          <a:sym typeface="Helvetica Neue"/>
                        </a:rPr>
                        <a:t>0.96</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6350">
                      <a:solidFill>
                        <a:srgbClr val="CBCBCB"/>
                      </a:solidFill>
                      <a:miter lim="400000"/>
                    </a:lnB>
                  </a:tcPr>
                </a:tc>
                <a:extLst>
                  <a:ext uri="{0D108BD9-81ED-4DB2-BD59-A6C34878D82A}">
                    <a16:rowId xmlns:a16="http://schemas.microsoft.com/office/drawing/2014/main" val="10007"/>
                  </a:ext>
                </a:extLst>
              </a:tr>
            </a:tbl>
          </a:graphicData>
        </a:graphic>
      </p:graphicFrame>
      <p:sp>
        <p:nvSpPr>
          <p:cNvPr id="213"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23</a:t>
            </a:fld>
            <a:endParaRP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Results"/>
          <p:cNvSpPr txBox="1">
            <a:spLocks noGrp="1"/>
          </p:cNvSpPr>
          <p:nvPr>
            <p:ph type="title"/>
          </p:nvPr>
        </p:nvSpPr>
        <p:spPr>
          <a:prstGeom prst="rect">
            <a:avLst/>
          </a:prstGeom>
        </p:spPr>
        <p:txBody>
          <a:bodyPr/>
          <a:lstStyle/>
          <a:p>
            <a:r>
              <a:t>Results</a:t>
            </a:r>
          </a:p>
        </p:txBody>
      </p:sp>
      <p:graphicFrame>
        <p:nvGraphicFramePr>
          <p:cNvPr id="216" name="Table"/>
          <p:cNvGraphicFramePr/>
          <p:nvPr>
            <p:extLst>
              <p:ext uri="{D42A27DB-BD31-4B8C-83A1-F6EECF244321}">
                <p14:modId xmlns:p14="http://schemas.microsoft.com/office/powerpoint/2010/main" val="437679819"/>
              </p:ext>
            </p:extLst>
          </p:nvPr>
        </p:nvGraphicFramePr>
        <p:xfrm>
          <a:off x="1016000" y="2838450"/>
          <a:ext cx="10972799" cy="6283424"/>
        </p:xfrm>
        <a:graphic>
          <a:graphicData uri="http://schemas.openxmlformats.org/drawingml/2006/table">
            <a:tbl>
              <a:tblPr bandRow="1">
                <a:tableStyleId>{4C3C2611-4C71-4FC5-86AE-919BDF0F9419}</a:tableStyleId>
              </a:tblPr>
              <a:tblGrid>
                <a:gridCol w="3816626">
                  <a:extLst>
                    <a:ext uri="{9D8B030D-6E8A-4147-A177-3AD203B41FA5}">
                      <a16:colId xmlns:a16="http://schemas.microsoft.com/office/drawing/2014/main" val="20000"/>
                    </a:ext>
                  </a:extLst>
                </a:gridCol>
                <a:gridCol w="2696529">
                  <a:extLst>
                    <a:ext uri="{9D8B030D-6E8A-4147-A177-3AD203B41FA5}">
                      <a16:colId xmlns:a16="http://schemas.microsoft.com/office/drawing/2014/main" val="20001"/>
                    </a:ext>
                  </a:extLst>
                </a:gridCol>
                <a:gridCol w="2509846">
                  <a:extLst>
                    <a:ext uri="{9D8B030D-6E8A-4147-A177-3AD203B41FA5}">
                      <a16:colId xmlns:a16="http://schemas.microsoft.com/office/drawing/2014/main" val="20002"/>
                    </a:ext>
                  </a:extLst>
                </a:gridCol>
                <a:gridCol w="1949798">
                  <a:extLst>
                    <a:ext uri="{9D8B030D-6E8A-4147-A177-3AD203B41FA5}">
                      <a16:colId xmlns:a16="http://schemas.microsoft.com/office/drawing/2014/main" val="20003"/>
                    </a:ext>
                  </a:extLst>
                </a:gridCol>
              </a:tblGrid>
              <a:tr h="785428">
                <a:tc>
                  <a:txBody>
                    <a:bodyPr/>
                    <a:lstStyle/>
                    <a:p>
                      <a:pPr defTabSz="457200">
                        <a:defRPr sz="1800"/>
                      </a:pPr>
                      <a:r>
                        <a:rPr sz="3700" b="1" dirty="0">
                          <a:sym typeface="Helvetica Neue"/>
                        </a:rPr>
                        <a:t>Method</a:t>
                      </a:r>
                    </a:p>
                  </a:txBody>
                  <a:tcPr marL="63500" marR="63500" marT="0" marB="0" anchor="b" horzOverflow="overflow">
                    <a:lnL w="12700">
                      <a:solidFill>
                        <a:srgbClr val="CBCBCB"/>
                      </a:solidFill>
                      <a:miter lim="400000"/>
                    </a:lnL>
                    <a:lnR w="12700">
                      <a:solidFill>
                        <a:srgbClr val="CBCBCB"/>
                      </a:solidFill>
                      <a:miter lim="400000"/>
                    </a:lnR>
                    <a:lnT w="6350">
                      <a:solidFill>
                        <a:srgbClr val="CBCBCB"/>
                      </a:solidFill>
                      <a:miter lim="400000"/>
                    </a:lnT>
                    <a:lnB w="6350">
                      <a:solidFill>
                        <a:srgbClr val="CBCBCB"/>
                      </a:solidFill>
                      <a:miter lim="400000"/>
                    </a:lnB>
                  </a:tcPr>
                </a:tc>
                <a:tc>
                  <a:txBody>
                    <a:bodyPr/>
                    <a:lstStyle/>
                    <a:p>
                      <a:pPr defTabSz="457200">
                        <a:defRPr sz="1800"/>
                      </a:pPr>
                      <a:r>
                        <a:rPr sz="3700" b="1">
                          <a:sym typeface="Helvetica Neue"/>
                        </a:rPr>
                        <a:t>Precision</a:t>
                      </a:r>
                    </a:p>
                  </a:txBody>
                  <a:tcPr marL="63500" marR="63500" marT="0" marB="0" anchor="b" horzOverflow="overflow">
                    <a:lnL w="12700" cap="flat" cmpd="sng" algn="ctr">
                      <a:solidFill>
                        <a:srgbClr val="CBCBCB"/>
                      </a:solidFill>
                      <a:prstDash val="solid"/>
                      <a:miter lim="400000"/>
                      <a:headEnd type="none" w="med" len="med"/>
                      <a:tailEnd type="none" w="med" len="med"/>
                    </a:lnL>
                    <a:lnR w="12700">
                      <a:solidFill>
                        <a:srgbClr val="CBCBCB"/>
                      </a:solidFill>
                      <a:miter lim="400000"/>
                    </a:lnR>
                    <a:lnT w="6350">
                      <a:solidFill>
                        <a:srgbClr val="CBCBCB"/>
                      </a:solidFill>
                      <a:miter lim="400000"/>
                    </a:lnT>
                    <a:lnB w="6350">
                      <a:solidFill>
                        <a:srgbClr val="CBCBCB"/>
                      </a:solidFill>
                      <a:miter lim="400000"/>
                    </a:lnB>
                  </a:tcPr>
                </a:tc>
                <a:tc>
                  <a:txBody>
                    <a:bodyPr/>
                    <a:lstStyle/>
                    <a:p>
                      <a:pPr defTabSz="457200">
                        <a:defRPr sz="1800"/>
                      </a:pPr>
                      <a:r>
                        <a:rPr sz="3700" b="1">
                          <a:sym typeface="Helvetica Neue"/>
                        </a:rPr>
                        <a:t>Recall</a:t>
                      </a:r>
                    </a:p>
                  </a:txBody>
                  <a:tcPr marL="63500" marR="63500" marT="0" marB="0" anchor="b" horzOverflow="overflow">
                    <a:lnL w="12700">
                      <a:solidFill>
                        <a:srgbClr val="CBCBCB"/>
                      </a:solidFill>
                      <a:miter lim="400000"/>
                    </a:lnL>
                    <a:lnR w="12700">
                      <a:solidFill>
                        <a:srgbClr val="CBCBCB"/>
                      </a:solidFill>
                      <a:miter lim="400000"/>
                    </a:lnR>
                    <a:lnT w="6350">
                      <a:solidFill>
                        <a:srgbClr val="CBCBCB"/>
                      </a:solidFill>
                      <a:miter lim="400000"/>
                    </a:lnT>
                    <a:lnB w="6350">
                      <a:solidFill>
                        <a:srgbClr val="CBCBCB"/>
                      </a:solidFill>
                      <a:miter lim="400000"/>
                    </a:lnB>
                  </a:tcPr>
                </a:tc>
                <a:tc>
                  <a:txBody>
                    <a:bodyPr/>
                    <a:lstStyle/>
                    <a:p>
                      <a:pPr defTabSz="457200">
                        <a:defRPr sz="1800"/>
                      </a:pPr>
                      <a:r>
                        <a:rPr sz="3700" b="1">
                          <a:sym typeface="Helvetica Neue"/>
                        </a:rPr>
                        <a:t>F1</a:t>
                      </a:r>
                    </a:p>
                  </a:txBody>
                  <a:tcPr marL="63500" marR="63500" marT="0" marB="0" anchor="b" horzOverflow="overflow">
                    <a:lnL w="12700">
                      <a:solidFill>
                        <a:srgbClr val="CBCBCB"/>
                      </a:solidFill>
                      <a:miter lim="400000"/>
                    </a:lnL>
                    <a:lnR w="12700">
                      <a:solidFill>
                        <a:srgbClr val="CBCBCB"/>
                      </a:solidFill>
                      <a:miter lim="400000"/>
                    </a:lnR>
                    <a:lnT w="6350">
                      <a:solidFill>
                        <a:srgbClr val="CBCBCB"/>
                      </a:solidFill>
                      <a:miter lim="400000"/>
                    </a:lnT>
                    <a:lnB w="6350">
                      <a:solidFill>
                        <a:srgbClr val="CBCBCB"/>
                      </a:solidFill>
                      <a:miter lim="400000"/>
                    </a:lnB>
                  </a:tcPr>
                </a:tc>
                <a:extLst>
                  <a:ext uri="{0D108BD9-81ED-4DB2-BD59-A6C34878D82A}">
                    <a16:rowId xmlns:a16="http://schemas.microsoft.com/office/drawing/2014/main" val="10000"/>
                  </a:ext>
                </a:extLst>
              </a:tr>
              <a:tr h="785428">
                <a:tc>
                  <a:txBody>
                    <a:bodyPr/>
                    <a:lstStyle/>
                    <a:p>
                      <a:pPr defTabSz="457200">
                        <a:defRPr sz="1800"/>
                      </a:pPr>
                      <a:r>
                        <a:rPr sz="3700" dirty="0">
                          <a:sym typeface="Helvetica Neue"/>
                        </a:rPr>
                        <a:t>LR-MIMIC</a:t>
                      </a:r>
                    </a:p>
                  </a:txBody>
                  <a:tcPr marL="63500" marR="63500" marT="0" marB="0" horzOverflow="overflow">
                    <a:lnL w="12700">
                      <a:solidFill>
                        <a:srgbClr val="CBCBCB"/>
                      </a:solidFill>
                      <a:miter lim="400000"/>
                    </a:lnL>
                    <a:lnR w="12700">
                      <a:solidFill>
                        <a:srgbClr val="CBCBCB"/>
                      </a:solidFill>
                      <a:miter lim="400000"/>
                    </a:lnR>
                    <a:lnT w="6350">
                      <a:solidFill>
                        <a:srgbClr val="CBCBCB"/>
                      </a:solidFill>
                      <a:miter lim="400000"/>
                    </a:lnT>
                    <a:lnB w="12700">
                      <a:solidFill>
                        <a:srgbClr val="CBCBCB"/>
                      </a:solidFill>
                      <a:miter lim="400000"/>
                    </a:lnB>
                  </a:tcPr>
                </a:tc>
                <a:tc>
                  <a:txBody>
                    <a:bodyPr/>
                    <a:lstStyle/>
                    <a:p>
                      <a:pPr defTabSz="457200">
                        <a:defRPr sz="1800"/>
                      </a:pPr>
                      <a:r>
                        <a:rPr sz="3700" dirty="0">
                          <a:sym typeface="Helvetica Neue"/>
                        </a:rPr>
                        <a:t>0.511</a:t>
                      </a:r>
                    </a:p>
                  </a:txBody>
                  <a:tcPr marL="63500" marR="63500" marT="0" marB="0" horzOverflow="overflow">
                    <a:lnL w="12700" cap="flat" cmpd="sng" algn="ctr">
                      <a:solidFill>
                        <a:srgbClr val="CBCBCB"/>
                      </a:solidFill>
                      <a:prstDash val="solid"/>
                      <a:miter lim="400000"/>
                      <a:headEnd type="none" w="med" len="med"/>
                      <a:tailEnd type="none" w="med" len="med"/>
                    </a:lnL>
                    <a:lnR w="12700">
                      <a:solidFill>
                        <a:srgbClr val="CBCBCB"/>
                      </a:solidFill>
                      <a:miter lim="400000"/>
                    </a:lnR>
                    <a:lnT w="6350">
                      <a:solidFill>
                        <a:srgbClr val="CBCBCB"/>
                      </a:solidFill>
                      <a:miter lim="400000"/>
                    </a:lnT>
                    <a:lnB w="12700">
                      <a:solidFill>
                        <a:srgbClr val="CBCBCB"/>
                      </a:solidFill>
                      <a:miter lim="400000"/>
                    </a:lnB>
                  </a:tcPr>
                </a:tc>
                <a:tc>
                  <a:txBody>
                    <a:bodyPr/>
                    <a:lstStyle/>
                    <a:p>
                      <a:pPr defTabSz="457200">
                        <a:defRPr sz="1800"/>
                      </a:pPr>
                      <a:r>
                        <a:rPr sz="3700" dirty="0">
                          <a:sym typeface="Helvetica Neue"/>
                        </a:rPr>
                        <a:t>0.840</a:t>
                      </a:r>
                    </a:p>
                  </a:txBody>
                  <a:tcPr marL="63500" marR="63500" marT="0" marB="0" horzOverflow="overflow">
                    <a:lnL w="12700">
                      <a:solidFill>
                        <a:srgbClr val="CBCBCB"/>
                      </a:solidFill>
                      <a:miter lim="400000"/>
                    </a:lnL>
                    <a:lnR w="12700">
                      <a:solidFill>
                        <a:srgbClr val="CBCBCB"/>
                      </a:solidFill>
                      <a:miter lim="400000"/>
                    </a:lnR>
                    <a:lnT w="6350">
                      <a:solidFill>
                        <a:srgbClr val="CBCBCB"/>
                      </a:solidFill>
                      <a:miter lim="400000"/>
                    </a:lnT>
                    <a:lnB w="12700">
                      <a:solidFill>
                        <a:srgbClr val="CBCBCB"/>
                      </a:solidFill>
                      <a:miter lim="400000"/>
                    </a:lnB>
                  </a:tcPr>
                </a:tc>
                <a:tc>
                  <a:txBody>
                    <a:bodyPr/>
                    <a:lstStyle/>
                    <a:p>
                      <a:pPr defTabSz="457200">
                        <a:defRPr sz="1800"/>
                      </a:pPr>
                      <a:r>
                        <a:rPr sz="3700" dirty="0">
                          <a:sym typeface="Helvetica Neue"/>
                        </a:rPr>
                        <a:t>0.636</a:t>
                      </a:r>
                    </a:p>
                  </a:txBody>
                  <a:tcPr marL="63500" marR="63500" marT="0" marB="0" horzOverflow="overflow">
                    <a:lnL w="12700">
                      <a:solidFill>
                        <a:srgbClr val="CBCBCB"/>
                      </a:solidFill>
                      <a:miter lim="400000"/>
                    </a:lnL>
                    <a:lnR w="12700">
                      <a:solidFill>
                        <a:srgbClr val="CBCBCB"/>
                      </a:solidFill>
                      <a:miter lim="400000"/>
                    </a:lnR>
                    <a:lnT w="6350">
                      <a:solidFill>
                        <a:srgbClr val="CBCBCB"/>
                      </a:solidFill>
                      <a:miter lim="400000"/>
                    </a:lnT>
                    <a:lnB w="12700">
                      <a:solidFill>
                        <a:srgbClr val="CBCBCB"/>
                      </a:solidFill>
                      <a:miter lim="400000"/>
                    </a:lnB>
                  </a:tcPr>
                </a:tc>
                <a:extLst>
                  <a:ext uri="{0D108BD9-81ED-4DB2-BD59-A6C34878D82A}">
                    <a16:rowId xmlns:a16="http://schemas.microsoft.com/office/drawing/2014/main" val="10001"/>
                  </a:ext>
                </a:extLst>
              </a:tr>
              <a:tr h="785428">
                <a:tc>
                  <a:txBody>
                    <a:bodyPr/>
                    <a:lstStyle/>
                    <a:p>
                      <a:pPr defTabSz="457200">
                        <a:defRPr sz="1800"/>
                      </a:pPr>
                      <a:r>
                        <a:rPr sz="3700" dirty="0">
                          <a:sym typeface="Helvetica Neue"/>
                        </a:rPr>
                        <a:t>LR-FV</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12700">
                      <a:solidFill>
                        <a:srgbClr val="CBCBCB"/>
                      </a:solidFill>
                      <a:miter lim="400000"/>
                    </a:lnB>
                  </a:tcPr>
                </a:tc>
                <a:tc>
                  <a:txBody>
                    <a:bodyPr/>
                    <a:lstStyle/>
                    <a:p>
                      <a:pPr defTabSz="457200">
                        <a:defRPr sz="1800"/>
                      </a:pPr>
                      <a:r>
                        <a:rPr sz="3700" dirty="0">
                          <a:sym typeface="Helvetica Neue"/>
                        </a:rPr>
                        <a:t>0.650</a:t>
                      </a:r>
                    </a:p>
                  </a:txBody>
                  <a:tcPr marL="63500" marR="63500" marT="0" marB="0" horzOverflow="overflow">
                    <a:lnL w="12700" cap="flat" cmpd="sng" algn="ctr">
                      <a:solidFill>
                        <a:srgbClr val="CBCBCB"/>
                      </a:solidFill>
                      <a:prstDash val="solid"/>
                      <a:miter lim="400000"/>
                      <a:headEnd type="none" w="med" len="med"/>
                      <a:tailEnd type="none" w="med" len="med"/>
                    </a:lnL>
                    <a:lnR w="12700">
                      <a:solidFill>
                        <a:srgbClr val="CBCBCB"/>
                      </a:solidFill>
                      <a:miter lim="400000"/>
                    </a:lnR>
                    <a:lnT w="12700">
                      <a:solidFill>
                        <a:srgbClr val="CBCBCB"/>
                      </a:solidFill>
                      <a:miter lim="400000"/>
                    </a:lnT>
                    <a:lnB w="12700">
                      <a:solidFill>
                        <a:srgbClr val="CBCBCB"/>
                      </a:solidFill>
                      <a:miter lim="400000"/>
                    </a:lnB>
                  </a:tcPr>
                </a:tc>
                <a:tc>
                  <a:txBody>
                    <a:bodyPr/>
                    <a:lstStyle/>
                    <a:p>
                      <a:pPr defTabSz="457200">
                        <a:defRPr sz="1800"/>
                      </a:pPr>
                      <a:r>
                        <a:rPr sz="3700" dirty="0">
                          <a:sym typeface="Helvetica Neue"/>
                        </a:rPr>
                        <a:t>0.948</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12700">
                      <a:solidFill>
                        <a:srgbClr val="CBCBCB"/>
                      </a:solidFill>
                      <a:miter lim="400000"/>
                    </a:lnB>
                  </a:tcPr>
                </a:tc>
                <a:tc>
                  <a:txBody>
                    <a:bodyPr/>
                    <a:lstStyle/>
                    <a:p>
                      <a:pPr defTabSz="457200">
                        <a:defRPr sz="1800"/>
                      </a:pPr>
                      <a:r>
                        <a:rPr sz="3700" dirty="0">
                          <a:sym typeface="Helvetica Neue"/>
                        </a:rPr>
                        <a:t>0.771</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12700">
                      <a:solidFill>
                        <a:srgbClr val="CBCBCB"/>
                      </a:solidFill>
                      <a:miter lim="400000"/>
                    </a:lnB>
                  </a:tcPr>
                </a:tc>
                <a:extLst>
                  <a:ext uri="{0D108BD9-81ED-4DB2-BD59-A6C34878D82A}">
                    <a16:rowId xmlns:a16="http://schemas.microsoft.com/office/drawing/2014/main" val="10002"/>
                  </a:ext>
                </a:extLst>
              </a:tr>
              <a:tr h="785428">
                <a:tc>
                  <a:txBody>
                    <a:bodyPr/>
                    <a:lstStyle/>
                    <a:p>
                      <a:pPr defTabSz="457200">
                        <a:defRPr sz="1800"/>
                      </a:pPr>
                      <a:r>
                        <a:rPr lang="en-US" sz="3700" dirty="0">
                          <a:sym typeface="Helvetica Neue"/>
                        </a:rPr>
                        <a:t>NN-</a:t>
                      </a:r>
                      <a:r>
                        <a:rPr sz="3700" dirty="0">
                          <a:sym typeface="Helvetica Neue"/>
                        </a:rPr>
                        <a:t>MIMIC</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12700">
                      <a:solidFill>
                        <a:srgbClr val="CBCBCB"/>
                      </a:solidFill>
                      <a:miter lim="400000"/>
                    </a:lnB>
                  </a:tcPr>
                </a:tc>
                <a:tc>
                  <a:txBody>
                    <a:bodyPr/>
                    <a:lstStyle/>
                    <a:p>
                      <a:pPr defTabSz="457200">
                        <a:defRPr sz="1800"/>
                      </a:pPr>
                      <a:r>
                        <a:rPr sz="3700">
                          <a:sym typeface="Helvetica Neue"/>
                        </a:rPr>
                        <a:t>0.829</a:t>
                      </a:r>
                    </a:p>
                  </a:txBody>
                  <a:tcPr marL="63500" marR="63500" marT="0" marB="0" horzOverflow="overflow">
                    <a:lnL w="12700" cap="flat" cmpd="sng" algn="ctr">
                      <a:solidFill>
                        <a:srgbClr val="CBCBCB"/>
                      </a:solidFill>
                      <a:prstDash val="solid"/>
                      <a:miter lim="400000"/>
                      <a:headEnd type="none" w="med" len="med"/>
                      <a:tailEnd type="none" w="med" len="med"/>
                    </a:lnL>
                    <a:lnR w="12700">
                      <a:solidFill>
                        <a:srgbClr val="CBCBCB"/>
                      </a:solidFill>
                      <a:miter lim="400000"/>
                    </a:lnR>
                    <a:lnT w="12700">
                      <a:solidFill>
                        <a:srgbClr val="CBCBCB"/>
                      </a:solidFill>
                      <a:miter lim="400000"/>
                    </a:lnT>
                    <a:lnB w="12700">
                      <a:solidFill>
                        <a:srgbClr val="CBCBCB"/>
                      </a:solidFill>
                      <a:miter lim="400000"/>
                    </a:lnB>
                  </a:tcPr>
                </a:tc>
                <a:tc>
                  <a:txBody>
                    <a:bodyPr/>
                    <a:lstStyle/>
                    <a:p>
                      <a:pPr defTabSz="457200">
                        <a:defRPr sz="1800"/>
                      </a:pPr>
                      <a:r>
                        <a:rPr sz="3700">
                          <a:sym typeface="Helvetica Neue"/>
                        </a:rPr>
                        <a:t>0.971</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12700">
                      <a:solidFill>
                        <a:srgbClr val="CBCBCB"/>
                      </a:solidFill>
                      <a:miter lim="400000"/>
                    </a:lnB>
                  </a:tcPr>
                </a:tc>
                <a:tc>
                  <a:txBody>
                    <a:bodyPr/>
                    <a:lstStyle/>
                    <a:p>
                      <a:pPr defTabSz="457200">
                        <a:defRPr sz="1800"/>
                      </a:pPr>
                      <a:r>
                        <a:rPr sz="3700">
                          <a:sym typeface="Helvetica Neue"/>
                        </a:rPr>
                        <a:t>0.895</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12700">
                      <a:solidFill>
                        <a:srgbClr val="CBCBCB"/>
                      </a:solidFill>
                      <a:miter lim="400000"/>
                    </a:lnB>
                  </a:tcPr>
                </a:tc>
                <a:extLst>
                  <a:ext uri="{0D108BD9-81ED-4DB2-BD59-A6C34878D82A}">
                    <a16:rowId xmlns:a16="http://schemas.microsoft.com/office/drawing/2014/main" val="10003"/>
                  </a:ext>
                </a:extLst>
              </a:tr>
              <a:tr h="785428">
                <a:tc>
                  <a:txBody>
                    <a:bodyPr/>
                    <a:lstStyle/>
                    <a:p>
                      <a:pPr defTabSz="457200">
                        <a:defRPr sz="1800"/>
                      </a:pPr>
                      <a:r>
                        <a:rPr lang="en-US" sz="3700" dirty="0">
                          <a:sym typeface="Helvetica Neue"/>
                        </a:rPr>
                        <a:t>NN-</a:t>
                      </a:r>
                      <a:r>
                        <a:rPr sz="3700" dirty="0">
                          <a:sym typeface="Helvetica Neue"/>
                        </a:rPr>
                        <a:t>FV</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12700">
                      <a:solidFill>
                        <a:srgbClr val="CBCBCB"/>
                      </a:solidFill>
                      <a:miter lim="400000"/>
                    </a:lnB>
                  </a:tcPr>
                </a:tc>
                <a:tc>
                  <a:txBody>
                    <a:bodyPr/>
                    <a:lstStyle/>
                    <a:p>
                      <a:pPr defTabSz="457200">
                        <a:defRPr sz="1800"/>
                      </a:pPr>
                      <a:r>
                        <a:rPr sz="3700">
                          <a:sym typeface="Helvetica Neue"/>
                        </a:rPr>
                        <a:t>0.923</a:t>
                      </a:r>
                    </a:p>
                  </a:txBody>
                  <a:tcPr marL="63500" marR="63500" marT="0" marB="0" horzOverflow="overflow">
                    <a:lnL w="12700" cap="flat" cmpd="sng" algn="ctr">
                      <a:solidFill>
                        <a:srgbClr val="CBCBCB"/>
                      </a:solidFill>
                      <a:prstDash val="solid"/>
                      <a:miter lim="400000"/>
                      <a:headEnd type="none" w="med" len="med"/>
                      <a:tailEnd type="none" w="med" len="med"/>
                    </a:lnL>
                    <a:lnR w="12700">
                      <a:solidFill>
                        <a:srgbClr val="CBCBCB"/>
                      </a:solidFill>
                      <a:miter lim="400000"/>
                    </a:lnR>
                    <a:lnT w="12700">
                      <a:solidFill>
                        <a:srgbClr val="CBCBCB"/>
                      </a:solidFill>
                      <a:miter lim="400000"/>
                    </a:lnT>
                    <a:lnB w="12700">
                      <a:solidFill>
                        <a:srgbClr val="CBCBCB"/>
                      </a:solidFill>
                      <a:miter lim="400000"/>
                    </a:lnB>
                  </a:tcPr>
                </a:tc>
                <a:tc>
                  <a:txBody>
                    <a:bodyPr/>
                    <a:lstStyle/>
                    <a:p>
                      <a:pPr defTabSz="457200">
                        <a:defRPr sz="1800"/>
                      </a:pPr>
                      <a:r>
                        <a:rPr sz="3700">
                          <a:sym typeface="Helvetica Neue"/>
                        </a:rPr>
                        <a:t>0.991</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12700">
                      <a:solidFill>
                        <a:srgbClr val="CBCBCB"/>
                      </a:solidFill>
                      <a:miter lim="400000"/>
                    </a:lnB>
                  </a:tcPr>
                </a:tc>
                <a:tc>
                  <a:txBody>
                    <a:bodyPr/>
                    <a:lstStyle/>
                    <a:p>
                      <a:pPr defTabSz="457200">
                        <a:defRPr sz="1800"/>
                      </a:pPr>
                      <a:r>
                        <a:rPr sz="3700">
                          <a:sym typeface="Helvetica Neue"/>
                        </a:rPr>
                        <a:t>0.956</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12700">
                      <a:solidFill>
                        <a:srgbClr val="CBCBCB"/>
                      </a:solidFill>
                      <a:miter lim="400000"/>
                    </a:lnB>
                  </a:tcPr>
                </a:tc>
                <a:extLst>
                  <a:ext uri="{0D108BD9-81ED-4DB2-BD59-A6C34878D82A}">
                    <a16:rowId xmlns:a16="http://schemas.microsoft.com/office/drawing/2014/main" val="10004"/>
                  </a:ext>
                </a:extLst>
              </a:tr>
              <a:tr h="785428">
                <a:tc>
                  <a:txBody>
                    <a:bodyPr/>
                    <a:lstStyle/>
                    <a:p>
                      <a:pPr defTabSz="457200">
                        <a:defRPr sz="1800"/>
                      </a:pPr>
                      <a:r>
                        <a:rPr lang="en-US" sz="3700" dirty="0">
                          <a:sym typeface="Helvetica Neue"/>
                        </a:rPr>
                        <a:t>NN-</a:t>
                      </a:r>
                      <a:r>
                        <a:rPr sz="3700" dirty="0">
                          <a:sym typeface="Helvetica Neue"/>
                        </a:rPr>
                        <a:t>MIMIC+FV</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12700">
                      <a:solidFill>
                        <a:srgbClr val="CBCBCB"/>
                      </a:solidFill>
                      <a:miter lim="400000"/>
                    </a:lnB>
                  </a:tcPr>
                </a:tc>
                <a:tc>
                  <a:txBody>
                    <a:bodyPr/>
                    <a:lstStyle/>
                    <a:p>
                      <a:pPr defTabSz="457200">
                        <a:defRPr sz="1800"/>
                      </a:pPr>
                      <a:r>
                        <a:rPr sz="3700">
                          <a:sym typeface="Helvetica Neue"/>
                        </a:rPr>
                        <a:t>0.919</a:t>
                      </a:r>
                    </a:p>
                  </a:txBody>
                  <a:tcPr marL="63500" marR="63500" marT="0" marB="0" horzOverflow="overflow">
                    <a:lnL w="12700" cap="flat" cmpd="sng" algn="ctr">
                      <a:solidFill>
                        <a:srgbClr val="CBCBCB"/>
                      </a:solidFill>
                      <a:prstDash val="solid"/>
                      <a:miter lim="400000"/>
                      <a:headEnd type="none" w="med" len="med"/>
                      <a:tailEnd type="none" w="med" len="med"/>
                    </a:lnL>
                    <a:lnR w="12700">
                      <a:solidFill>
                        <a:srgbClr val="CBCBCB"/>
                      </a:solidFill>
                      <a:miter lim="400000"/>
                    </a:lnR>
                    <a:lnT w="12700">
                      <a:solidFill>
                        <a:srgbClr val="CBCBCB"/>
                      </a:solidFill>
                      <a:miter lim="400000"/>
                    </a:lnT>
                    <a:lnB w="12700">
                      <a:solidFill>
                        <a:srgbClr val="CBCBCB"/>
                      </a:solidFill>
                      <a:miter lim="400000"/>
                    </a:lnB>
                  </a:tcPr>
                </a:tc>
                <a:tc>
                  <a:txBody>
                    <a:bodyPr/>
                    <a:lstStyle/>
                    <a:p>
                      <a:pPr defTabSz="457200">
                        <a:defRPr sz="1800"/>
                      </a:pPr>
                      <a:r>
                        <a:rPr sz="3700" b="1">
                          <a:sym typeface="Helvetica Neue"/>
                        </a:rPr>
                        <a:t>0.995</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12700">
                      <a:solidFill>
                        <a:srgbClr val="CBCBCB"/>
                      </a:solidFill>
                      <a:miter lim="400000"/>
                    </a:lnB>
                  </a:tcPr>
                </a:tc>
                <a:tc>
                  <a:txBody>
                    <a:bodyPr/>
                    <a:lstStyle/>
                    <a:p>
                      <a:pPr defTabSz="457200">
                        <a:defRPr sz="1800"/>
                      </a:pPr>
                      <a:r>
                        <a:rPr sz="3700">
                          <a:sym typeface="Helvetica Neue"/>
                        </a:rPr>
                        <a:t>0.956</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12700">
                      <a:solidFill>
                        <a:srgbClr val="CBCBCB"/>
                      </a:solidFill>
                      <a:miter lim="400000"/>
                    </a:lnB>
                  </a:tcPr>
                </a:tc>
                <a:extLst>
                  <a:ext uri="{0D108BD9-81ED-4DB2-BD59-A6C34878D82A}">
                    <a16:rowId xmlns:a16="http://schemas.microsoft.com/office/drawing/2014/main" val="10005"/>
                  </a:ext>
                </a:extLst>
              </a:tr>
              <a:tr h="785428">
                <a:tc>
                  <a:txBody>
                    <a:bodyPr/>
                    <a:lstStyle/>
                    <a:p>
                      <a:pPr defTabSz="457200">
                        <a:defRPr sz="1800"/>
                      </a:pPr>
                      <a:r>
                        <a:rPr lang="en-US" sz="3400" dirty="0">
                          <a:sym typeface="Helvetica Neue"/>
                        </a:rPr>
                        <a:t>NN-</a:t>
                      </a:r>
                      <a:r>
                        <a:rPr sz="3400" dirty="0">
                          <a:sym typeface="Helvetica Neue"/>
                        </a:rPr>
                        <a:t>MIMIC then FV</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12700">
                      <a:solidFill>
                        <a:srgbClr val="CBCBCB"/>
                      </a:solidFill>
                      <a:miter lim="400000"/>
                    </a:lnB>
                  </a:tcPr>
                </a:tc>
                <a:tc>
                  <a:txBody>
                    <a:bodyPr/>
                    <a:lstStyle/>
                    <a:p>
                      <a:pPr defTabSz="457200">
                        <a:defRPr sz="1800"/>
                      </a:pPr>
                      <a:r>
                        <a:rPr sz="3700">
                          <a:sym typeface="Helvetica Neue"/>
                        </a:rPr>
                        <a:t>0.910</a:t>
                      </a:r>
                    </a:p>
                  </a:txBody>
                  <a:tcPr marL="63500" marR="63500" marT="0" marB="0" horzOverflow="overflow">
                    <a:lnL w="12700" cap="flat" cmpd="sng" algn="ctr">
                      <a:solidFill>
                        <a:srgbClr val="CBCBCB"/>
                      </a:solidFill>
                      <a:prstDash val="solid"/>
                      <a:miter lim="400000"/>
                      <a:headEnd type="none" w="med" len="med"/>
                      <a:tailEnd type="none" w="med" len="med"/>
                    </a:lnL>
                    <a:lnR w="12700">
                      <a:solidFill>
                        <a:srgbClr val="CBCBCB"/>
                      </a:solidFill>
                      <a:miter lim="400000"/>
                    </a:lnR>
                    <a:lnT w="12700">
                      <a:solidFill>
                        <a:srgbClr val="CBCBCB"/>
                      </a:solidFill>
                      <a:miter lim="400000"/>
                    </a:lnT>
                    <a:lnB w="12700">
                      <a:solidFill>
                        <a:srgbClr val="CBCBCB"/>
                      </a:solidFill>
                      <a:miter lim="400000"/>
                    </a:lnB>
                  </a:tcPr>
                </a:tc>
                <a:tc>
                  <a:txBody>
                    <a:bodyPr/>
                    <a:lstStyle/>
                    <a:p>
                      <a:pPr defTabSz="457200">
                        <a:defRPr sz="1800"/>
                      </a:pPr>
                      <a:r>
                        <a:rPr sz="3700">
                          <a:sym typeface="Helvetica Neue"/>
                        </a:rPr>
                        <a:t>0.992</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12700">
                      <a:solidFill>
                        <a:srgbClr val="CBCBCB"/>
                      </a:solidFill>
                      <a:miter lim="400000"/>
                    </a:lnB>
                  </a:tcPr>
                </a:tc>
                <a:tc>
                  <a:txBody>
                    <a:bodyPr/>
                    <a:lstStyle/>
                    <a:p>
                      <a:pPr defTabSz="457200">
                        <a:defRPr sz="1800"/>
                      </a:pPr>
                      <a:r>
                        <a:rPr sz="3700">
                          <a:sym typeface="Helvetica Neue"/>
                        </a:rPr>
                        <a:t>0.949</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12700">
                      <a:solidFill>
                        <a:srgbClr val="CBCBCB"/>
                      </a:solidFill>
                      <a:miter lim="400000"/>
                    </a:lnB>
                  </a:tcPr>
                </a:tc>
                <a:extLst>
                  <a:ext uri="{0D108BD9-81ED-4DB2-BD59-A6C34878D82A}">
                    <a16:rowId xmlns:a16="http://schemas.microsoft.com/office/drawing/2014/main" val="10006"/>
                  </a:ext>
                </a:extLst>
              </a:tr>
              <a:tr h="785428">
                <a:tc>
                  <a:txBody>
                    <a:bodyPr/>
                    <a:lstStyle/>
                    <a:p>
                      <a:pPr defTabSz="457200">
                        <a:defRPr sz="1800"/>
                      </a:pPr>
                      <a:r>
                        <a:rPr sz="3700" dirty="0">
                          <a:highlight>
                            <a:srgbClr val="FFFF00"/>
                          </a:highlight>
                          <a:sym typeface="Helvetica Neue"/>
                        </a:rPr>
                        <a:t>Ensemble</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6350">
                      <a:solidFill>
                        <a:srgbClr val="CBCBCB"/>
                      </a:solidFill>
                      <a:miter lim="400000"/>
                    </a:lnB>
                  </a:tcPr>
                </a:tc>
                <a:tc>
                  <a:txBody>
                    <a:bodyPr/>
                    <a:lstStyle/>
                    <a:p>
                      <a:pPr defTabSz="457200">
                        <a:defRPr sz="1800"/>
                      </a:pPr>
                      <a:r>
                        <a:rPr sz="3700" b="1" dirty="0">
                          <a:highlight>
                            <a:srgbClr val="FFFF00"/>
                          </a:highlight>
                          <a:sym typeface="Helvetica Neue"/>
                        </a:rPr>
                        <a:t>0.933</a:t>
                      </a:r>
                    </a:p>
                  </a:txBody>
                  <a:tcPr marL="63500" marR="63500" marT="0" marB="0" horzOverflow="overflow">
                    <a:lnL w="12700" cap="flat" cmpd="sng" algn="ctr">
                      <a:solidFill>
                        <a:srgbClr val="CBCBCB"/>
                      </a:solidFill>
                      <a:prstDash val="solid"/>
                      <a:miter lim="400000"/>
                      <a:headEnd type="none" w="med" len="med"/>
                      <a:tailEnd type="none" w="med" len="med"/>
                    </a:lnL>
                    <a:lnR w="12700">
                      <a:solidFill>
                        <a:srgbClr val="CBCBCB"/>
                      </a:solidFill>
                      <a:miter lim="400000"/>
                    </a:lnR>
                    <a:lnT w="12700">
                      <a:solidFill>
                        <a:srgbClr val="CBCBCB"/>
                      </a:solidFill>
                      <a:miter lim="400000"/>
                    </a:lnT>
                    <a:lnB w="6350">
                      <a:solidFill>
                        <a:srgbClr val="CBCBCB"/>
                      </a:solidFill>
                      <a:miter lim="400000"/>
                    </a:lnB>
                  </a:tcPr>
                </a:tc>
                <a:tc>
                  <a:txBody>
                    <a:bodyPr/>
                    <a:lstStyle/>
                    <a:p>
                      <a:pPr defTabSz="457200">
                        <a:defRPr sz="1800"/>
                      </a:pPr>
                      <a:r>
                        <a:rPr sz="3700" dirty="0">
                          <a:highlight>
                            <a:srgbClr val="FFFF00"/>
                          </a:highlight>
                          <a:sym typeface="Helvetica Neue"/>
                        </a:rPr>
                        <a:t>0.989</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6350">
                      <a:solidFill>
                        <a:srgbClr val="CBCBCB"/>
                      </a:solidFill>
                      <a:miter lim="400000"/>
                    </a:lnB>
                  </a:tcPr>
                </a:tc>
                <a:tc>
                  <a:txBody>
                    <a:bodyPr/>
                    <a:lstStyle/>
                    <a:p>
                      <a:pPr defTabSz="457200">
                        <a:defRPr sz="1800"/>
                      </a:pPr>
                      <a:r>
                        <a:rPr sz="3700" b="1" dirty="0">
                          <a:highlight>
                            <a:srgbClr val="FFFF00"/>
                          </a:highlight>
                          <a:sym typeface="Helvetica Neue"/>
                        </a:rPr>
                        <a:t>0.96</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6350">
                      <a:solidFill>
                        <a:srgbClr val="CBCBCB"/>
                      </a:solidFill>
                      <a:miter lim="400000"/>
                    </a:lnB>
                  </a:tcPr>
                </a:tc>
                <a:extLst>
                  <a:ext uri="{0D108BD9-81ED-4DB2-BD59-A6C34878D82A}">
                    <a16:rowId xmlns:a16="http://schemas.microsoft.com/office/drawing/2014/main" val="10007"/>
                  </a:ext>
                </a:extLst>
              </a:tr>
            </a:tbl>
          </a:graphicData>
        </a:graphic>
      </p:graphicFrame>
      <p:sp>
        <p:nvSpPr>
          <p:cNvPr id="217"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24</a:t>
            </a:fld>
            <a:endParaRP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Discussion"/>
          <p:cNvSpPr txBox="1">
            <a:spLocks noGrp="1"/>
          </p:cNvSpPr>
          <p:nvPr>
            <p:ph type="title"/>
          </p:nvPr>
        </p:nvSpPr>
        <p:spPr>
          <a:prstGeom prst="rect">
            <a:avLst/>
          </a:prstGeom>
        </p:spPr>
        <p:txBody>
          <a:bodyPr/>
          <a:lstStyle/>
          <a:p>
            <a:r>
              <a:t>Discussion</a:t>
            </a:r>
          </a:p>
        </p:txBody>
      </p:sp>
      <p:sp>
        <p:nvSpPr>
          <p:cNvPr id="220" name="Generalizability remains a problem for building NLP models for clinical text.…"/>
          <p:cNvSpPr txBox="1">
            <a:spLocks noGrp="1"/>
          </p:cNvSpPr>
          <p:nvPr>
            <p:ph type="body" idx="1"/>
          </p:nvPr>
        </p:nvSpPr>
        <p:spPr>
          <a:prstGeom prst="rect">
            <a:avLst/>
          </a:prstGeom>
        </p:spPr>
        <p:txBody>
          <a:bodyPr/>
          <a:lstStyle/>
          <a:p>
            <a:r>
              <a:rPr dirty="0"/>
              <a:t>Generalizability remains a problem for building NLP models for clinical text.</a:t>
            </a:r>
          </a:p>
          <a:p>
            <a:pPr lvl="1"/>
            <a:r>
              <a:rPr dirty="0"/>
              <a:t>Significant penalty to F1 of 0.06 evaluating model trained on MIMIC against FV.</a:t>
            </a:r>
          </a:p>
          <a:p>
            <a:r>
              <a:rPr dirty="0"/>
              <a:t>Transfer learning </a:t>
            </a:r>
            <a:r>
              <a:rPr lang="en-US" dirty="0"/>
              <a:t>shows promise for </a:t>
            </a:r>
            <a:r>
              <a:rPr dirty="0"/>
              <a:t>domain adaptation.</a:t>
            </a:r>
          </a:p>
          <a:p>
            <a:pPr lvl="1"/>
            <a:r>
              <a:rPr lang="en-US" dirty="0"/>
              <a:t>Ensemble method shows i</a:t>
            </a:r>
            <a:r>
              <a:rPr dirty="0"/>
              <a:t>mprovement vs</a:t>
            </a:r>
            <a:r>
              <a:rPr lang="en-US" dirty="0"/>
              <a:t>.</a:t>
            </a:r>
            <a:r>
              <a:rPr dirty="0"/>
              <a:t> combined or continued </a:t>
            </a:r>
            <a:r>
              <a:rPr lang="en-US" dirty="0"/>
              <a:t>methods</a:t>
            </a:r>
            <a:r>
              <a:rPr dirty="0"/>
              <a:t>.</a:t>
            </a:r>
          </a:p>
        </p:txBody>
      </p:sp>
      <p:sp>
        <p:nvSpPr>
          <p:cNvPr id="221"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25</a:t>
            </a:fld>
            <a:endParaRP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Conclusions"/>
          <p:cNvSpPr txBox="1">
            <a:spLocks noGrp="1"/>
          </p:cNvSpPr>
          <p:nvPr>
            <p:ph type="title"/>
          </p:nvPr>
        </p:nvSpPr>
        <p:spPr>
          <a:prstGeom prst="rect">
            <a:avLst/>
          </a:prstGeom>
        </p:spPr>
        <p:txBody>
          <a:bodyPr/>
          <a:lstStyle/>
          <a:p>
            <a:r>
              <a:t>Conclusions</a:t>
            </a:r>
          </a:p>
        </p:txBody>
      </p:sp>
      <p:sp>
        <p:nvSpPr>
          <p:cNvPr id="224"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26</a:t>
            </a:fld>
            <a:endParaRP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Conclusions"/>
          <p:cNvSpPr txBox="1">
            <a:spLocks noGrp="1"/>
          </p:cNvSpPr>
          <p:nvPr>
            <p:ph type="title"/>
          </p:nvPr>
        </p:nvSpPr>
        <p:spPr>
          <a:prstGeom prst="rect">
            <a:avLst/>
          </a:prstGeom>
        </p:spPr>
        <p:txBody>
          <a:bodyPr/>
          <a:lstStyle/>
          <a:p>
            <a:r>
              <a:t>Conclusions</a:t>
            </a:r>
          </a:p>
        </p:txBody>
      </p:sp>
      <p:sp>
        <p:nvSpPr>
          <p:cNvPr id="227" name="Improvement using deep networks for sentence segmentation over LR.…"/>
          <p:cNvSpPr txBox="1">
            <a:spLocks noGrp="1"/>
          </p:cNvSpPr>
          <p:nvPr>
            <p:ph type="body" idx="1"/>
          </p:nvPr>
        </p:nvSpPr>
        <p:spPr>
          <a:prstGeom prst="rect">
            <a:avLst/>
          </a:prstGeom>
        </p:spPr>
        <p:txBody>
          <a:bodyPr/>
          <a:lstStyle/>
          <a:p>
            <a:r>
              <a:t>Improvement using deep networks for sentence segmentation over LR.</a:t>
            </a:r>
          </a:p>
          <a:p>
            <a:r>
              <a:t>Generalization performance improvement using the ensemble method.</a:t>
            </a:r>
          </a:p>
        </p:txBody>
      </p:sp>
      <p:sp>
        <p:nvSpPr>
          <p:cNvPr id="228"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27</a:t>
            </a:fld>
            <a:endParaRP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Further Work"/>
          <p:cNvSpPr txBox="1">
            <a:spLocks noGrp="1"/>
          </p:cNvSpPr>
          <p:nvPr>
            <p:ph type="title"/>
          </p:nvPr>
        </p:nvSpPr>
        <p:spPr>
          <a:prstGeom prst="rect">
            <a:avLst/>
          </a:prstGeom>
        </p:spPr>
        <p:txBody>
          <a:bodyPr/>
          <a:lstStyle/>
          <a:p>
            <a:r>
              <a:t>Further Work</a:t>
            </a:r>
          </a:p>
        </p:txBody>
      </p:sp>
      <p:sp>
        <p:nvSpPr>
          <p:cNvPr id="231" name="Other meta-learning and ensemble methods.…"/>
          <p:cNvSpPr txBox="1">
            <a:spLocks noGrp="1"/>
          </p:cNvSpPr>
          <p:nvPr>
            <p:ph type="body" idx="1"/>
          </p:nvPr>
        </p:nvSpPr>
        <p:spPr>
          <a:prstGeom prst="rect">
            <a:avLst/>
          </a:prstGeom>
        </p:spPr>
        <p:txBody>
          <a:bodyPr/>
          <a:lstStyle/>
          <a:p>
            <a:r>
              <a:t>Other meta-learning and ensemble methods.</a:t>
            </a:r>
          </a:p>
          <a:p>
            <a:r>
              <a:t>Quantifying downstream gains due to improvements in sentence segmentation.</a:t>
            </a:r>
          </a:p>
        </p:txBody>
      </p:sp>
      <p:sp>
        <p:nvSpPr>
          <p:cNvPr id="232"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28</a:t>
            </a:fld>
            <a:endParaRP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References"/>
          <p:cNvSpPr txBox="1">
            <a:spLocks noGrp="1"/>
          </p:cNvSpPr>
          <p:nvPr>
            <p:ph type="title"/>
          </p:nvPr>
        </p:nvSpPr>
        <p:spPr>
          <a:prstGeom prst="rect">
            <a:avLst/>
          </a:prstGeom>
        </p:spPr>
        <p:txBody>
          <a:bodyPr/>
          <a:lstStyle/>
          <a:p>
            <a:r>
              <a:t>References</a:t>
            </a:r>
          </a:p>
        </p:txBody>
      </p:sp>
      <p:sp>
        <p:nvSpPr>
          <p:cNvPr id="235" name="[1] J.C. Reynar, and A. Ratnaparkhi, A maximum entropy approach to identifying sentence boundaries, in: Proceedings of the Fifth Conference on Applied Natural Language Processing, 1997: pp. 16–19.…"/>
          <p:cNvSpPr txBox="1">
            <a:spLocks noGrp="1"/>
          </p:cNvSpPr>
          <p:nvPr>
            <p:ph type="body" idx="1"/>
          </p:nvPr>
        </p:nvSpPr>
        <p:spPr>
          <a:prstGeom prst="rect">
            <a:avLst/>
          </a:prstGeom>
        </p:spPr>
        <p:txBody>
          <a:bodyPr/>
          <a:lstStyle/>
          <a:p>
            <a:pPr marL="364489" indent="-364489" defTabSz="479044">
              <a:spcBef>
                <a:spcPts val="3400"/>
              </a:spcBef>
              <a:defRPr sz="2624"/>
            </a:pPr>
            <a:r>
              <a:t>[1] J.C. Reynar, and A. Ratnaparkhi, A maximum entropy approach to identifying sentence boundaries, in: Proceedings of the Fifth Conference on Applied Natural Language Processing, 1997: pp. 16–19.</a:t>
            </a:r>
          </a:p>
          <a:p>
            <a:pPr marL="364489" indent="-364489" defTabSz="479044">
              <a:spcBef>
                <a:spcPts val="3400"/>
              </a:spcBef>
              <a:defRPr sz="2624"/>
            </a:pPr>
            <a:r>
              <a:t>[2] D. Griffis, C. Shivade, E. Fosler-Lussier, and A.M. Lai, A Quantitative and Qualitative Evaluation of Sentence Boundary Detection for the Clinical Domain., AMIA Joint Summits on Translational Science Proceedings. AMIA Joint Summits on Translational Science. 2016 (2016) 88–97. http://www.ncbi.nlm.nih.gov/pubmed/27570656 </a:t>
            </a:r>
          </a:p>
          <a:p>
            <a:pPr marL="364489" indent="-364489" defTabSz="479044">
              <a:spcBef>
                <a:spcPts val="3400"/>
              </a:spcBef>
              <a:defRPr sz="2624"/>
            </a:pPr>
            <a:r>
              <a:t>[3] A.E.W. Johnson, T.J. Pollard, L. Shen, L.H. Lehman, M. Feng, M. Ghassemi, B. Moody, P. Szolovits, L. Anthony Celi, and R.G. Mark, MIMIC-III, a freely accessible critical care database, </a:t>
            </a:r>
            <a:r>
              <a:rPr i="1"/>
              <a:t>Scientific Data</a:t>
            </a:r>
            <a:r>
              <a:t>. </a:t>
            </a:r>
            <a:r>
              <a:rPr b="1"/>
              <a:t>3</a:t>
            </a:r>
            <a:r>
              <a:t> (2016) 160035. doi:10.1038/sdata.2016.35.</a:t>
            </a:r>
          </a:p>
        </p:txBody>
      </p:sp>
      <p:sp>
        <p:nvSpPr>
          <p:cNvPr id="236"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29</a:t>
            </a:fld>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Background"/>
          <p:cNvSpPr txBox="1">
            <a:spLocks noGrp="1"/>
          </p:cNvSpPr>
          <p:nvPr>
            <p:ph type="title"/>
          </p:nvPr>
        </p:nvSpPr>
        <p:spPr>
          <a:prstGeom prst="rect">
            <a:avLst/>
          </a:prstGeom>
        </p:spPr>
        <p:txBody>
          <a:bodyPr/>
          <a:lstStyle/>
          <a:p>
            <a:r>
              <a:t>Background</a:t>
            </a:r>
          </a:p>
        </p:txBody>
      </p:sp>
      <p:sp>
        <p:nvSpPr>
          <p:cNvPr id="127" name="Slide Number"/>
          <p:cNvSpPr txBox="1">
            <a:spLocks noGrp="1"/>
          </p:cNvSpPr>
          <p:nvPr>
            <p:ph type="sldNum" sz="quarter" idx="2"/>
          </p:nvPr>
        </p:nvSpPr>
        <p:spPr>
          <a:xfrm>
            <a:off x="6385373" y="9296400"/>
            <a:ext cx="227280" cy="324306"/>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a:t>
            </a:fld>
            <a:endParaRP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Acknowledgements"/>
          <p:cNvSpPr txBox="1">
            <a:spLocks noGrp="1"/>
          </p:cNvSpPr>
          <p:nvPr>
            <p:ph type="title"/>
          </p:nvPr>
        </p:nvSpPr>
        <p:spPr>
          <a:prstGeom prst="rect">
            <a:avLst/>
          </a:prstGeom>
        </p:spPr>
        <p:txBody>
          <a:bodyPr/>
          <a:lstStyle/>
          <a:p>
            <a:r>
              <a:t>Acknowledgements</a:t>
            </a:r>
          </a:p>
        </p:txBody>
      </p:sp>
      <p:sp>
        <p:nvSpPr>
          <p:cNvPr id="239" name="Michael Hietpas - annotator…"/>
          <p:cNvSpPr txBox="1">
            <a:spLocks noGrp="1"/>
          </p:cNvSpPr>
          <p:nvPr>
            <p:ph type="body" idx="1"/>
          </p:nvPr>
        </p:nvSpPr>
        <p:spPr>
          <a:prstGeom prst="rect">
            <a:avLst/>
          </a:prstGeom>
        </p:spPr>
        <p:txBody>
          <a:bodyPr/>
          <a:lstStyle/>
          <a:p>
            <a:r>
              <a:t>Michael Hietpas - annotator</a:t>
            </a:r>
          </a:p>
          <a:p>
            <a:r>
              <a:t>NIH/NCATS UL1TR002494, NIH/NCATS </a:t>
            </a:r>
            <a:r>
              <a:rPr>
                <a:solidFill>
                  <a:srgbClr val="2D2D2D"/>
                </a:solidFill>
              </a:rPr>
              <a:t>U01TR002062</a:t>
            </a:r>
            <a:r>
              <a:t>, NIH/NIGMS R01GM102282, and AHRQ R01HS022085. The content is solely the responsibility of the authors and does not necessary represent the official views of the National Institutes of Health or the Agency for Healthcare Research and Quality.</a:t>
            </a:r>
          </a:p>
        </p:txBody>
      </p:sp>
      <p:sp>
        <p:nvSpPr>
          <p:cNvPr id="240"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30</a:t>
            </a:fld>
            <a:endParaRP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Thank You!"/>
          <p:cNvSpPr txBox="1">
            <a:spLocks noGrp="1"/>
          </p:cNvSpPr>
          <p:nvPr>
            <p:ph type="title"/>
          </p:nvPr>
        </p:nvSpPr>
        <p:spPr>
          <a:prstGeom prst="rect">
            <a:avLst/>
          </a:prstGeom>
        </p:spPr>
        <p:txBody>
          <a:bodyPr/>
          <a:lstStyle/>
          <a:p>
            <a:r>
              <a:t>Thank You!</a:t>
            </a:r>
          </a:p>
        </p:txBody>
      </p:sp>
      <p:sp>
        <p:nvSpPr>
          <p:cNvPr id="243" name="Source code: github.com/nlpie/clinical-sentences…"/>
          <p:cNvSpPr txBox="1">
            <a:spLocks noGrp="1"/>
          </p:cNvSpPr>
          <p:nvPr>
            <p:ph type="body" idx="1"/>
          </p:nvPr>
        </p:nvSpPr>
        <p:spPr>
          <a:prstGeom prst="rect">
            <a:avLst/>
          </a:prstGeom>
        </p:spPr>
        <p:txBody>
          <a:bodyPr/>
          <a:lstStyle/>
          <a:p>
            <a:r>
              <a:rPr dirty="0"/>
              <a:t>Source code: </a:t>
            </a:r>
            <a:r>
              <a:rPr u="sng" dirty="0">
                <a:hlinkClick r:id="rId2"/>
              </a:rPr>
              <a:t>github.com/nlpie/clinical-sentences</a:t>
            </a:r>
          </a:p>
          <a:p>
            <a:r>
              <a:rPr dirty="0"/>
              <a:t>MIMIC Sentences Corpus</a:t>
            </a:r>
            <a:r>
              <a:rPr lang="en-US" dirty="0"/>
              <a:t> and Models</a:t>
            </a:r>
            <a:r>
              <a:rPr dirty="0"/>
              <a:t>: </a:t>
            </a:r>
            <a:r>
              <a:rPr lang="en-US" dirty="0"/>
              <a:t>Will be hosted on </a:t>
            </a:r>
            <a:r>
              <a:rPr lang="en-US" dirty="0" err="1"/>
              <a:t>Physionet.org</a:t>
            </a:r>
            <a:r>
              <a:rPr lang="en-US" dirty="0"/>
              <a:t> and linked from the above repo</a:t>
            </a:r>
            <a:endParaRPr dirty="0"/>
          </a:p>
          <a:p>
            <a:r>
              <a:rPr dirty="0"/>
              <a:t>NLP/IE Group website: </a:t>
            </a:r>
            <a:br>
              <a:rPr dirty="0"/>
            </a:br>
            <a:r>
              <a:rPr u="sng" dirty="0">
                <a:hlinkClick r:id="rId3"/>
              </a:rPr>
              <a:t>healthinformatics.umn.edu/research/nlpie-group</a:t>
            </a:r>
          </a:p>
          <a:p>
            <a:r>
              <a:rPr dirty="0"/>
              <a:t>Contact: </a:t>
            </a:r>
            <a:r>
              <a:rPr u="sng" dirty="0">
                <a:hlinkClick r:id="rId4"/>
              </a:rPr>
              <a:t>benknoll@umn.edu</a:t>
            </a:r>
            <a:r>
              <a:rPr dirty="0"/>
              <a:t> or </a:t>
            </a:r>
            <a:r>
              <a:rPr u="sng" dirty="0">
                <a:hlinkClick r:id="rId5"/>
              </a:rPr>
              <a:t>nlp-ie@umn.edu</a:t>
            </a:r>
          </a:p>
        </p:txBody>
      </p:sp>
      <p:sp>
        <p:nvSpPr>
          <p:cNvPr id="244"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31</a:t>
            </a:fld>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Sentence Boundary Disambiguation (SBD)"/>
          <p:cNvSpPr txBox="1">
            <a:spLocks noGrp="1"/>
          </p:cNvSpPr>
          <p:nvPr>
            <p:ph type="title"/>
          </p:nvPr>
        </p:nvSpPr>
        <p:spPr>
          <a:prstGeom prst="rect">
            <a:avLst/>
          </a:prstGeom>
        </p:spPr>
        <p:txBody>
          <a:bodyPr/>
          <a:lstStyle>
            <a:lvl1pPr defTabSz="484886">
              <a:defRPr sz="6640"/>
            </a:lvl1pPr>
          </a:lstStyle>
          <a:p>
            <a:r>
              <a:t>Sentence Boundary Disambiguation (SBD)</a:t>
            </a:r>
          </a:p>
        </p:txBody>
      </p:sp>
      <p:sp>
        <p:nvSpPr>
          <p:cNvPr id="130" name="Automated detection of sentence boundaries.…"/>
          <p:cNvSpPr txBox="1">
            <a:spLocks noGrp="1"/>
          </p:cNvSpPr>
          <p:nvPr>
            <p:ph type="body" idx="1"/>
          </p:nvPr>
        </p:nvSpPr>
        <p:spPr>
          <a:prstGeom prst="rect">
            <a:avLst/>
          </a:prstGeom>
        </p:spPr>
        <p:txBody>
          <a:bodyPr/>
          <a:lstStyle/>
          <a:p>
            <a:r>
              <a:t>Automated detection of sentence boundaries.</a:t>
            </a:r>
          </a:p>
          <a:p>
            <a:r>
              <a:t>Common approach: Rule-based or statistical methods.</a:t>
            </a:r>
          </a:p>
          <a:p>
            <a:pPr lvl="1"/>
            <a:r>
              <a:t>Logistic Regression / Maximum Entropy.</a:t>
            </a:r>
          </a:p>
          <a:p>
            <a:pPr lvl="1"/>
            <a:r>
              <a:t>Assumptions and domain knowledge built into the models: manual feature selection.</a:t>
            </a:r>
          </a:p>
          <a:p>
            <a:pPr lvl="1"/>
            <a:r>
              <a:t>General domain English accuracy: 95%+</a:t>
            </a:r>
            <a:r>
              <a:rPr baseline="31999"/>
              <a:t>[1]</a:t>
            </a:r>
          </a:p>
        </p:txBody>
      </p:sp>
      <p:sp>
        <p:nvSpPr>
          <p:cNvPr id="131" name="Slide Number"/>
          <p:cNvSpPr txBox="1">
            <a:spLocks noGrp="1"/>
          </p:cNvSpPr>
          <p:nvPr>
            <p:ph type="sldNum" sz="quarter" idx="2"/>
          </p:nvPr>
        </p:nvSpPr>
        <p:spPr>
          <a:xfrm>
            <a:off x="6385373" y="9296400"/>
            <a:ext cx="227280" cy="324306"/>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a:t>
            </a:fld>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Why SBD?"/>
          <p:cNvSpPr txBox="1">
            <a:spLocks noGrp="1"/>
          </p:cNvSpPr>
          <p:nvPr>
            <p:ph type="title"/>
          </p:nvPr>
        </p:nvSpPr>
        <p:spPr>
          <a:prstGeom prst="rect">
            <a:avLst/>
          </a:prstGeom>
        </p:spPr>
        <p:txBody>
          <a:bodyPr/>
          <a:lstStyle/>
          <a:p>
            <a:r>
              <a:t>Why SBD?</a:t>
            </a:r>
          </a:p>
        </p:txBody>
      </p:sp>
      <p:sp>
        <p:nvSpPr>
          <p:cNvPr id="134" name="SBD is often the first step in any clinical Natural Language Processing (NLP) pipeline.…"/>
          <p:cNvSpPr txBox="1">
            <a:spLocks noGrp="1"/>
          </p:cNvSpPr>
          <p:nvPr>
            <p:ph type="body" idx="1"/>
          </p:nvPr>
        </p:nvSpPr>
        <p:spPr>
          <a:prstGeom prst="rect">
            <a:avLst/>
          </a:prstGeom>
        </p:spPr>
        <p:txBody>
          <a:bodyPr/>
          <a:lstStyle/>
          <a:p>
            <a:pPr marL="386715" indent="-386715" defTabSz="508254">
              <a:spcBef>
                <a:spcPts val="3600"/>
              </a:spcBef>
              <a:defRPr sz="2784"/>
            </a:pPr>
            <a:r>
              <a:t>SBD is often the first step in any clinical Natural Language Processing (NLP) pipeline.</a:t>
            </a:r>
          </a:p>
          <a:p>
            <a:pPr marL="386715" indent="-386715" defTabSz="508254">
              <a:spcBef>
                <a:spcPts val="3600"/>
              </a:spcBef>
              <a:defRPr sz="2784"/>
            </a:pPr>
            <a:r>
              <a:t>Downstream components rely on correct sentence segmentation to function.</a:t>
            </a:r>
          </a:p>
          <a:p>
            <a:pPr marL="386715" indent="-386715" defTabSz="508254">
              <a:spcBef>
                <a:spcPts val="3600"/>
              </a:spcBef>
              <a:defRPr sz="2784"/>
            </a:pPr>
            <a:r>
              <a:t>Clinical text differs from general-domain English text substantially in both structure and content.</a:t>
            </a:r>
          </a:p>
          <a:p>
            <a:pPr marL="773430" lvl="1" indent="-386715" defTabSz="508254">
              <a:spcBef>
                <a:spcPts val="3600"/>
              </a:spcBef>
              <a:defRPr sz="2784"/>
            </a:pPr>
            <a:r>
              <a:t>What is a sentence? Do the same general-domain rules about sentences apply to clinical notes?</a:t>
            </a:r>
          </a:p>
          <a:p>
            <a:pPr marL="773430" lvl="1" indent="-386715" defTabSz="508254">
              <a:spcBef>
                <a:spcPts val="3600"/>
              </a:spcBef>
              <a:defRPr sz="2784"/>
            </a:pPr>
            <a:r>
              <a:t>Often sentences don’t end with punctuation or any sentence-terminating symbols.</a:t>
            </a:r>
            <a:r>
              <a:rPr baseline="31999"/>
              <a:t>[2]</a:t>
            </a:r>
          </a:p>
        </p:txBody>
      </p:sp>
      <p:sp>
        <p:nvSpPr>
          <p:cNvPr id="135" name="Slide Number"/>
          <p:cNvSpPr txBox="1">
            <a:spLocks noGrp="1"/>
          </p:cNvSpPr>
          <p:nvPr>
            <p:ph type="sldNum" sz="quarter" idx="2"/>
          </p:nvPr>
        </p:nvSpPr>
        <p:spPr>
          <a:xfrm>
            <a:off x="6385373" y="9296400"/>
            <a:ext cx="227280" cy="324306"/>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5</a:t>
            </a:fld>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Methods"/>
          <p:cNvSpPr txBox="1">
            <a:spLocks noGrp="1"/>
          </p:cNvSpPr>
          <p:nvPr>
            <p:ph type="title"/>
          </p:nvPr>
        </p:nvSpPr>
        <p:spPr>
          <a:prstGeom prst="rect">
            <a:avLst/>
          </a:prstGeom>
        </p:spPr>
        <p:txBody>
          <a:bodyPr/>
          <a:lstStyle/>
          <a:p>
            <a:r>
              <a:t>Methods</a:t>
            </a:r>
          </a:p>
        </p:txBody>
      </p:sp>
      <p:sp>
        <p:nvSpPr>
          <p:cNvPr id="138" name="Slide Number"/>
          <p:cNvSpPr txBox="1">
            <a:spLocks noGrp="1"/>
          </p:cNvSpPr>
          <p:nvPr>
            <p:ph type="sldNum" sz="quarter" idx="2"/>
          </p:nvPr>
        </p:nvSpPr>
        <p:spPr>
          <a:xfrm>
            <a:off x="6385373" y="9296400"/>
            <a:ext cx="227280" cy="324306"/>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6</a:t>
            </a:fld>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Datasets"/>
          <p:cNvSpPr txBox="1">
            <a:spLocks noGrp="1"/>
          </p:cNvSpPr>
          <p:nvPr>
            <p:ph type="title"/>
          </p:nvPr>
        </p:nvSpPr>
        <p:spPr>
          <a:prstGeom prst="rect">
            <a:avLst/>
          </a:prstGeom>
        </p:spPr>
        <p:txBody>
          <a:bodyPr/>
          <a:lstStyle/>
          <a:p>
            <a:r>
              <a:t>Datasets</a:t>
            </a:r>
          </a:p>
        </p:txBody>
      </p:sp>
      <p:sp>
        <p:nvSpPr>
          <p:cNvPr id="141" name="Body"/>
          <p:cNvSpPr txBox="1">
            <a:spLocks noGrp="1"/>
          </p:cNvSpPr>
          <p:nvPr>
            <p:ph type="body" idx="1"/>
          </p:nvPr>
        </p:nvSpPr>
        <p:spPr>
          <a:prstGeom prst="rect">
            <a:avLst/>
          </a:prstGeom>
        </p:spPr>
        <p:txBody>
          <a:bodyPr/>
          <a:lstStyle/>
          <a:p>
            <a:endParaRPr/>
          </a:p>
        </p:txBody>
      </p:sp>
      <p:graphicFrame>
        <p:nvGraphicFramePr>
          <p:cNvPr id="142" name="Table"/>
          <p:cNvGraphicFramePr/>
          <p:nvPr>
            <p:extLst>
              <p:ext uri="{D42A27DB-BD31-4B8C-83A1-F6EECF244321}">
                <p14:modId xmlns:p14="http://schemas.microsoft.com/office/powerpoint/2010/main" val="1840937420"/>
              </p:ext>
            </p:extLst>
          </p:nvPr>
        </p:nvGraphicFramePr>
        <p:xfrm>
          <a:off x="939800" y="2590800"/>
          <a:ext cx="11125200" cy="6286500"/>
        </p:xfrm>
        <a:graphic>
          <a:graphicData uri="http://schemas.openxmlformats.org/drawingml/2006/table">
            <a:tbl>
              <a:tblPr firstRow="1" bandRow="1">
                <a:tableStyleId>{4C3C2611-4C71-4FC5-86AE-919BDF0F9419}</a:tableStyleId>
              </a:tblPr>
              <a:tblGrid>
                <a:gridCol w="5562600">
                  <a:extLst>
                    <a:ext uri="{9D8B030D-6E8A-4147-A177-3AD203B41FA5}">
                      <a16:colId xmlns:a16="http://schemas.microsoft.com/office/drawing/2014/main" val="20000"/>
                    </a:ext>
                  </a:extLst>
                </a:gridCol>
                <a:gridCol w="5562600">
                  <a:extLst>
                    <a:ext uri="{9D8B030D-6E8A-4147-A177-3AD203B41FA5}">
                      <a16:colId xmlns:a16="http://schemas.microsoft.com/office/drawing/2014/main" val="20001"/>
                    </a:ext>
                  </a:extLst>
                </a:gridCol>
              </a:tblGrid>
              <a:tr h="1257300">
                <a:tc>
                  <a:txBody>
                    <a:bodyPr/>
                    <a:lstStyle/>
                    <a:p>
                      <a:pPr defTabSz="914400">
                        <a:defRPr sz="2200">
                          <a:sym typeface="Helvetica Neue"/>
                        </a:defRPr>
                      </a:pPr>
                      <a:r>
                        <a:rPr dirty="0"/>
                        <a:t>Medical Information Mart for Intensive Care (MIMIC-III)</a:t>
                      </a:r>
                      <a:r>
                        <a:rPr baseline="31999" dirty="0"/>
                        <a:t>[3]</a:t>
                      </a:r>
                    </a:p>
                  </a:txBody>
                  <a:tcPr marL="50800" marR="50800" marT="50800" marB="50800" anchor="ctr" horzOverflow="overflow"/>
                </a:tc>
                <a:tc>
                  <a:txBody>
                    <a:bodyPr/>
                    <a:lstStyle/>
                    <a:p>
                      <a:pPr defTabSz="914400">
                        <a:defRPr sz="1800" b="0">
                          <a:solidFill>
                            <a:srgbClr val="000000"/>
                          </a:solidFill>
                        </a:defRPr>
                      </a:pPr>
                      <a:r>
                        <a:rPr sz="2200" b="1" dirty="0">
                          <a:solidFill>
                            <a:srgbClr val="FFFFFF"/>
                          </a:solidFill>
                          <a:sym typeface="Helvetica Neue"/>
                        </a:rPr>
                        <a:t>Fairview Health Services (FV)</a:t>
                      </a:r>
                    </a:p>
                  </a:txBody>
                  <a:tcPr marL="50800" marR="50800" marT="50800" marB="50800" anchor="ctr" horzOverflow="overflow"/>
                </a:tc>
                <a:extLst>
                  <a:ext uri="{0D108BD9-81ED-4DB2-BD59-A6C34878D82A}">
                    <a16:rowId xmlns:a16="http://schemas.microsoft.com/office/drawing/2014/main" val="10000"/>
                  </a:ext>
                </a:extLst>
              </a:tr>
              <a:tr h="1257300">
                <a:tc>
                  <a:txBody>
                    <a:bodyPr/>
                    <a:lstStyle/>
                    <a:p>
                      <a:pPr defTabSz="914400">
                        <a:defRPr sz="1800"/>
                      </a:pPr>
                      <a:r>
                        <a:rPr sz="2200">
                          <a:sym typeface="Helvetica Neue"/>
                        </a:rPr>
                        <a:t>Affiliated with Harvard University.</a:t>
                      </a:r>
                    </a:p>
                  </a:txBody>
                  <a:tcPr marL="50800" marR="50800" marT="50800" marB="50800" anchor="ctr" horzOverflow="overflow"/>
                </a:tc>
                <a:tc>
                  <a:txBody>
                    <a:bodyPr/>
                    <a:lstStyle/>
                    <a:p>
                      <a:pPr defTabSz="914400">
                        <a:defRPr sz="1800"/>
                      </a:pPr>
                      <a:r>
                        <a:rPr sz="2200">
                          <a:sym typeface="Helvetica Neue"/>
                        </a:rPr>
                        <a:t>Affiliated with the University of Minnesota.</a:t>
                      </a:r>
                    </a:p>
                  </a:txBody>
                  <a:tcPr marL="50800" marR="50800" marT="50800" marB="50800" anchor="ctr" horzOverflow="overflow"/>
                </a:tc>
                <a:extLst>
                  <a:ext uri="{0D108BD9-81ED-4DB2-BD59-A6C34878D82A}">
                    <a16:rowId xmlns:a16="http://schemas.microsoft.com/office/drawing/2014/main" val="10001"/>
                  </a:ext>
                </a:extLst>
              </a:tr>
              <a:tr h="1257300">
                <a:tc>
                  <a:txBody>
                    <a:bodyPr/>
                    <a:lstStyle/>
                    <a:p>
                      <a:pPr defTabSz="914400">
                        <a:defRPr sz="1800"/>
                      </a:pPr>
                      <a:r>
                        <a:rPr sz="2200">
                          <a:sym typeface="Helvetica Neue"/>
                        </a:rPr>
                        <a:t>Patient records for critical care units of the Beth Israel Deaconess Medical Center.</a:t>
                      </a:r>
                    </a:p>
                  </a:txBody>
                  <a:tcPr marL="50800" marR="50800" marT="50800" marB="50800" anchor="ctr" horzOverflow="overflow"/>
                </a:tc>
                <a:tc>
                  <a:txBody>
                    <a:bodyPr/>
                    <a:lstStyle/>
                    <a:p>
                      <a:pPr defTabSz="914400">
                        <a:defRPr sz="1800"/>
                      </a:pPr>
                      <a:r>
                        <a:rPr sz="2200">
                          <a:sym typeface="Helvetica Neue"/>
                        </a:rPr>
                        <a:t>Inpatient and Outpatient records for various departments and specialties.</a:t>
                      </a:r>
                    </a:p>
                  </a:txBody>
                  <a:tcPr marL="50800" marR="50800" marT="50800" marB="50800" anchor="ctr" horzOverflow="overflow"/>
                </a:tc>
                <a:extLst>
                  <a:ext uri="{0D108BD9-81ED-4DB2-BD59-A6C34878D82A}">
                    <a16:rowId xmlns:a16="http://schemas.microsoft.com/office/drawing/2014/main" val="10002"/>
                  </a:ext>
                </a:extLst>
              </a:tr>
              <a:tr h="1257300">
                <a:tc>
                  <a:txBody>
                    <a:bodyPr/>
                    <a:lstStyle/>
                    <a:p>
                      <a:pPr defTabSz="914400">
                        <a:defRPr sz="1800"/>
                      </a:pPr>
                      <a:r>
                        <a:rPr sz="2200" dirty="0">
                          <a:sym typeface="Helvetica Neue"/>
                        </a:rPr>
                        <a:t>De-identified. Publicly available online for researchers</a:t>
                      </a:r>
                      <a:r>
                        <a:rPr lang="en-US" sz="2200" dirty="0">
                          <a:sym typeface="Helvetica Neue"/>
                        </a:rPr>
                        <a:t>,</a:t>
                      </a:r>
                      <a:r>
                        <a:rPr sz="2200" dirty="0">
                          <a:sym typeface="Helvetica Neue"/>
                        </a:rPr>
                        <a:t> subject to DUA.</a:t>
                      </a:r>
                    </a:p>
                  </a:txBody>
                  <a:tcPr marL="50800" marR="50800" marT="50800" marB="50800" anchor="ctr" horzOverflow="overflow"/>
                </a:tc>
                <a:tc>
                  <a:txBody>
                    <a:bodyPr/>
                    <a:lstStyle/>
                    <a:p>
                      <a:pPr defTabSz="914400">
                        <a:defRPr sz="1800"/>
                      </a:pPr>
                      <a:r>
                        <a:rPr sz="2200" dirty="0">
                          <a:sym typeface="Helvetica Neue"/>
                        </a:rPr>
                        <a:t>Not de-identified. Not publicly available.</a:t>
                      </a:r>
                    </a:p>
                  </a:txBody>
                  <a:tcPr marL="50800" marR="50800" marT="50800" marB="50800" anchor="ctr" horzOverflow="overflow"/>
                </a:tc>
                <a:extLst>
                  <a:ext uri="{0D108BD9-81ED-4DB2-BD59-A6C34878D82A}">
                    <a16:rowId xmlns:a16="http://schemas.microsoft.com/office/drawing/2014/main" val="10003"/>
                  </a:ext>
                </a:extLst>
              </a:tr>
              <a:tr h="1257300">
                <a:tc>
                  <a:txBody>
                    <a:bodyPr/>
                    <a:lstStyle/>
                    <a:p>
                      <a:pPr defTabSz="914400">
                        <a:defRPr sz="1800"/>
                      </a:pPr>
                      <a:r>
                        <a:rPr sz="2200" dirty="0">
                          <a:sym typeface="Helvetica Neue"/>
                        </a:rPr>
                        <a:t>749 randomly sampled notes annotated for sentences.</a:t>
                      </a:r>
                    </a:p>
                  </a:txBody>
                  <a:tcPr marL="50800" marR="50800" marT="50800" marB="50800" anchor="ctr" horzOverflow="overflow"/>
                </a:tc>
                <a:tc>
                  <a:txBody>
                    <a:bodyPr/>
                    <a:lstStyle/>
                    <a:p>
                      <a:pPr defTabSz="914400">
                        <a:defRPr sz="1800"/>
                      </a:pPr>
                      <a:r>
                        <a:rPr sz="2200" dirty="0">
                          <a:sym typeface="Helvetica Neue"/>
                        </a:rPr>
                        <a:t>952 clinical notes manually annotated for sentences. Stratified sampling: 272 inpatient, 680 outpatient.</a:t>
                      </a:r>
                    </a:p>
                  </a:txBody>
                  <a:tcPr marL="50800" marR="50800" marT="50800" marB="50800" anchor="ctr" horzOverflow="overflow"/>
                </a:tc>
                <a:extLst>
                  <a:ext uri="{0D108BD9-81ED-4DB2-BD59-A6C34878D82A}">
                    <a16:rowId xmlns:a16="http://schemas.microsoft.com/office/drawing/2014/main" val="10004"/>
                  </a:ext>
                </a:extLst>
              </a:tr>
            </a:tbl>
          </a:graphicData>
        </a:graphic>
      </p:graphicFrame>
      <p:sp>
        <p:nvSpPr>
          <p:cNvPr id="143" name="Slide Number"/>
          <p:cNvSpPr txBox="1">
            <a:spLocks noGrp="1"/>
          </p:cNvSpPr>
          <p:nvPr>
            <p:ph type="sldNum" sz="quarter" idx="2"/>
          </p:nvPr>
        </p:nvSpPr>
        <p:spPr>
          <a:xfrm>
            <a:off x="6385373" y="9296400"/>
            <a:ext cx="227280" cy="324306"/>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7</a:t>
            </a:fld>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Sentence Endings"/>
          <p:cNvSpPr txBox="1">
            <a:spLocks noGrp="1"/>
          </p:cNvSpPr>
          <p:nvPr>
            <p:ph type="title"/>
          </p:nvPr>
        </p:nvSpPr>
        <p:spPr>
          <a:prstGeom prst="rect">
            <a:avLst/>
          </a:prstGeom>
        </p:spPr>
        <p:txBody>
          <a:bodyPr/>
          <a:lstStyle/>
          <a:p>
            <a:r>
              <a:t>Sentence Endings</a:t>
            </a:r>
          </a:p>
        </p:txBody>
      </p:sp>
      <p:sp>
        <p:nvSpPr>
          <p:cNvPr id="146" name="Body"/>
          <p:cNvSpPr txBox="1">
            <a:spLocks noGrp="1"/>
          </p:cNvSpPr>
          <p:nvPr>
            <p:ph type="body" idx="1"/>
          </p:nvPr>
        </p:nvSpPr>
        <p:spPr>
          <a:prstGeom prst="rect">
            <a:avLst/>
          </a:prstGeom>
        </p:spPr>
        <p:txBody>
          <a:bodyPr/>
          <a:lstStyle/>
          <a:p>
            <a:endParaRPr/>
          </a:p>
        </p:txBody>
      </p:sp>
      <p:graphicFrame>
        <p:nvGraphicFramePr>
          <p:cNvPr id="147" name="Table"/>
          <p:cNvGraphicFramePr/>
          <p:nvPr>
            <p:extLst>
              <p:ext uri="{D42A27DB-BD31-4B8C-83A1-F6EECF244321}">
                <p14:modId xmlns:p14="http://schemas.microsoft.com/office/powerpoint/2010/main" val="864871823"/>
              </p:ext>
            </p:extLst>
          </p:nvPr>
        </p:nvGraphicFramePr>
        <p:xfrm>
          <a:off x="946150" y="2590800"/>
          <a:ext cx="11112500" cy="6286496"/>
        </p:xfrm>
        <a:graphic>
          <a:graphicData uri="http://schemas.openxmlformats.org/drawingml/2006/table">
            <a:tbl>
              <a:tblPr bandRow="1">
                <a:tableStyleId>{4C3C2611-4C71-4FC5-86AE-919BDF0F9419}</a:tableStyleId>
              </a:tblPr>
              <a:tblGrid>
                <a:gridCol w="4044764">
                  <a:extLst>
                    <a:ext uri="{9D8B030D-6E8A-4147-A177-3AD203B41FA5}">
                      <a16:colId xmlns:a16="http://schemas.microsoft.com/office/drawing/2014/main" val="20000"/>
                    </a:ext>
                  </a:extLst>
                </a:gridCol>
                <a:gridCol w="3533868">
                  <a:extLst>
                    <a:ext uri="{9D8B030D-6E8A-4147-A177-3AD203B41FA5}">
                      <a16:colId xmlns:a16="http://schemas.microsoft.com/office/drawing/2014/main" val="20001"/>
                    </a:ext>
                  </a:extLst>
                </a:gridCol>
                <a:gridCol w="3533868">
                  <a:extLst>
                    <a:ext uri="{9D8B030D-6E8A-4147-A177-3AD203B41FA5}">
                      <a16:colId xmlns:a16="http://schemas.microsoft.com/office/drawing/2014/main" val="20002"/>
                    </a:ext>
                  </a:extLst>
                </a:gridCol>
              </a:tblGrid>
              <a:tr h="785812">
                <a:tc>
                  <a:txBody>
                    <a:bodyPr/>
                    <a:lstStyle/>
                    <a:p>
                      <a:pPr algn="l" defTabSz="457200">
                        <a:defRPr sz="1800"/>
                      </a:pPr>
                      <a:r>
                        <a:rPr sz="4000" b="1" dirty="0">
                          <a:latin typeface="Times New Roman"/>
                          <a:ea typeface="+mn-ea"/>
                          <a:cs typeface="Times New Roman"/>
                          <a:sym typeface="Times New Roman"/>
                        </a:rPr>
                        <a:t>Type</a:t>
                      </a:r>
                    </a:p>
                  </a:txBody>
                  <a:tcPr marL="63500" marR="63500" marT="0" marB="0" anchor="b" horzOverflow="overflow">
                    <a:lnL w="12700">
                      <a:solidFill>
                        <a:srgbClr val="CBCBCB"/>
                      </a:solidFill>
                      <a:miter lim="400000"/>
                    </a:lnL>
                    <a:lnR w="12700">
                      <a:solidFill>
                        <a:srgbClr val="CBCBCB"/>
                      </a:solidFill>
                      <a:miter lim="400000"/>
                    </a:lnR>
                    <a:lnT w="6350">
                      <a:solidFill>
                        <a:srgbClr val="CBCBCB"/>
                      </a:solidFill>
                      <a:miter lim="400000"/>
                    </a:lnT>
                    <a:lnB w="12700">
                      <a:solidFill>
                        <a:srgbClr val="CBCBCB"/>
                      </a:solidFill>
                      <a:miter lim="400000"/>
                    </a:lnB>
                  </a:tcPr>
                </a:tc>
                <a:tc>
                  <a:txBody>
                    <a:bodyPr/>
                    <a:lstStyle/>
                    <a:p>
                      <a:pPr algn="l" defTabSz="457200">
                        <a:defRPr sz="1800"/>
                      </a:pPr>
                      <a:r>
                        <a:rPr sz="4000" b="1" dirty="0">
                          <a:latin typeface="Times New Roman"/>
                          <a:ea typeface="+mn-ea"/>
                          <a:cs typeface="Times New Roman"/>
                          <a:sym typeface="Times New Roman"/>
                        </a:rPr>
                        <a:t>MIMIC</a:t>
                      </a:r>
                    </a:p>
                  </a:txBody>
                  <a:tcPr marL="63500" marR="63500" marT="0" marB="0" anchor="b" horzOverflow="overflow">
                    <a:lnL w="12700">
                      <a:solidFill>
                        <a:srgbClr val="CBCBCB"/>
                      </a:solidFill>
                      <a:miter lim="400000"/>
                    </a:lnL>
                    <a:lnR w="12700">
                      <a:solidFill>
                        <a:srgbClr val="CBCBCB"/>
                      </a:solidFill>
                      <a:miter lim="400000"/>
                    </a:lnR>
                    <a:lnT w="6350">
                      <a:solidFill>
                        <a:srgbClr val="CBCBCB"/>
                      </a:solidFill>
                      <a:miter lim="400000"/>
                    </a:lnT>
                    <a:lnB w="12700">
                      <a:solidFill>
                        <a:srgbClr val="CBCBCB"/>
                      </a:solidFill>
                      <a:miter lim="400000"/>
                    </a:lnB>
                  </a:tcPr>
                </a:tc>
                <a:tc>
                  <a:txBody>
                    <a:bodyPr/>
                    <a:lstStyle/>
                    <a:p>
                      <a:pPr algn="l" defTabSz="457200">
                        <a:defRPr sz="1800"/>
                      </a:pPr>
                      <a:r>
                        <a:rPr sz="4000" b="1" dirty="0">
                          <a:latin typeface="Times New Roman"/>
                          <a:ea typeface="+mn-ea"/>
                          <a:cs typeface="Times New Roman"/>
                          <a:sym typeface="Times New Roman"/>
                        </a:rPr>
                        <a:t>FV</a:t>
                      </a:r>
                    </a:p>
                  </a:txBody>
                  <a:tcPr marL="63500" marR="63500" marT="0" marB="0" anchor="b" horzOverflow="overflow">
                    <a:lnL w="12700">
                      <a:solidFill>
                        <a:srgbClr val="CBCBCB"/>
                      </a:solidFill>
                      <a:miter lim="400000"/>
                    </a:lnL>
                    <a:lnR w="12700">
                      <a:solidFill>
                        <a:srgbClr val="CBCBCB"/>
                      </a:solidFill>
                      <a:miter lim="400000"/>
                    </a:lnR>
                    <a:lnT w="6350">
                      <a:solidFill>
                        <a:srgbClr val="CBCBCB"/>
                      </a:solidFill>
                      <a:miter lim="400000"/>
                    </a:lnT>
                    <a:lnB w="12700">
                      <a:solidFill>
                        <a:srgbClr val="CBCBCB"/>
                      </a:solidFill>
                      <a:miter lim="400000"/>
                    </a:lnB>
                  </a:tcPr>
                </a:tc>
                <a:extLst>
                  <a:ext uri="{0D108BD9-81ED-4DB2-BD59-A6C34878D82A}">
                    <a16:rowId xmlns:a16="http://schemas.microsoft.com/office/drawing/2014/main" val="10000"/>
                  </a:ext>
                </a:extLst>
              </a:tr>
              <a:tr h="785812">
                <a:tc>
                  <a:txBody>
                    <a:bodyPr/>
                    <a:lstStyle/>
                    <a:p>
                      <a:pPr algn="l" defTabSz="457200">
                        <a:defRPr sz="1800"/>
                      </a:pPr>
                      <a:r>
                        <a:rPr sz="4000" dirty="0">
                          <a:latin typeface="Times New Roman"/>
                          <a:ea typeface="+mn-ea"/>
                          <a:cs typeface="Times New Roman"/>
                          <a:sym typeface="Times New Roman"/>
                        </a:rPr>
                        <a:t>No symbol</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6350">
                      <a:solidFill>
                        <a:srgbClr val="CBCBCB"/>
                      </a:solidFill>
                      <a:miter lim="400000"/>
                    </a:lnB>
                  </a:tcPr>
                </a:tc>
                <a:tc>
                  <a:txBody>
                    <a:bodyPr/>
                    <a:lstStyle/>
                    <a:p>
                      <a:pPr algn="l" defTabSz="457200">
                        <a:defRPr sz="1800"/>
                      </a:pPr>
                      <a:r>
                        <a:rPr sz="4000">
                          <a:latin typeface="Times New Roman"/>
                          <a:ea typeface="+mn-ea"/>
                          <a:cs typeface="Times New Roman"/>
                          <a:sym typeface="Times New Roman"/>
                        </a:rPr>
                        <a:t>6,018 (25.4%)</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6350">
                      <a:solidFill>
                        <a:srgbClr val="CBCBCB"/>
                      </a:solidFill>
                      <a:miter lim="400000"/>
                    </a:lnB>
                  </a:tcPr>
                </a:tc>
                <a:tc>
                  <a:txBody>
                    <a:bodyPr/>
                    <a:lstStyle/>
                    <a:p>
                      <a:pPr algn="l" defTabSz="457200">
                        <a:defRPr sz="1800"/>
                      </a:pPr>
                      <a:r>
                        <a:rPr sz="4000">
                          <a:latin typeface="Times New Roman"/>
                          <a:ea typeface="+mn-ea"/>
                          <a:cs typeface="Times New Roman"/>
                          <a:sym typeface="Times New Roman"/>
                        </a:rPr>
                        <a:t>23,506 (53.8%)</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6350">
                      <a:solidFill>
                        <a:srgbClr val="CBCBCB"/>
                      </a:solidFill>
                      <a:miter lim="400000"/>
                    </a:lnB>
                  </a:tcPr>
                </a:tc>
                <a:extLst>
                  <a:ext uri="{0D108BD9-81ED-4DB2-BD59-A6C34878D82A}">
                    <a16:rowId xmlns:a16="http://schemas.microsoft.com/office/drawing/2014/main" val="10001"/>
                  </a:ext>
                </a:extLst>
              </a:tr>
              <a:tr h="785812">
                <a:tc>
                  <a:txBody>
                    <a:bodyPr/>
                    <a:lstStyle/>
                    <a:p>
                      <a:pPr algn="l" defTabSz="457200">
                        <a:defRPr sz="1800"/>
                      </a:pPr>
                      <a:r>
                        <a:rPr sz="4000" dirty="0">
                          <a:latin typeface="Times New Roman"/>
                          <a:ea typeface="+mn-ea"/>
                          <a:cs typeface="Times New Roman"/>
                          <a:sym typeface="Times New Roman"/>
                        </a:rPr>
                        <a:t>Period</a:t>
                      </a:r>
                    </a:p>
                  </a:txBody>
                  <a:tcPr marL="63500" marR="63500" marT="0" marB="0" horzOverflow="overflow">
                    <a:lnL w="12700">
                      <a:solidFill>
                        <a:srgbClr val="CBCBCB"/>
                      </a:solidFill>
                      <a:miter lim="400000"/>
                    </a:lnL>
                    <a:lnR w="12700">
                      <a:solidFill>
                        <a:srgbClr val="CBCBCB"/>
                      </a:solidFill>
                      <a:miter lim="400000"/>
                    </a:lnR>
                    <a:lnT w="6350">
                      <a:solidFill>
                        <a:srgbClr val="CBCBCB"/>
                      </a:solidFill>
                      <a:miter lim="400000"/>
                    </a:lnT>
                    <a:lnB w="12700">
                      <a:solidFill>
                        <a:srgbClr val="CBCBCB"/>
                      </a:solidFill>
                      <a:miter lim="400000"/>
                    </a:lnB>
                  </a:tcPr>
                </a:tc>
                <a:tc>
                  <a:txBody>
                    <a:bodyPr/>
                    <a:lstStyle/>
                    <a:p>
                      <a:pPr algn="l" defTabSz="457200">
                        <a:defRPr sz="1800"/>
                      </a:pPr>
                      <a:r>
                        <a:rPr sz="4000">
                          <a:latin typeface="Times New Roman"/>
                          <a:ea typeface="+mn-ea"/>
                          <a:cs typeface="Times New Roman"/>
                          <a:sym typeface="Times New Roman"/>
                        </a:rPr>
                        <a:t>12,698 (53.7%)</a:t>
                      </a:r>
                    </a:p>
                  </a:txBody>
                  <a:tcPr marL="63500" marR="63500" marT="0" marB="0" horzOverflow="overflow">
                    <a:lnL w="12700">
                      <a:solidFill>
                        <a:srgbClr val="CBCBCB"/>
                      </a:solidFill>
                      <a:miter lim="400000"/>
                    </a:lnL>
                    <a:lnR w="12700">
                      <a:solidFill>
                        <a:srgbClr val="CBCBCB"/>
                      </a:solidFill>
                      <a:miter lim="400000"/>
                    </a:lnR>
                    <a:lnT w="6350">
                      <a:solidFill>
                        <a:srgbClr val="CBCBCB"/>
                      </a:solidFill>
                      <a:miter lim="400000"/>
                    </a:lnT>
                    <a:lnB w="12700">
                      <a:solidFill>
                        <a:srgbClr val="CBCBCB"/>
                      </a:solidFill>
                      <a:miter lim="400000"/>
                    </a:lnB>
                  </a:tcPr>
                </a:tc>
                <a:tc>
                  <a:txBody>
                    <a:bodyPr/>
                    <a:lstStyle/>
                    <a:p>
                      <a:pPr algn="l" defTabSz="457200">
                        <a:defRPr sz="1800"/>
                      </a:pPr>
                      <a:r>
                        <a:rPr sz="4000">
                          <a:latin typeface="Times New Roman"/>
                          <a:ea typeface="+mn-ea"/>
                          <a:cs typeface="Times New Roman"/>
                          <a:sym typeface="Times New Roman"/>
                        </a:rPr>
                        <a:t>13,619 (31.2%)</a:t>
                      </a:r>
                    </a:p>
                  </a:txBody>
                  <a:tcPr marL="63500" marR="63500" marT="0" marB="0" horzOverflow="overflow">
                    <a:lnL w="12700">
                      <a:solidFill>
                        <a:srgbClr val="CBCBCB"/>
                      </a:solidFill>
                      <a:miter lim="400000"/>
                    </a:lnL>
                    <a:lnR w="12700">
                      <a:solidFill>
                        <a:srgbClr val="CBCBCB"/>
                      </a:solidFill>
                      <a:miter lim="400000"/>
                    </a:lnR>
                    <a:lnT w="6350">
                      <a:solidFill>
                        <a:srgbClr val="CBCBCB"/>
                      </a:solidFill>
                      <a:miter lim="400000"/>
                    </a:lnT>
                    <a:lnB w="12700">
                      <a:solidFill>
                        <a:srgbClr val="CBCBCB"/>
                      </a:solidFill>
                      <a:miter lim="400000"/>
                    </a:lnB>
                  </a:tcPr>
                </a:tc>
                <a:extLst>
                  <a:ext uri="{0D108BD9-81ED-4DB2-BD59-A6C34878D82A}">
                    <a16:rowId xmlns:a16="http://schemas.microsoft.com/office/drawing/2014/main" val="10002"/>
                  </a:ext>
                </a:extLst>
              </a:tr>
              <a:tr h="785812">
                <a:tc>
                  <a:txBody>
                    <a:bodyPr/>
                    <a:lstStyle/>
                    <a:p>
                      <a:pPr algn="l" defTabSz="457200">
                        <a:defRPr sz="1800"/>
                      </a:pPr>
                      <a:r>
                        <a:rPr sz="4000" dirty="0">
                          <a:latin typeface="Times New Roman"/>
                          <a:ea typeface="+mn-ea"/>
                          <a:cs typeface="Times New Roman"/>
                          <a:sym typeface="Times New Roman"/>
                        </a:rPr>
                        <a:t>Colon</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12700">
                      <a:solidFill>
                        <a:srgbClr val="CBCBCB"/>
                      </a:solidFill>
                      <a:miter lim="400000"/>
                    </a:lnB>
                  </a:tcPr>
                </a:tc>
                <a:tc>
                  <a:txBody>
                    <a:bodyPr/>
                    <a:lstStyle/>
                    <a:p>
                      <a:pPr algn="l" defTabSz="457200">
                        <a:defRPr sz="1800"/>
                      </a:pPr>
                      <a:r>
                        <a:rPr sz="4000">
                          <a:latin typeface="Times New Roman"/>
                          <a:ea typeface="+mn-ea"/>
                          <a:cs typeface="Times New Roman"/>
                          <a:sym typeface="Times New Roman"/>
                        </a:rPr>
                        <a:t>4,855 (20.5%)</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12700">
                      <a:solidFill>
                        <a:srgbClr val="CBCBCB"/>
                      </a:solidFill>
                      <a:miter lim="400000"/>
                    </a:lnB>
                  </a:tcPr>
                </a:tc>
                <a:tc>
                  <a:txBody>
                    <a:bodyPr/>
                    <a:lstStyle/>
                    <a:p>
                      <a:pPr algn="l" defTabSz="457200">
                        <a:defRPr sz="1800"/>
                      </a:pPr>
                      <a:r>
                        <a:rPr sz="4000">
                          <a:latin typeface="Times New Roman"/>
                          <a:ea typeface="+mn-ea"/>
                          <a:cs typeface="Times New Roman"/>
                          <a:sym typeface="Times New Roman"/>
                        </a:rPr>
                        <a:t>6,180 (14.2%)</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12700">
                      <a:solidFill>
                        <a:srgbClr val="CBCBCB"/>
                      </a:solidFill>
                      <a:miter lim="400000"/>
                    </a:lnB>
                  </a:tcPr>
                </a:tc>
                <a:extLst>
                  <a:ext uri="{0D108BD9-81ED-4DB2-BD59-A6C34878D82A}">
                    <a16:rowId xmlns:a16="http://schemas.microsoft.com/office/drawing/2014/main" val="10003"/>
                  </a:ext>
                </a:extLst>
              </a:tr>
              <a:tr h="785812">
                <a:tc>
                  <a:txBody>
                    <a:bodyPr/>
                    <a:lstStyle/>
                    <a:p>
                      <a:pPr algn="l" defTabSz="457200">
                        <a:defRPr sz="1800"/>
                      </a:pPr>
                      <a:r>
                        <a:rPr sz="4000">
                          <a:latin typeface="Times New Roman"/>
                          <a:ea typeface="+mn-ea"/>
                          <a:cs typeface="Times New Roman"/>
                          <a:sym typeface="Times New Roman"/>
                        </a:rPr>
                        <a:t>Question Mark</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12700">
                      <a:solidFill>
                        <a:srgbClr val="CBCBCB"/>
                      </a:solidFill>
                      <a:miter lim="400000"/>
                    </a:lnB>
                  </a:tcPr>
                </a:tc>
                <a:tc>
                  <a:txBody>
                    <a:bodyPr/>
                    <a:lstStyle/>
                    <a:p>
                      <a:pPr algn="l" defTabSz="457200">
                        <a:defRPr sz="1800"/>
                      </a:pPr>
                      <a:r>
                        <a:rPr sz="4000" dirty="0">
                          <a:latin typeface="Times New Roman"/>
                          <a:ea typeface="+mn-ea"/>
                          <a:cs typeface="Times New Roman"/>
                          <a:sym typeface="Times New Roman"/>
                        </a:rPr>
                        <a:t>24 (0.1%)</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12700">
                      <a:solidFill>
                        <a:srgbClr val="CBCBCB"/>
                      </a:solidFill>
                      <a:miter lim="400000"/>
                    </a:lnB>
                  </a:tcPr>
                </a:tc>
                <a:tc>
                  <a:txBody>
                    <a:bodyPr/>
                    <a:lstStyle/>
                    <a:p>
                      <a:pPr algn="l" defTabSz="457200">
                        <a:defRPr sz="1800"/>
                      </a:pPr>
                      <a:r>
                        <a:rPr sz="4000">
                          <a:latin typeface="Times New Roman"/>
                          <a:ea typeface="+mn-ea"/>
                          <a:cs typeface="Times New Roman"/>
                          <a:sym typeface="Times New Roman"/>
                        </a:rPr>
                        <a:t>261 (0.6%)</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12700">
                      <a:solidFill>
                        <a:srgbClr val="CBCBCB"/>
                      </a:solidFill>
                      <a:miter lim="400000"/>
                    </a:lnB>
                  </a:tcPr>
                </a:tc>
                <a:extLst>
                  <a:ext uri="{0D108BD9-81ED-4DB2-BD59-A6C34878D82A}">
                    <a16:rowId xmlns:a16="http://schemas.microsoft.com/office/drawing/2014/main" val="10004"/>
                  </a:ext>
                </a:extLst>
              </a:tr>
              <a:tr h="785812">
                <a:tc>
                  <a:txBody>
                    <a:bodyPr/>
                    <a:lstStyle/>
                    <a:p>
                      <a:pPr algn="l" defTabSz="457200">
                        <a:defRPr sz="1800"/>
                      </a:pPr>
                      <a:r>
                        <a:rPr sz="4000">
                          <a:latin typeface="Times New Roman"/>
                          <a:ea typeface="+mn-ea"/>
                          <a:cs typeface="Times New Roman"/>
                          <a:sym typeface="Times New Roman"/>
                        </a:rPr>
                        <a:t>Quotation</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12700">
                      <a:solidFill>
                        <a:srgbClr val="CBCBCB"/>
                      </a:solidFill>
                      <a:miter lim="400000"/>
                    </a:lnB>
                  </a:tcPr>
                </a:tc>
                <a:tc>
                  <a:txBody>
                    <a:bodyPr/>
                    <a:lstStyle/>
                    <a:p>
                      <a:pPr algn="l" defTabSz="457200">
                        <a:defRPr sz="1800"/>
                      </a:pPr>
                      <a:r>
                        <a:rPr sz="4000" dirty="0">
                          <a:latin typeface="Times New Roman"/>
                          <a:ea typeface="+mn-ea"/>
                          <a:cs typeface="Times New Roman"/>
                          <a:sym typeface="Times New Roman"/>
                        </a:rPr>
                        <a:t>4</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12700">
                      <a:solidFill>
                        <a:srgbClr val="CBCBCB"/>
                      </a:solidFill>
                      <a:miter lim="400000"/>
                    </a:lnB>
                  </a:tcPr>
                </a:tc>
                <a:tc>
                  <a:txBody>
                    <a:bodyPr/>
                    <a:lstStyle/>
                    <a:p>
                      <a:pPr algn="l" defTabSz="457200">
                        <a:defRPr sz="1800"/>
                      </a:pPr>
                      <a:r>
                        <a:rPr sz="4000">
                          <a:latin typeface="Times New Roman"/>
                          <a:ea typeface="+mn-ea"/>
                          <a:cs typeface="Times New Roman"/>
                          <a:sym typeface="Times New Roman"/>
                        </a:rPr>
                        <a:t>58 (0.1%)</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12700">
                      <a:solidFill>
                        <a:srgbClr val="CBCBCB"/>
                      </a:solidFill>
                      <a:miter lim="400000"/>
                    </a:lnB>
                  </a:tcPr>
                </a:tc>
                <a:extLst>
                  <a:ext uri="{0D108BD9-81ED-4DB2-BD59-A6C34878D82A}">
                    <a16:rowId xmlns:a16="http://schemas.microsoft.com/office/drawing/2014/main" val="10005"/>
                  </a:ext>
                </a:extLst>
              </a:tr>
              <a:tr h="785812">
                <a:tc>
                  <a:txBody>
                    <a:bodyPr/>
                    <a:lstStyle/>
                    <a:p>
                      <a:pPr algn="l" defTabSz="457200">
                        <a:defRPr sz="1800"/>
                      </a:pPr>
                      <a:r>
                        <a:rPr sz="4000">
                          <a:latin typeface="Times New Roman"/>
                          <a:ea typeface="+mn-ea"/>
                          <a:cs typeface="Times New Roman"/>
                          <a:sym typeface="Times New Roman"/>
                        </a:rPr>
                        <a:t>Exclamation Point</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12700">
                      <a:solidFill>
                        <a:srgbClr val="CBCBCB"/>
                      </a:solidFill>
                      <a:miter lim="400000"/>
                    </a:lnB>
                  </a:tcPr>
                </a:tc>
                <a:tc>
                  <a:txBody>
                    <a:bodyPr/>
                    <a:lstStyle/>
                    <a:p>
                      <a:pPr algn="l" defTabSz="457200">
                        <a:defRPr sz="1800"/>
                      </a:pPr>
                      <a:r>
                        <a:rPr sz="4000" dirty="0">
                          <a:latin typeface="Times New Roman"/>
                          <a:ea typeface="+mn-ea"/>
                          <a:cs typeface="Times New Roman"/>
                          <a:sym typeface="Times New Roman"/>
                        </a:rPr>
                        <a:t>4</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12700">
                      <a:solidFill>
                        <a:srgbClr val="CBCBCB"/>
                      </a:solidFill>
                      <a:miter lim="400000"/>
                    </a:lnB>
                  </a:tcPr>
                </a:tc>
                <a:tc>
                  <a:txBody>
                    <a:bodyPr/>
                    <a:lstStyle/>
                    <a:p>
                      <a:pPr algn="l" defTabSz="457200">
                        <a:defRPr sz="1800"/>
                      </a:pPr>
                      <a:r>
                        <a:rPr sz="4000" dirty="0">
                          <a:latin typeface="Times New Roman"/>
                          <a:ea typeface="+mn-ea"/>
                          <a:cs typeface="Times New Roman"/>
                          <a:sym typeface="Times New Roman"/>
                        </a:rPr>
                        <a:t>19</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12700">
                      <a:solidFill>
                        <a:srgbClr val="CBCBCB"/>
                      </a:solidFill>
                      <a:miter lim="400000"/>
                    </a:lnB>
                  </a:tcPr>
                </a:tc>
                <a:extLst>
                  <a:ext uri="{0D108BD9-81ED-4DB2-BD59-A6C34878D82A}">
                    <a16:rowId xmlns:a16="http://schemas.microsoft.com/office/drawing/2014/main" val="10006"/>
                  </a:ext>
                </a:extLst>
              </a:tr>
              <a:tr h="785812">
                <a:tc>
                  <a:txBody>
                    <a:bodyPr/>
                    <a:lstStyle/>
                    <a:p>
                      <a:pPr algn="l" defTabSz="457200">
                        <a:defRPr sz="1800"/>
                      </a:pPr>
                      <a:r>
                        <a:rPr sz="4000">
                          <a:latin typeface="Times New Roman"/>
                          <a:ea typeface="+mn-ea"/>
                          <a:cs typeface="Times New Roman"/>
                          <a:sym typeface="Times New Roman"/>
                        </a:rPr>
                        <a:t>Semi-colon</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12700">
                      <a:solidFill>
                        <a:srgbClr val="CBCBCB"/>
                      </a:solidFill>
                      <a:miter lim="400000"/>
                    </a:lnB>
                  </a:tcPr>
                </a:tc>
                <a:tc>
                  <a:txBody>
                    <a:bodyPr/>
                    <a:lstStyle/>
                    <a:p>
                      <a:pPr algn="l" defTabSz="457200">
                        <a:defRPr sz="1800"/>
                      </a:pPr>
                      <a:r>
                        <a:rPr sz="4000">
                          <a:latin typeface="Times New Roman"/>
                          <a:ea typeface="+mn-ea"/>
                          <a:cs typeface="Times New Roman"/>
                          <a:sym typeface="Times New Roman"/>
                        </a:rPr>
                        <a:t>48 (0.2%)</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12700">
                      <a:solidFill>
                        <a:srgbClr val="CBCBCB"/>
                      </a:solidFill>
                      <a:miter lim="400000"/>
                    </a:lnB>
                  </a:tcPr>
                </a:tc>
                <a:tc>
                  <a:txBody>
                    <a:bodyPr/>
                    <a:lstStyle/>
                    <a:p>
                      <a:pPr algn="l" defTabSz="457200">
                        <a:defRPr sz="1800"/>
                      </a:pPr>
                      <a:r>
                        <a:rPr sz="4000" dirty="0">
                          <a:latin typeface="Times New Roman"/>
                          <a:ea typeface="+mn-ea"/>
                          <a:cs typeface="Times New Roman"/>
                          <a:sym typeface="Times New Roman"/>
                        </a:rPr>
                        <a:t>10</a:t>
                      </a:r>
                    </a:p>
                  </a:txBody>
                  <a:tcPr marL="63500" marR="63500" marT="0" marB="0" horzOverflow="overflow">
                    <a:lnL w="12700">
                      <a:solidFill>
                        <a:srgbClr val="CBCBCB"/>
                      </a:solidFill>
                      <a:miter lim="400000"/>
                    </a:lnL>
                    <a:lnR w="12700">
                      <a:solidFill>
                        <a:srgbClr val="CBCBCB"/>
                      </a:solidFill>
                      <a:miter lim="400000"/>
                    </a:lnR>
                    <a:lnT w="12700">
                      <a:solidFill>
                        <a:srgbClr val="CBCBCB"/>
                      </a:solidFill>
                      <a:miter lim="400000"/>
                    </a:lnT>
                    <a:lnB w="12700">
                      <a:solidFill>
                        <a:srgbClr val="CBCBCB"/>
                      </a:solidFill>
                      <a:miter lim="400000"/>
                    </a:lnB>
                  </a:tcPr>
                </a:tc>
                <a:extLst>
                  <a:ext uri="{0D108BD9-81ED-4DB2-BD59-A6C34878D82A}">
                    <a16:rowId xmlns:a16="http://schemas.microsoft.com/office/drawing/2014/main" val="10007"/>
                  </a:ext>
                </a:extLst>
              </a:tr>
            </a:tbl>
          </a:graphicData>
        </a:graphic>
      </p:graphicFrame>
      <p:sp>
        <p:nvSpPr>
          <p:cNvPr id="148" name="Slide Number"/>
          <p:cNvSpPr txBox="1">
            <a:spLocks noGrp="1"/>
          </p:cNvSpPr>
          <p:nvPr>
            <p:ph type="sldNum" sz="quarter" idx="2"/>
          </p:nvPr>
        </p:nvSpPr>
        <p:spPr>
          <a:xfrm>
            <a:off x="6385373" y="9296400"/>
            <a:ext cx="227280" cy="324306"/>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8</a:t>
            </a:fld>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0" name="Screen Shot 2019-08-21 at 12.46.25 PM.png" descr="Screen Shot 2019-08-21 at 12.46.25 PM.png"/>
          <p:cNvPicPr>
            <a:picLocks noGrp="1" noChangeAspect="1"/>
          </p:cNvPicPr>
          <p:nvPr>
            <p:ph type="pic" idx="13"/>
          </p:nvPr>
        </p:nvPicPr>
        <p:blipFill>
          <a:blip r:embed="rId2"/>
          <a:srcRect/>
          <a:stretch>
            <a:fillRect/>
          </a:stretch>
        </p:blipFill>
        <p:spPr>
          <a:xfrm>
            <a:off x="6718300" y="3938389"/>
            <a:ext cx="5333829" cy="3591188"/>
          </a:xfrm>
          <a:prstGeom prst="rect">
            <a:avLst/>
          </a:prstGeom>
        </p:spPr>
      </p:pic>
      <p:sp>
        <p:nvSpPr>
          <p:cNvPr id="151" name="Manual Annotations"/>
          <p:cNvSpPr txBox="1">
            <a:spLocks noGrp="1"/>
          </p:cNvSpPr>
          <p:nvPr>
            <p:ph type="title"/>
          </p:nvPr>
        </p:nvSpPr>
        <p:spPr>
          <a:prstGeom prst="rect">
            <a:avLst/>
          </a:prstGeom>
        </p:spPr>
        <p:txBody>
          <a:bodyPr/>
          <a:lstStyle/>
          <a:p>
            <a:r>
              <a:t>Manual Annotations</a:t>
            </a:r>
          </a:p>
        </p:txBody>
      </p:sp>
      <p:sp>
        <p:nvSpPr>
          <p:cNvPr id="152" name="Two types of annotation:…"/>
          <p:cNvSpPr txBox="1">
            <a:spLocks noGrp="1"/>
          </p:cNvSpPr>
          <p:nvPr>
            <p:ph type="body" sz="half" idx="1"/>
          </p:nvPr>
        </p:nvSpPr>
        <p:spPr>
          <a:prstGeom prst="rect">
            <a:avLst/>
          </a:prstGeom>
        </p:spPr>
        <p:txBody>
          <a:bodyPr/>
          <a:lstStyle/>
          <a:p>
            <a:pPr marL="312039" indent="-312039" defTabSz="531622">
              <a:spcBef>
                <a:spcPts val="2900"/>
              </a:spcBef>
              <a:defRPr sz="2548"/>
            </a:pPr>
            <a:r>
              <a:t>Two types of annotation:</a:t>
            </a:r>
          </a:p>
          <a:p>
            <a:pPr marL="624078" lvl="1" indent="-312039" defTabSz="531622">
              <a:spcBef>
                <a:spcPts val="2900"/>
              </a:spcBef>
              <a:defRPr sz="2548"/>
            </a:pPr>
            <a:r>
              <a:t>Sentence</a:t>
            </a:r>
          </a:p>
          <a:p>
            <a:pPr marL="624078" lvl="1" indent="-312039" defTabSz="531622">
              <a:spcBef>
                <a:spcPts val="2900"/>
              </a:spcBef>
              <a:defRPr sz="2548"/>
            </a:pPr>
            <a:r>
              <a:t>Unsure</a:t>
            </a:r>
          </a:p>
          <a:p>
            <a:pPr marL="312039" indent="-312039" defTabSz="531622">
              <a:spcBef>
                <a:spcPts val="2900"/>
              </a:spcBef>
              <a:defRPr sz="2548"/>
            </a:pPr>
            <a:r>
              <a:t>Overlap of 100 MIMIC notes annotated by two annotators:</a:t>
            </a:r>
          </a:p>
          <a:p>
            <a:pPr marL="624078" lvl="1" indent="-312039" defTabSz="531622">
              <a:spcBef>
                <a:spcPts val="2900"/>
              </a:spcBef>
              <a:defRPr sz="2548"/>
            </a:pPr>
            <a:r>
              <a:t>Ignoring text segments labeled as “Unsure” by either annotator: Cohen’s Kappa of 0.957.</a:t>
            </a:r>
          </a:p>
          <a:p>
            <a:pPr marL="624078" lvl="1" indent="-312039" defTabSz="531622">
              <a:spcBef>
                <a:spcPts val="2900"/>
              </a:spcBef>
              <a:defRPr sz="2548"/>
            </a:pPr>
            <a:r>
              <a:t>29.1% of tokens in Unsure for MIMIC, 8.5% for FV</a:t>
            </a:r>
          </a:p>
        </p:txBody>
      </p:sp>
      <p:sp>
        <p:nvSpPr>
          <p:cNvPr id="153" name="Slide Number"/>
          <p:cNvSpPr txBox="1">
            <a:spLocks noGrp="1"/>
          </p:cNvSpPr>
          <p:nvPr>
            <p:ph type="sldNum" sz="quarter" idx="2"/>
          </p:nvPr>
        </p:nvSpPr>
        <p:spPr>
          <a:xfrm>
            <a:off x="6385373" y="9296400"/>
            <a:ext cx="227280" cy="34290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9</a:t>
            </a:fld>
            <a:endParaRPr/>
          </a:p>
        </p:txBody>
      </p:sp>
    </p:spTree>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14</TotalTime>
  <Words>1351</Words>
  <Application>Microsoft Macintosh PowerPoint</Application>
  <PresentationFormat>Custom</PresentationFormat>
  <Paragraphs>391</Paragraphs>
  <Slides>31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Helvetica Light</vt:lpstr>
      <vt:lpstr>Helvetica Neue</vt:lpstr>
      <vt:lpstr>Helvetica Neue Light</vt:lpstr>
      <vt:lpstr>Helvetica Neue Medium</vt:lpstr>
      <vt:lpstr>Helvetica Neue Thin</vt:lpstr>
      <vt:lpstr>Times New Roman</vt:lpstr>
      <vt:lpstr>White</vt:lpstr>
      <vt:lpstr>Recurrent Deep Network Models for Clinical NLP Tasks: Use Case with Sentence Boundary Disambiguation</vt:lpstr>
      <vt:lpstr>I have no conflicts of interest to disclose.</vt:lpstr>
      <vt:lpstr>Background</vt:lpstr>
      <vt:lpstr>Sentence Boundary Disambiguation (SBD)</vt:lpstr>
      <vt:lpstr>Why SBD?</vt:lpstr>
      <vt:lpstr>Methods</vt:lpstr>
      <vt:lpstr>Datasets</vt:lpstr>
      <vt:lpstr>Sentence Endings</vt:lpstr>
      <vt:lpstr>Manual Annotations</vt:lpstr>
      <vt:lpstr>Task</vt:lpstr>
      <vt:lpstr>Task</vt:lpstr>
      <vt:lpstr>Architecture</vt:lpstr>
      <vt:lpstr>Architecture: Ensemble</vt:lpstr>
      <vt:lpstr>Experiment Structure</vt:lpstr>
      <vt:lpstr>Experiments</vt:lpstr>
      <vt:lpstr>Experiments</vt:lpstr>
      <vt:lpstr>Results</vt:lpstr>
      <vt:lpstr>Results</vt:lpstr>
      <vt:lpstr>Results</vt:lpstr>
      <vt:lpstr>Results</vt:lpstr>
      <vt:lpstr>Results</vt:lpstr>
      <vt:lpstr>Results</vt:lpstr>
      <vt:lpstr>Results</vt:lpstr>
      <vt:lpstr>Results</vt:lpstr>
      <vt:lpstr>Discussion</vt:lpstr>
      <vt:lpstr>Conclusions</vt:lpstr>
      <vt:lpstr>Conclusions</vt:lpstr>
      <vt:lpstr>Further Work</vt:lpstr>
      <vt:lpstr>References</vt:lpstr>
      <vt:lpstr>Acknowledgements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Recurrent Deep Network Models for Clinical NLP Tasks: Use Case with Sentence Boundary Disambiguation</dc:title>
  <cp:lastModifiedBy>Ben Knoll</cp:lastModifiedBy>
  <cp:revision>1</cp:revision>
  <dcterms:modified xsi:type="dcterms:W3CDTF">2019-08-27T09:19:25Z</dcterms:modified>
</cp:coreProperties>
</file>