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05" r:id="rId1"/>
  </p:sldMasterIdLst>
  <p:sldIdLst>
    <p:sldId id="256" r:id="rId2"/>
    <p:sldId id="261" r:id="rId3"/>
    <p:sldId id="257" r:id="rId4"/>
    <p:sldId id="258" r:id="rId5"/>
    <p:sldId id="263" r:id="rId6"/>
    <p:sldId id="268" r:id="rId7"/>
    <p:sldId id="272" r:id="rId8"/>
    <p:sldId id="269" r:id="rId9"/>
    <p:sldId id="273" r:id="rId10"/>
    <p:sldId id="267" r:id="rId11"/>
    <p:sldId id="274" r:id="rId12"/>
    <p:sldId id="287" r:id="rId13"/>
    <p:sldId id="288" r:id="rId14"/>
    <p:sldId id="289" r:id="rId15"/>
    <p:sldId id="290" r:id="rId16"/>
    <p:sldId id="291" r:id="rId17"/>
    <p:sldId id="292" r:id="rId18"/>
    <p:sldId id="294" r:id="rId19"/>
    <p:sldId id="293" r:id="rId20"/>
    <p:sldId id="295" r:id="rId21"/>
    <p:sldId id="265" r:id="rId22"/>
    <p:sldId id="286" r:id="rId23"/>
    <p:sldId id="296" r:id="rId24"/>
    <p:sldId id="29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4D79AA-51CC-4570-820B-7E2887E6C942}">
          <p14:sldIdLst>
            <p14:sldId id="256"/>
            <p14:sldId id="261"/>
            <p14:sldId id="257"/>
            <p14:sldId id="258"/>
            <p14:sldId id="263"/>
            <p14:sldId id="268"/>
            <p14:sldId id="272"/>
            <p14:sldId id="269"/>
            <p14:sldId id="273"/>
            <p14:sldId id="267"/>
            <p14:sldId id="274"/>
            <p14:sldId id="287"/>
            <p14:sldId id="288"/>
            <p14:sldId id="289"/>
            <p14:sldId id="290"/>
            <p14:sldId id="291"/>
          </p14:sldIdLst>
        </p14:section>
        <p14:section name="Untitled Section" id="{97D6DD2E-DBA8-4E55-A14C-F0489A64F33D}">
          <p14:sldIdLst>
            <p14:sldId id="292"/>
            <p14:sldId id="294"/>
            <p14:sldId id="293"/>
            <p14:sldId id="295"/>
            <p14:sldId id="265"/>
            <p14:sldId id="286"/>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198718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C8A81-A2AD-4074-AAED-261F4205743A}"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83716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341114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97968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3007919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1156253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566388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300083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1309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320487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C8A81-A2AD-4074-AAED-261F4205743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182285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DC8A81-A2AD-4074-AAED-261F4205743A}"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68883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C8A81-A2AD-4074-AAED-261F4205743A}" type="datetimeFigureOut">
              <a:rPr lang="en-IN" smtClean="0"/>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27147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C8A81-A2AD-4074-AAED-261F4205743A}" type="datetimeFigureOut">
              <a:rPr lang="en-IN" smtClean="0"/>
              <a:t>19-05-2024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191016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C8A81-A2AD-4074-AAED-261F4205743A}" type="datetimeFigureOut">
              <a:rPr lang="en-IN" smtClean="0"/>
              <a:t>19-05-2024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28763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C8A81-A2AD-4074-AAED-261F4205743A}"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313131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C8A81-A2AD-4074-AAED-261F4205743A}"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B25E9-50A2-40CC-B4BA-7DACA02555C7}" type="slidenum">
              <a:rPr lang="en-IN" smtClean="0"/>
              <a:t>‹#›</a:t>
            </a:fld>
            <a:endParaRPr lang="en-IN"/>
          </a:p>
        </p:txBody>
      </p:sp>
    </p:spTree>
    <p:extLst>
      <p:ext uri="{BB962C8B-B14F-4D97-AF65-F5344CB8AC3E}">
        <p14:creationId xmlns:p14="http://schemas.microsoft.com/office/powerpoint/2010/main" val="364156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DC8A81-A2AD-4074-AAED-261F4205743A}" type="datetimeFigureOut">
              <a:rPr lang="en-IN" smtClean="0"/>
              <a:t>19-05-2024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DB25E9-50A2-40CC-B4BA-7DACA02555C7}" type="slidenum">
              <a:rPr lang="en-IN" smtClean="0"/>
              <a:t>‹#›</a:t>
            </a:fld>
            <a:endParaRPr lang="en-IN"/>
          </a:p>
        </p:txBody>
      </p:sp>
    </p:spTree>
    <p:extLst>
      <p:ext uri="{BB962C8B-B14F-4D97-AF65-F5344CB8AC3E}">
        <p14:creationId xmlns:p14="http://schemas.microsoft.com/office/powerpoint/2010/main" val="1137184220"/>
      </p:ext>
    </p:extLst>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 id="2147484717" r:id="rId12"/>
    <p:sldLayoutId id="2147484718" r:id="rId13"/>
    <p:sldLayoutId id="2147484719" r:id="rId14"/>
    <p:sldLayoutId id="2147484720" r:id="rId15"/>
    <p:sldLayoutId id="2147484721" r:id="rId16"/>
    <p:sldLayoutId id="214748472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1A56-B3CF-DB99-E5DF-78FE0321D379}"/>
              </a:ext>
            </a:extLst>
          </p:cNvPr>
          <p:cNvSpPr>
            <a:spLocks noGrp="1"/>
          </p:cNvSpPr>
          <p:nvPr>
            <p:ph type="ctrTitle"/>
          </p:nvPr>
        </p:nvSpPr>
        <p:spPr>
          <a:xfrm>
            <a:off x="-115411" y="77090"/>
            <a:ext cx="12730579" cy="1887742"/>
          </a:xfrm>
        </p:spPr>
        <p:txBody>
          <a:bodyPr>
            <a:normAutofit fontScale="90000"/>
          </a:bodyPr>
          <a:lstStyle/>
          <a:p>
            <a:pPr algn="ctr"/>
            <a:r>
              <a:rPr lang="en-US" sz="4000" b="1" dirty="0">
                <a:solidFill>
                  <a:srgbClr val="C00000"/>
                </a:solidFill>
                <a:latin typeface="Times New Roman" panose="02020603050405020304" pitchFamily="18" charset="0"/>
                <a:cs typeface="Times New Roman" panose="02020603050405020304" pitchFamily="18" charset="0"/>
              </a:rPr>
              <a:t>MALINENI LAKSHMAIAH </a:t>
            </a:r>
            <a:br>
              <a:rPr lang="en-US" sz="2000" dirty="0">
                <a:solidFill>
                  <a:srgbClr val="C00000"/>
                </a:solidFill>
                <a:latin typeface="Arial Black" panose="020B0A04020102020204" pitchFamily="34" charset="0"/>
                <a:cs typeface="Aharoni" panose="02010803020104030203" pitchFamily="2" charset="-79"/>
              </a:rPr>
            </a:br>
            <a:r>
              <a:rPr lang="en-US" sz="3100" dirty="0">
                <a:solidFill>
                  <a:srgbClr val="C00000"/>
                </a:solidFill>
                <a:latin typeface="Times New Roman" panose="02020603050405020304" pitchFamily="18" charset="0"/>
                <a:cs typeface="Times New Roman" panose="02020603050405020304" pitchFamily="18" charset="0"/>
              </a:rPr>
              <a:t>WOMEN’S ENGINEERING COLLEGE</a:t>
            </a:r>
            <a:br>
              <a:rPr lang="en-US" sz="2000" dirty="0"/>
            </a:br>
            <a:r>
              <a:rPr lang="en-US" sz="1100" cap="none" dirty="0">
                <a:solidFill>
                  <a:schemeClr val="accent1">
                    <a:lumMod val="75000"/>
                  </a:schemeClr>
                </a:solidFill>
                <a:latin typeface="Times New Roman" panose="02020603050405020304" pitchFamily="18" charset="0"/>
                <a:cs typeface="Times New Roman" panose="02020603050405020304" pitchFamily="18" charset="0"/>
              </a:rPr>
              <a:t>(Accredited by NBA(CSE&amp;ECE)</a:t>
            </a:r>
            <a:r>
              <a:rPr lang="en-US" sz="1100" dirty="0">
                <a:solidFill>
                  <a:schemeClr val="accent1">
                    <a:lumMod val="75000"/>
                  </a:schemeClr>
                </a:solidFill>
                <a:latin typeface="Times New Roman" panose="02020603050405020304" pitchFamily="18" charset="0"/>
                <a:cs typeface="Times New Roman" panose="02020603050405020304" pitchFamily="18" charset="0"/>
              </a:rPr>
              <a:t>,NAAC </a:t>
            </a:r>
            <a:r>
              <a:rPr lang="en-US" sz="1100" dirty="0" err="1">
                <a:solidFill>
                  <a:schemeClr val="accent1">
                    <a:lumMod val="75000"/>
                  </a:schemeClr>
                </a:solidFill>
                <a:latin typeface="Times New Roman" panose="02020603050405020304" pitchFamily="18" charset="0"/>
                <a:cs typeface="Times New Roman" panose="02020603050405020304" pitchFamily="18" charset="0"/>
              </a:rPr>
              <a:t>A+</a:t>
            </a:r>
            <a:r>
              <a:rPr lang="en-US" sz="1100" cap="none" dirty="0" err="1">
                <a:solidFill>
                  <a:schemeClr val="accent1">
                    <a:lumMod val="75000"/>
                  </a:schemeClr>
                </a:solidFill>
                <a:latin typeface="Times New Roman" panose="02020603050405020304" pitchFamily="18" charset="0"/>
                <a:cs typeface="Times New Roman" panose="02020603050405020304" pitchFamily="18" charset="0"/>
              </a:rPr>
              <a:t>,Approved</a:t>
            </a:r>
            <a:r>
              <a:rPr lang="en-US" sz="1100" cap="none" dirty="0">
                <a:solidFill>
                  <a:schemeClr val="accent1">
                    <a:lumMod val="75000"/>
                  </a:schemeClr>
                </a:solidFill>
                <a:latin typeface="Times New Roman" panose="02020603050405020304" pitchFamily="18" charset="0"/>
                <a:cs typeface="Times New Roman" panose="02020603050405020304" pitchFamily="18" charset="0"/>
              </a:rPr>
              <a:t> by AICTE,NEW </a:t>
            </a:r>
            <a:r>
              <a:rPr lang="en-US" sz="1100" cap="none" dirty="0" err="1">
                <a:solidFill>
                  <a:schemeClr val="accent1">
                    <a:lumMod val="75000"/>
                  </a:schemeClr>
                </a:solidFill>
                <a:latin typeface="Times New Roman" panose="02020603050405020304" pitchFamily="18" charset="0"/>
                <a:cs typeface="Times New Roman" panose="02020603050405020304" pitchFamily="18" charset="0"/>
              </a:rPr>
              <a:t>DELHI,Afficated</a:t>
            </a:r>
            <a:r>
              <a:rPr lang="en-US" sz="1100" cap="none" dirty="0">
                <a:solidFill>
                  <a:schemeClr val="accent1">
                    <a:lumMod val="75000"/>
                  </a:schemeClr>
                </a:solidFill>
                <a:latin typeface="Times New Roman" panose="02020603050405020304" pitchFamily="18" charset="0"/>
                <a:cs typeface="Times New Roman" panose="02020603050405020304" pitchFamily="18" charset="0"/>
              </a:rPr>
              <a:t> to </a:t>
            </a:r>
            <a:r>
              <a:rPr lang="en-US" sz="1100" cap="none" dirty="0" err="1">
                <a:solidFill>
                  <a:schemeClr val="accent1">
                    <a:lumMod val="75000"/>
                  </a:schemeClr>
                </a:solidFill>
                <a:latin typeface="Times New Roman" panose="02020603050405020304" pitchFamily="18" charset="0"/>
                <a:cs typeface="Times New Roman" panose="02020603050405020304" pitchFamily="18" charset="0"/>
              </a:rPr>
              <a:t>JNTUK,Kakinada</a:t>
            </a:r>
            <a:r>
              <a:rPr lang="en-US" sz="1100" cap="none" dirty="0">
                <a:solidFill>
                  <a:schemeClr val="accent1">
                    <a:lumMod val="75000"/>
                  </a:schemeClr>
                </a:solidFill>
                <a:latin typeface="Times New Roman" panose="02020603050405020304" pitchFamily="18" charset="0"/>
                <a:cs typeface="Times New Roman" panose="02020603050405020304" pitchFamily="18" charset="0"/>
              </a:rPr>
              <a:t>)</a:t>
            </a: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600" dirty="0">
                <a:latin typeface="Calibri Light" panose="020F0302020204030204" pitchFamily="34" charset="0"/>
                <a:cs typeface="Calibri Light" panose="020F0302020204030204" pitchFamily="34" charset="0"/>
              </a:rPr>
            </a:br>
            <a:endParaRPr lang="en-IN" sz="1600" dirty="0">
              <a:latin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B9D53CC8-CDD3-AFFE-E819-5B8F2B58AB14}"/>
              </a:ext>
            </a:extLst>
          </p:cNvPr>
          <p:cNvSpPr>
            <a:spLocks noGrp="1"/>
          </p:cNvSpPr>
          <p:nvPr>
            <p:ph type="subTitle" idx="1"/>
          </p:nvPr>
        </p:nvSpPr>
        <p:spPr>
          <a:xfrm>
            <a:off x="1910852" y="1934913"/>
            <a:ext cx="9514709" cy="4923087"/>
          </a:xfrm>
        </p:spPr>
        <p:txBody>
          <a:bodyPr>
            <a:normAutofit fontScale="40000" lnSpcReduction="20000"/>
          </a:bodyPr>
          <a:lstStyle/>
          <a:p>
            <a:endParaRPr lang="en-IN" b="1" u="sng" dirty="0"/>
          </a:p>
          <a:p>
            <a:pPr algn="ctr"/>
            <a:r>
              <a:rPr lang="en-IN" sz="8600" b="1" dirty="0">
                <a:solidFill>
                  <a:schemeClr val="accent3">
                    <a:lumMod val="75000"/>
                  </a:schemeClr>
                </a:solidFill>
                <a:latin typeface="Times New Roman" panose="02020603050405020304" pitchFamily="18" charset="0"/>
                <a:cs typeface="Times New Roman" panose="02020603050405020304" pitchFamily="18" charset="0"/>
              </a:rPr>
              <a:t>MOBILE PRICE CLASSIFICATION </a:t>
            </a:r>
          </a:p>
          <a:p>
            <a:pPr algn="l"/>
            <a:r>
              <a:rPr lang="en-IN" b="1" dirty="0"/>
              <a:t>		</a:t>
            </a:r>
          </a:p>
          <a:p>
            <a:pPr algn="l"/>
            <a:endParaRPr lang="en-IN" b="1" u="sng" dirty="0"/>
          </a:p>
          <a:p>
            <a:pPr algn="l"/>
            <a:r>
              <a:rPr lang="en-IN" b="1" u="sng" dirty="0"/>
              <a:t> </a:t>
            </a:r>
            <a:r>
              <a:rPr lang="en-IN" b="1" dirty="0"/>
              <a:t>                                                               </a:t>
            </a:r>
            <a:r>
              <a:rPr lang="en-IN" sz="4200" b="1" dirty="0">
                <a:latin typeface="Times New Roman" panose="02020603050405020304" pitchFamily="18" charset="0"/>
                <a:cs typeface="Times New Roman" panose="02020603050405020304" pitchFamily="18" charset="0"/>
              </a:rPr>
              <a:t>UNDER THE GUIDANCE OF </a:t>
            </a:r>
            <a:r>
              <a:rPr lang="en-IN" sz="4200" b="1" u="sng" dirty="0"/>
              <a:t>:</a:t>
            </a:r>
          </a:p>
          <a:p>
            <a:pPr algn="l"/>
            <a:r>
              <a:rPr lang="en-IN" dirty="0"/>
              <a:t>			                                                                                         </a:t>
            </a:r>
          </a:p>
          <a:p>
            <a:pPr algn="l"/>
            <a:r>
              <a:rPr lang="en-IN" sz="4500" dirty="0">
                <a:latin typeface="Times New Roman" panose="02020603050405020304" pitchFamily="18" charset="0"/>
                <a:cs typeface="Times New Roman" panose="02020603050405020304" pitchFamily="18" charset="0"/>
              </a:rPr>
              <a:t>                                                   </a:t>
            </a:r>
            <a:r>
              <a:rPr lang="en-IN" sz="4900" dirty="0" err="1">
                <a:latin typeface="Times New Roman" panose="02020603050405020304" pitchFamily="18" charset="0"/>
                <a:cs typeface="Times New Roman" panose="02020603050405020304" pitchFamily="18" charset="0"/>
              </a:rPr>
              <a:t>A.RamaKrishna</a:t>
            </a:r>
            <a:r>
              <a:rPr lang="en-IN" sz="49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M.Tech</a:t>
            </a:r>
            <a:r>
              <a:rPr lang="en-IN" sz="2800" dirty="0">
                <a:latin typeface="Times New Roman" panose="02020603050405020304" pitchFamily="18" charset="0"/>
                <a:cs typeface="Times New Roman" panose="02020603050405020304" pitchFamily="18" charset="0"/>
              </a:rPr>
              <a:t> </a:t>
            </a:r>
            <a:r>
              <a:rPr lang="en-IN" sz="4500" dirty="0">
                <a:latin typeface="Times New Roman" panose="02020603050405020304" pitchFamily="18" charset="0"/>
                <a:cs typeface="Times New Roman" panose="02020603050405020304" pitchFamily="18" charset="0"/>
              </a:rPr>
              <a:t>.</a:t>
            </a:r>
          </a:p>
          <a:p>
            <a:pPr algn="r"/>
            <a:endParaRPr lang="en-IN" dirty="0"/>
          </a:p>
          <a:p>
            <a:pPr algn="r"/>
            <a:endParaRPr lang="en-IN" dirty="0"/>
          </a:p>
          <a:p>
            <a:pPr algn="ctr"/>
            <a:r>
              <a:rPr lang="en-IN" sz="4300" dirty="0">
                <a:latin typeface="Times New Roman" panose="02020603050405020304" pitchFamily="18" charset="0"/>
                <a:cs typeface="Times New Roman" panose="02020603050405020304" pitchFamily="18" charset="0"/>
              </a:rPr>
              <a:t>                                                                                                                                                                                                           </a:t>
            </a:r>
            <a:r>
              <a:rPr lang="en-IN" sz="4300" b="1" u="sng" dirty="0">
                <a:latin typeface="Times New Roman" panose="02020603050405020304" pitchFamily="18" charset="0"/>
                <a:cs typeface="Times New Roman" panose="02020603050405020304" pitchFamily="18" charset="0"/>
              </a:rPr>
              <a:t>TEAM MEMBERS :</a:t>
            </a:r>
          </a:p>
          <a:p>
            <a:pPr algn="l"/>
            <a:r>
              <a:rPr lang="en-IN" cap="none" dirty="0"/>
              <a:t>							                                                                                                     </a:t>
            </a:r>
            <a:r>
              <a:rPr lang="en-IN" sz="4000" cap="none" dirty="0">
                <a:latin typeface="Times New Roman" panose="02020603050405020304" pitchFamily="18" charset="0"/>
                <a:cs typeface="Times New Roman" panose="02020603050405020304" pitchFamily="18" charset="0"/>
              </a:rPr>
              <a:t>N.LAKSHMI PRASANNA(20KE1A1244)</a:t>
            </a:r>
          </a:p>
          <a:p>
            <a:pPr algn="l"/>
            <a:r>
              <a:rPr lang="en-IN" sz="4000" cap="none" dirty="0">
                <a:latin typeface="Times New Roman" panose="02020603050405020304" pitchFamily="18" charset="0"/>
                <a:cs typeface="Times New Roman" panose="02020603050405020304" pitchFamily="18" charset="0"/>
              </a:rPr>
              <a:t>							                                         K.</a:t>
            </a:r>
            <a:r>
              <a:rPr lang="en-IN" sz="4000" dirty="0">
                <a:latin typeface="Times New Roman" panose="02020603050405020304" pitchFamily="18" charset="0"/>
                <a:cs typeface="Times New Roman" panose="02020603050405020304" pitchFamily="18" charset="0"/>
              </a:rPr>
              <a:t>LAKSHMI TRIPURA</a:t>
            </a:r>
            <a:r>
              <a:rPr lang="en-IN" sz="4000" cap="none" dirty="0">
                <a:latin typeface="Times New Roman" panose="02020603050405020304" pitchFamily="18" charset="0"/>
                <a:cs typeface="Times New Roman" panose="02020603050405020304" pitchFamily="18" charset="0"/>
              </a:rPr>
              <a:t>(20KE1A1228)</a:t>
            </a:r>
          </a:p>
          <a:p>
            <a:pPr algn="l"/>
            <a:r>
              <a:rPr lang="en-IN" sz="4000" cap="none" dirty="0">
                <a:latin typeface="Times New Roman" panose="02020603050405020304" pitchFamily="18" charset="0"/>
                <a:cs typeface="Times New Roman" panose="02020603050405020304" pitchFamily="18" charset="0"/>
              </a:rPr>
              <a:t>							                                         G.SAHITHI PRATHUSHA(20KE1A1222)</a:t>
            </a:r>
          </a:p>
          <a:p>
            <a:pPr algn="l"/>
            <a:r>
              <a:rPr lang="en-IN" sz="4000" cap="none" dirty="0">
                <a:latin typeface="Times New Roman" panose="02020603050405020304" pitchFamily="18" charset="0"/>
                <a:cs typeface="Times New Roman" panose="02020603050405020304" pitchFamily="18" charset="0"/>
              </a:rPr>
              <a:t>							                                         M.SANDHYA(20KE1A1236)</a:t>
            </a:r>
          </a:p>
          <a:p>
            <a:pPr algn="l"/>
            <a:endParaRPr lang="en-IN" sz="4000" dirty="0">
              <a:latin typeface="Times New Roman" panose="02020603050405020304" pitchFamily="18" charset="0"/>
              <a:cs typeface="Times New Roman" panose="02020603050405020304" pitchFamily="18" charset="0"/>
            </a:endParaRPr>
          </a:p>
          <a:p>
            <a:r>
              <a:rPr lang="en-IN" dirty="0"/>
              <a:t>       </a:t>
            </a:r>
          </a:p>
        </p:txBody>
      </p:sp>
      <p:pic>
        <p:nvPicPr>
          <p:cNvPr id="6" name="Picture 5">
            <a:extLst>
              <a:ext uri="{FF2B5EF4-FFF2-40B4-BE49-F238E27FC236}">
                <a16:creationId xmlns:a16="http://schemas.microsoft.com/office/drawing/2014/main" id="{E63AD1A8-B4DE-A0D7-3D61-47440BFB84B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396729" y="266627"/>
            <a:ext cx="1374392" cy="1080000"/>
          </a:xfrm>
          <a:prstGeom prst="rect">
            <a:avLst/>
          </a:prstGeom>
        </p:spPr>
      </p:pic>
      <p:pic>
        <p:nvPicPr>
          <p:cNvPr id="4" name="image1.jpeg">
            <a:extLst>
              <a:ext uri="{FF2B5EF4-FFF2-40B4-BE49-F238E27FC236}">
                <a16:creationId xmlns:a16="http://schemas.microsoft.com/office/drawing/2014/main" id="{AB15E515-F68B-ACFE-F31B-A5476FFC6F6C}"/>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39062" y="266627"/>
            <a:ext cx="1409646" cy="1080000"/>
          </a:xfrm>
          <a:prstGeom prst="rect">
            <a:avLst/>
          </a:prstGeom>
        </p:spPr>
      </p:pic>
    </p:spTree>
    <p:extLst>
      <p:ext uri="{BB962C8B-B14F-4D97-AF65-F5344CB8AC3E}">
        <p14:creationId xmlns:p14="http://schemas.microsoft.com/office/powerpoint/2010/main" val="5661988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8388-543A-5F05-B29A-704026D80F75}"/>
              </a:ext>
            </a:extLst>
          </p:cNvPr>
          <p:cNvSpPr>
            <a:spLocks noGrp="1"/>
          </p:cNvSpPr>
          <p:nvPr>
            <p:ph type="title"/>
          </p:nvPr>
        </p:nvSpPr>
        <p:spPr>
          <a:xfrm>
            <a:off x="1484311" y="466532"/>
            <a:ext cx="10018713" cy="1558211"/>
          </a:xfrm>
        </p:spPr>
        <p:txBody>
          <a:bodyPr/>
          <a:lstStyle/>
          <a:p>
            <a:r>
              <a:rPr lang="en-US" dirty="0"/>
              <a:t>     </a:t>
            </a:r>
            <a:r>
              <a:rPr lang="en-US" dirty="0">
                <a:solidFill>
                  <a:schemeClr val="accent1"/>
                </a:solidFill>
                <a:latin typeface="Times New Roman" panose="02020603050405020304" pitchFamily="18" charset="0"/>
                <a:cs typeface="Times New Roman" panose="02020603050405020304" pitchFamily="18" charset="0"/>
              </a:rPr>
              <a:t>SYSTEM REQUIREMENTS </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21A175-1A0B-556C-5144-BB005C1FB1FE}"/>
              </a:ext>
            </a:extLst>
          </p:cNvPr>
          <p:cNvSpPr>
            <a:spLocks noGrp="1"/>
          </p:cNvSpPr>
          <p:nvPr>
            <p:ph idx="1"/>
          </p:nvPr>
        </p:nvSpPr>
        <p:spPr>
          <a:xfrm>
            <a:off x="1324947" y="1903445"/>
            <a:ext cx="10347650" cy="4595009"/>
          </a:xfrm>
        </p:spPr>
        <p:txBody>
          <a:bodyPr numCol="2">
            <a:normAutofit/>
          </a:bodyPr>
          <a:lstStyle/>
          <a:p>
            <a:r>
              <a:rPr lang="en-US" dirty="0">
                <a:solidFill>
                  <a:schemeClr val="accent1"/>
                </a:solidFill>
                <a:latin typeface="Times New Roman" panose="02020603050405020304" pitchFamily="18" charset="0"/>
                <a:cs typeface="Times New Roman" panose="02020603050405020304" pitchFamily="18" charset="0"/>
              </a:rPr>
              <a:t>Hardware Requirements:</a:t>
            </a:r>
            <a:endParaRPr lang="en-IN" dirty="0"/>
          </a:p>
          <a:p>
            <a:pPr marL="0" lvl="0" indent="0" algn="just">
              <a:lnSpc>
                <a:spcPct val="150000"/>
              </a:lnSpc>
              <a:spcAft>
                <a:spcPts val="600"/>
              </a:spcAft>
              <a:buNone/>
            </a:pPr>
            <a:r>
              <a:rPr lang="en-GB" sz="2000" dirty="0">
                <a:latin typeface="Times New Roman" panose="02020603050405020304" pitchFamily="18" charset="0"/>
                <a:ea typeface="Calibri" panose="020F0502020204030204" pitchFamily="34" charset="0"/>
              </a:rPr>
              <a:t>High Performance Server for Hosting</a:t>
            </a:r>
            <a:endParaRPr lang="en-IN" sz="2000" dirty="0">
              <a:latin typeface="Times New Roman" panose="02020603050405020304" pitchFamily="18" charset="0"/>
              <a:ea typeface="Calibri" panose="020F0502020204030204" pitchFamily="34" charset="0"/>
            </a:endParaRPr>
          </a:p>
          <a:p>
            <a:pPr marL="0" lvl="0" indent="0" algn="just">
              <a:lnSpc>
                <a:spcPct val="150000"/>
              </a:lnSpc>
              <a:spcAft>
                <a:spcPts val="600"/>
              </a:spcAft>
              <a:buNone/>
            </a:pPr>
            <a:r>
              <a:rPr lang="en-IN" sz="2000" dirty="0">
                <a:effectLst/>
                <a:latin typeface="Times New Roman" panose="02020603050405020304" pitchFamily="18" charset="0"/>
                <a:ea typeface="Calibri" panose="020F0502020204030204" pitchFamily="34" charset="0"/>
              </a:rPr>
              <a:t>Internet Adapter</a:t>
            </a:r>
            <a:r>
              <a:rPr lang="en-GB" sz="2000" dirty="0">
                <a:latin typeface="Times New Roman" panose="02020603050405020304" pitchFamily="18" charset="0"/>
                <a:ea typeface="Calibri" panose="020F0502020204030204" pitchFamily="34" charset="0"/>
              </a:rPr>
              <a:t>   </a:t>
            </a:r>
            <a:r>
              <a:rPr lang="en-GB" sz="2000" dirty="0">
                <a:effectLst/>
                <a:latin typeface="Times New Roman" panose="02020603050405020304" pitchFamily="18" charset="0"/>
                <a:ea typeface="Calibri" panose="020F0502020204030204" pitchFamily="34" charset="0"/>
              </a:rPr>
              <a:t>: 	1 Gbps</a:t>
            </a:r>
            <a:endParaRPr lang="en-IN" sz="2000" dirty="0">
              <a:effectLst/>
              <a:latin typeface="Times New Roman" panose="02020603050405020304" pitchFamily="18" charset="0"/>
              <a:ea typeface="Calibri" panose="020F0502020204030204" pitchFamily="34" charset="0"/>
            </a:endParaRPr>
          </a:p>
          <a:p>
            <a:pPr marL="0" lvl="0" indent="0" algn="just">
              <a:lnSpc>
                <a:spcPct val="150000"/>
              </a:lnSpc>
              <a:spcAft>
                <a:spcPts val="600"/>
              </a:spcAft>
              <a:buNone/>
            </a:pPr>
            <a:r>
              <a:rPr lang="en-GB" sz="2000" dirty="0">
                <a:effectLst/>
                <a:latin typeface="Times New Roman" panose="02020603050405020304" pitchFamily="18" charset="0"/>
                <a:ea typeface="Calibri" panose="020F0502020204030204" pitchFamily="34" charset="0"/>
              </a:rPr>
              <a:t>Rom	              : 	Min. 500GB SSD</a:t>
            </a:r>
          </a:p>
          <a:p>
            <a:pPr marL="0" lvl="0" indent="0" algn="just">
              <a:lnSpc>
                <a:spcPct val="150000"/>
              </a:lnSpc>
              <a:spcAft>
                <a:spcPts val="600"/>
              </a:spcAft>
              <a:buNone/>
            </a:pPr>
            <a:r>
              <a:rPr lang="en-GB" sz="2000" dirty="0">
                <a:effectLst/>
                <a:latin typeface="Times New Roman" panose="02020603050405020304" pitchFamily="18" charset="0"/>
                <a:ea typeface="Calibri" panose="020F0502020204030204" pitchFamily="34" charset="0"/>
              </a:rPr>
              <a:t>Ram			: 	</a:t>
            </a:r>
            <a:r>
              <a:rPr lang="en-GB" sz="2000" dirty="0">
                <a:latin typeface="Times New Roman" panose="02020603050405020304" pitchFamily="18" charset="0"/>
                <a:ea typeface="Calibri" panose="020F0502020204030204" pitchFamily="34" charset="0"/>
              </a:rPr>
              <a:t>16GB+</a:t>
            </a:r>
            <a:endParaRPr lang="en-IN" sz="2000" dirty="0">
              <a:effectLst/>
              <a:latin typeface="Times New Roman" panose="02020603050405020304" pitchFamily="18" charset="0"/>
              <a:ea typeface="Calibri" panose="020F0502020204030204" pitchFamily="34" charset="0"/>
            </a:endParaRPr>
          </a:p>
          <a:p>
            <a:pPr marL="0" indent="0">
              <a:buNone/>
            </a:pPr>
            <a:endParaRPr lang="en-IN" sz="1800" dirty="0">
              <a:latin typeface="Times New Roman" panose="02020603050405020304" pitchFamily="18" charset="0"/>
            </a:endParaRPr>
          </a:p>
          <a:p>
            <a:pPr marL="0" indent="0">
              <a:buNone/>
            </a:pPr>
            <a:endParaRPr lang="en-IN" sz="1800" dirty="0">
              <a:latin typeface="Times New Roman" panose="02020603050405020304" pitchFamily="18" charset="0"/>
            </a:endParaRPr>
          </a:p>
          <a:p>
            <a:pPr marL="0" indent="0">
              <a:buNone/>
            </a:pPr>
            <a:endParaRPr lang="en-IN" sz="1800" dirty="0">
              <a:latin typeface="Times New Roman" panose="02020603050405020304" pitchFamily="18" charset="0"/>
            </a:endParaRPr>
          </a:p>
          <a:p>
            <a:pPr>
              <a:buFont typeface="Arial" panose="020B0604020202020204" pitchFamily="34" charset="0"/>
              <a:buChar char="•"/>
            </a:pPr>
            <a:endParaRPr lang="en-IN" dirty="0">
              <a:solidFill>
                <a:schemeClr val="accent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solidFill>
                  <a:schemeClr val="accent1"/>
                </a:solidFill>
                <a:latin typeface="Times New Roman" panose="02020603050405020304" pitchFamily="18" charset="0"/>
                <a:cs typeface="Times New Roman" panose="02020603050405020304" pitchFamily="18" charset="0"/>
              </a:rPr>
              <a:t>Software Requirements:</a:t>
            </a:r>
            <a:endParaRPr lang="en-IN" dirty="0">
              <a:solidFill>
                <a:schemeClr val="accent1"/>
              </a:solidFill>
              <a:cs typeface="Times New Roman" panose="02020603050405020304" pitchFamily="18" charset="0"/>
            </a:endParaRPr>
          </a:p>
          <a:p>
            <a:pPr marL="0" indent="0">
              <a:buNone/>
            </a:pPr>
            <a:r>
              <a:rPr lang="en-US" sz="2000" dirty="0">
                <a:effectLst/>
                <a:latin typeface="Times New Roman" panose="02020603050405020304" pitchFamily="18" charset="0"/>
                <a:ea typeface="Calibri" panose="020F0502020204030204" pitchFamily="34" charset="0"/>
              </a:rPr>
              <a:t>Operating system     : 	Windows 10.</a:t>
            </a:r>
            <a:endParaRPr lang="en-IN" sz="2000" dirty="0">
              <a:effectLst/>
              <a:latin typeface="Times New Roman" panose="02020603050405020304" pitchFamily="18" charset="0"/>
              <a:ea typeface="Calibri" panose="020F0502020204030204" pitchFamily="34" charset="0"/>
            </a:endParaRPr>
          </a:p>
          <a:p>
            <a:pPr marL="0" lvl="0" indent="0" algn="just">
              <a:lnSpc>
                <a:spcPct val="150000"/>
              </a:lnSpc>
              <a:spcAft>
                <a:spcPts val="600"/>
              </a:spcAft>
              <a:buNone/>
            </a:pPr>
            <a:r>
              <a:rPr lang="en-US" sz="2000" dirty="0">
                <a:effectLst/>
                <a:latin typeface="Times New Roman" panose="02020603050405020304" pitchFamily="18" charset="0"/>
                <a:ea typeface="Calibri" panose="020F0502020204030204" pitchFamily="34" charset="0"/>
              </a:rPr>
              <a:t>Coding Language	    :	Python with </a:t>
            </a:r>
            <a:r>
              <a:rPr lang="en-US" sz="2000" dirty="0">
                <a:latin typeface="Times New Roman" panose="02020603050405020304" pitchFamily="18" charset="0"/>
                <a:ea typeface="Calibri" panose="020F0502020204030204" pitchFamily="34" charset="0"/>
              </a:rPr>
              <a:t>Jupyter.</a:t>
            </a:r>
            <a:endParaRPr lang="en-IN" sz="2000" dirty="0">
              <a:effectLst/>
              <a:latin typeface="Times New Roman" panose="02020603050405020304" pitchFamily="18" charset="0"/>
              <a:ea typeface="Calibri" panose="020F0502020204030204" pitchFamily="34" charset="0"/>
            </a:endParaRPr>
          </a:p>
          <a:p>
            <a:pPr marL="0" lvl="0" indent="0" algn="just">
              <a:lnSpc>
                <a:spcPct val="150000"/>
              </a:lnSpc>
              <a:spcAft>
                <a:spcPts val="600"/>
              </a:spcAft>
              <a:buNone/>
            </a:pPr>
            <a:r>
              <a:rPr lang="en-US" sz="2000" dirty="0">
                <a:effectLst/>
                <a:latin typeface="Times New Roman" panose="02020603050405020304" pitchFamily="18" charset="0"/>
                <a:ea typeface="Calibri" panose="020F0502020204030204" pitchFamily="34" charset="0"/>
              </a:rPr>
              <a:t>Tool			    :	Visual Studio Code.</a:t>
            </a:r>
            <a:endParaRPr lang="en-IN" sz="2000" dirty="0">
              <a:effectLst/>
              <a:latin typeface="Times New Roman" panose="02020603050405020304" pitchFamily="18" charset="0"/>
              <a:ea typeface="Calibri" panose="020F0502020204030204" pitchFamily="34" charset="0"/>
            </a:endParaRPr>
          </a:p>
          <a:p>
            <a:pPr marL="0" lvl="0" indent="0" algn="just">
              <a:lnSpc>
                <a:spcPct val="150000"/>
              </a:lnSpc>
              <a:spcAft>
                <a:spcPts val="600"/>
              </a:spcAft>
              <a:buNone/>
            </a:pPr>
            <a:r>
              <a:rPr lang="en-US" sz="2000" dirty="0">
                <a:effectLst/>
                <a:latin typeface="Times New Roman" panose="02020603050405020304" pitchFamily="18" charset="0"/>
                <a:ea typeface="Calibri" panose="020F0502020204030204" pitchFamily="34" charset="0"/>
              </a:rPr>
              <a:t>Database	</a:t>
            </a:r>
            <a:r>
              <a:rPr lang="en-US" sz="2000" dirty="0">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    :	SQLite</a:t>
            </a:r>
            <a:r>
              <a:rPr lang="en-US" sz="2400" dirty="0">
                <a:effectLst/>
                <a:latin typeface="Times New Roman" panose="02020603050405020304" pitchFamily="18" charset="0"/>
                <a:ea typeface="Calibri" panose="020F0502020204030204" pitchFamily="34" charset="0"/>
              </a:rPr>
              <a:t>.</a:t>
            </a:r>
            <a:endParaRPr lang="en-IN" sz="2400" dirty="0">
              <a:effectLst/>
              <a:latin typeface="Times New Roman" panose="02020603050405020304" pitchFamily="18" charset="0"/>
              <a:ea typeface="Calibri" panose="020F0502020204030204" pitchFamily="34" charset="0"/>
            </a:endParaRPr>
          </a:p>
          <a:p>
            <a:pPr marL="0" indent="0">
              <a:lnSpc>
                <a:spcPct val="150000"/>
              </a:lnSpc>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0787318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95FB-4D39-CF21-C013-A74505F183E8}"/>
              </a:ext>
            </a:extLst>
          </p:cNvPr>
          <p:cNvSpPr>
            <a:spLocks noGrp="1"/>
          </p:cNvSpPr>
          <p:nvPr>
            <p:ph type="title"/>
          </p:nvPr>
        </p:nvSpPr>
        <p:spPr>
          <a:xfrm>
            <a:off x="1484311" y="74645"/>
            <a:ext cx="10018713" cy="1447136"/>
          </a:xfrm>
        </p:spPr>
        <p:txBody>
          <a:bodyPr>
            <a:normAutofit/>
          </a:bodyPr>
          <a:lstStyle/>
          <a:p>
            <a:r>
              <a:rPr lang="en-US" dirty="0">
                <a:solidFill>
                  <a:schemeClr val="accent1"/>
                </a:solidFill>
                <a:latin typeface="Times New Roman" panose="02020603050405020304" pitchFamily="18" charset="0"/>
                <a:cs typeface="Times New Roman" panose="02020603050405020304" pitchFamily="18" charset="0"/>
              </a:rPr>
              <a:t>DESIGN</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7D536385-8E20-5E04-9217-4FED0ED281C0}"/>
              </a:ext>
            </a:extLst>
          </p:cNvPr>
          <p:cNvPicPr>
            <a:picLocks noGrp="1" noChangeAspect="1"/>
          </p:cNvPicPr>
          <p:nvPr>
            <p:ph idx="1"/>
          </p:nvPr>
        </p:nvPicPr>
        <p:blipFill>
          <a:blip r:embed="rId2"/>
          <a:stretch>
            <a:fillRect/>
          </a:stretch>
        </p:blipFill>
        <p:spPr>
          <a:xfrm>
            <a:off x="2062064" y="2266006"/>
            <a:ext cx="8994711" cy="4050818"/>
          </a:xfrm>
          <a:prstGeom prst="rect">
            <a:avLst/>
          </a:prstGeom>
        </p:spPr>
      </p:pic>
      <p:sp>
        <p:nvSpPr>
          <p:cNvPr id="11" name="TextBox 10">
            <a:extLst>
              <a:ext uri="{FF2B5EF4-FFF2-40B4-BE49-F238E27FC236}">
                <a16:creationId xmlns:a16="http://schemas.microsoft.com/office/drawing/2014/main" id="{719FDCB5-9187-D364-B971-17C6ACEC823F}"/>
              </a:ext>
            </a:extLst>
          </p:cNvPr>
          <p:cNvSpPr txBox="1"/>
          <p:nvPr/>
        </p:nvSpPr>
        <p:spPr>
          <a:xfrm>
            <a:off x="4205774" y="1521781"/>
            <a:ext cx="6097554" cy="523220"/>
          </a:xfrm>
          <a:prstGeom prst="rect">
            <a:avLst/>
          </a:prstGeom>
          <a:noFill/>
        </p:spPr>
        <p:txBody>
          <a:bodyPr wrap="square">
            <a:spAutoFit/>
          </a:bodyPr>
          <a:lstStyle/>
          <a:p>
            <a:r>
              <a:rPr lang="en-US" sz="2800" b="1" dirty="0">
                <a:latin typeface="Times New Roman"/>
                <a:cs typeface="Times New Roman"/>
              </a:rPr>
              <a:t>SYSTEM ARCHITECTURE</a:t>
            </a:r>
            <a:endParaRPr lang="en-IN" sz="2800" dirty="0"/>
          </a:p>
        </p:txBody>
      </p:sp>
    </p:spTree>
    <p:extLst>
      <p:ext uri="{BB962C8B-B14F-4D97-AF65-F5344CB8AC3E}">
        <p14:creationId xmlns:p14="http://schemas.microsoft.com/office/powerpoint/2010/main" val="36988571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9078-B08A-DAAE-4CAB-5DCBB0CA34FF}"/>
              </a:ext>
            </a:extLst>
          </p:cNvPr>
          <p:cNvSpPr>
            <a:spLocks noGrp="1"/>
          </p:cNvSpPr>
          <p:nvPr>
            <p:ph type="title"/>
          </p:nvPr>
        </p:nvSpPr>
        <p:spPr/>
        <p:txBody>
          <a:bodyPr>
            <a:normAutofit/>
          </a:bodyPr>
          <a:lstStyle/>
          <a:p>
            <a:r>
              <a:rPr lang="en-US" sz="2800" b="1" dirty="0">
                <a:latin typeface="Times New Roman"/>
                <a:cs typeface="Times New Roman"/>
              </a:rPr>
              <a:t>DATA FLOW DIAGRAM</a:t>
            </a:r>
            <a:endParaRPr lang="en-IN" sz="2800" dirty="0"/>
          </a:p>
        </p:txBody>
      </p:sp>
      <p:pic>
        <p:nvPicPr>
          <p:cNvPr id="3" name="Picture 2">
            <a:extLst>
              <a:ext uri="{FF2B5EF4-FFF2-40B4-BE49-F238E27FC236}">
                <a16:creationId xmlns:a16="http://schemas.microsoft.com/office/drawing/2014/main" id="{20622600-0339-C23E-0E62-621FD940EC35}"/>
              </a:ext>
            </a:extLst>
          </p:cNvPr>
          <p:cNvPicPr>
            <a:picLocks noChangeAspect="1"/>
          </p:cNvPicPr>
          <p:nvPr/>
        </p:nvPicPr>
        <p:blipFill>
          <a:blip r:embed="rId2"/>
          <a:stretch>
            <a:fillRect/>
          </a:stretch>
        </p:blipFill>
        <p:spPr>
          <a:xfrm>
            <a:off x="2274181" y="2005717"/>
            <a:ext cx="8632684" cy="4096867"/>
          </a:xfrm>
          <a:prstGeom prst="rect">
            <a:avLst/>
          </a:prstGeom>
        </p:spPr>
      </p:pic>
    </p:spTree>
    <p:extLst>
      <p:ext uri="{BB962C8B-B14F-4D97-AF65-F5344CB8AC3E}">
        <p14:creationId xmlns:p14="http://schemas.microsoft.com/office/powerpoint/2010/main" val="289140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1715-8994-0DF2-1372-740B685E82FD}"/>
              </a:ext>
            </a:extLst>
          </p:cNvPr>
          <p:cNvSpPr>
            <a:spLocks noGrp="1"/>
          </p:cNvSpPr>
          <p:nvPr>
            <p:ph type="title"/>
          </p:nvPr>
        </p:nvSpPr>
        <p:spPr/>
        <p:txBody>
          <a:bodyPr>
            <a:normAutofit/>
          </a:bodyPr>
          <a:lstStyle/>
          <a:p>
            <a:r>
              <a:rPr lang="en-US" sz="2800" b="1" dirty="0">
                <a:latin typeface="Times New Roman"/>
                <a:cs typeface="Times New Roman"/>
              </a:rPr>
              <a:t>USE CASE DIAGRAM</a:t>
            </a:r>
            <a:endParaRPr lang="en-IN" sz="2800" dirty="0"/>
          </a:p>
        </p:txBody>
      </p:sp>
      <p:pic>
        <p:nvPicPr>
          <p:cNvPr id="3" name="Content Placeholder 3" descr="A white sign with black text&#10;&#10;Description automatically generated">
            <a:extLst>
              <a:ext uri="{FF2B5EF4-FFF2-40B4-BE49-F238E27FC236}">
                <a16:creationId xmlns:a16="http://schemas.microsoft.com/office/drawing/2014/main" id="{F8604067-2606-D7E5-1D69-9AC3FD8E4AC6}"/>
              </a:ext>
            </a:extLst>
          </p:cNvPr>
          <p:cNvPicPr>
            <a:picLocks noChangeAspect="1"/>
          </p:cNvPicPr>
          <p:nvPr/>
        </p:nvPicPr>
        <p:blipFill>
          <a:blip r:embed="rId2"/>
          <a:stretch>
            <a:fillRect/>
          </a:stretch>
        </p:blipFill>
        <p:spPr>
          <a:xfrm>
            <a:off x="1605608" y="1806819"/>
            <a:ext cx="10018713" cy="4032798"/>
          </a:xfrm>
          <a:prstGeom prst="rect">
            <a:avLst/>
          </a:prstGeom>
        </p:spPr>
      </p:pic>
    </p:spTree>
    <p:extLst>
      <p:ext uri="{BB962C8B-B14F-4D97-AF65-F5344CB8AC3E}">
        <p14:creationId xmlns:p14="http://schemas.microsoft.com/office/powerpoint/2010/main" val="211924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F43C-C2AD-3A36-69A5-E8EDBB2605D8}"/>
              </a:ext>
            </a:extLst>
          </p:cNvPr>
          <p:cNvSpPr>
            <a:spLocks noGrp="1"/>
          </p:cNvSpPr>
          <p:nvPr>
            <p:ph type="title"/>
          </p:nvPr>
        </p:nvSpPr>
        <p:spPr/>
        <p:txBody>
          <a:bodyPr>
            <a:normAutofit/>
          </a:bodyPr>
          <a:lstStyle/>
          <a:p>
            <a:r>
              <a:rPr lang="en-US" sz="2800" b="1" dirty="0">
                <a:latin typeface="Times New Roman"/>
                <a:cs typeface="Times New Roman"/>
              </a:rPr>
              <a:t>CLASS DIAGRAM</a:t>
            </a:r>
            <a:endParaRPr lang="en-IN" sz="2800" dirty="0"/>
          </a:p>
        </p:txBody>
      </p:sp>
      <p:pic>
        <p:nvPicPr>
          <p:cNvPr id="3" name="Content Placeholder 10">
            <a:extLst>
              <a:ext uri="{FF2B5EF4-FFF2-40B4-BE49-F238E27FC236}">
                <a16:creationId xmlns:a16="http://schemas.microsoft.com/office/drawing/2014/main" id="{4FC8A0DA-2B37-8521-8F87-A6A2077C631C}"/>
              </a:ext>
            </a:extLst>
          </p:cNvPr>
          <p:cNvPicPr>
            <a:picLocks noChangeAspect="1"/>
          </p:cNvPicPr>
          <p:nvPr/>
        </p:nvPicPr>
        <p:blipFill>
          <a:blip r:embed="rId2"/>
          <a:stretch>
            <a:fillRect/>
          </a:stretch>
        </p:blipFill>
        <p:spPr>
          <a:xfrm>
            <a:off x="2043404" y="1987248"/>
            <a:ext cx="9459620" cy="4309533"/>
          </a:xfrm>
          <a:prstGeom prst="rect">
            <a:avLst/>
          </a:prstGeom>
        </p:spPr>
      </p:pic>
    </p:spTree>
    <p:extLst>
      <p:ext uri="{BB962C8B-B14F-4D97-AF65-F5344CB8AC3E}">
        <p14:creationId xmlns:p14="http://schemas.microsoft.com/office/powerpoint/2010/main" val="1542195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802E-DFA3-991B-084A-61A4DE6CFCF7}"/>
              </a:ext>
            </a:extLst>
          </p:cNvPr>
          <p:cNvSpPr>
            <a:spLocks noGrp="1"/>
          </p:cNvSpPr>
          <p:nvPr>
            <p:ph type="title"/>
          </p:nvPr>
        </p:nvSpPr>
        <p:spPr/>
        <p:txBody>
          <a:bodyPr>
            <a:normAutofit/>
          </a:bodyPr>
          <a:lstStyle/>
          <a:p>
            <a:r>
              <a:rPr lang="en-US" sz="2800" b="1" dirty="0">
                <a:latin typeface="Times New Roman"/>
                <a:cs typeface="Times New Roman"/>
              </a:rPr>
              <a:t>SEQUENCE DIAGRAM</a:t>
            </a:r>
            <a:endParaRPr lang="en-IN" sz="2800" dirty="0"/>
          </a:p>
        </p:txBody>
      </p:sp>
      <p:pic>
        <p:nvPicPr>
          <p:cNvPr id="3" name="Content Placeholder 3" descr="A diagram of a workflow&#10;&#10;Description automatically generated">
            <a:extLst>
              <a:ext uri="{FF2B5EF4-FFF2-40B4-BE49-F238E27FC236}">
                <a16:creationId xmlns:a16="http://schemas.microsoft.com/office/drawing/2014/main" id="{AB4AAF15-E1B5-647A-19B9-087E2F5C55E2}"/>
              </a:ext>
            </a:extLst>
          </p:cNvPr>
          <p:cNvPicPr>
            <a:picLocks noChangeAspect="1"/>
          </p:cNvPicPr>
          <p:nvPr/>
        </p:nvPicPr>
        <p:blipFill>
          <a:blip r:embed="rId2"/>
          <a:stretch>
            <a:fillRect/>
          </a:stretch>
        </p:blipFill>
        <p:spPr>
          <a:xfrm>
            <a:off x="2369770" y="1944051"/>
            <a:ext cx="9022908" cy="4490961"/>
          </a:xfrm>
          <a:prstGeom prst="rect">
            <a:avLst/>
          </a:prstGeom>
        </p:spPr>
      </p:pic>
    </p:spTree>
    <p:extLst>
      <p:ext uri="{BB962C8B-B14F-4D97-AF65-F5344CB8AC3E}">
        <p14:creationId xmlns:p14="http://schemas.microsoft.com/office/powerpoint/2010/main" val="36583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328A-03CC-DFF6-272B-36CFCFDDC54F}"/>
              </a:ext>
            </a:extLst>
          </p:cNvPr>
          <p:cNvSpPr>
            <a:spLocks noGrp="1"/>
          </p:cNvSpPr>
          <p:nvPr>
            <p:ph type="title"/>
          </p:nvPr>
        </p:nvSpPr>
        <p:spPr/>
        <p:txBody>
          <a:bodyPr>
            <a:normAutofit/>
          </a:bodyPr>
          <a:lstStyle/>
          <a:p>
            <a:r>
              <a:rPr lang="en-US" sz="2800" b="1" dirty="0">
                <a:latin typeface="Times New Roman"/>
                <a:cs typeface="Times New Roman"/>
              </a:rPr>
              <a:t>ACTIVITY DIAGRAM</a:t>
            </a:r>
            <a:endParaRPr lang="en-IN" sz="2800" dirty="0"/>
          </a:p>
        </p:txBody>
      </p:sp>
      <p:pic>
        <p:nvPicPr>
          <p:cNvPr id="3" name="Content Placeholder 3" descr="A diagram of data processing&#10;&#10;Description automatically generated">
            <a:extLst>
              <a:ext uri="{FF2B5EF4-FFF2-40B4-BE49-F238E27FC236}">
                <a16:creationId xmlns:a16="http://schemas.microsoft.com/office/drawing/2014/main" id="{87017A44-FB27-FDC3-202D-F6A6D12C1221}"/>
              </a:ext>
            </a:extLst>
          </p:cNvPr>
          <p:cNvPicPr>
            <a:picLocks noChangeAspect="1"/>
          </p:cNvPicPr>
          <p:nvPr/>
        </p:nvPicPr>
        <p:blipFill>
          <a:blip r:embed="rId2"/>
          <a:stretch>
            <a:fillRect/>
          </a:stretch>
        </p:blipFill>
        <p:spPr>
          <a:xfrm>
            <a:off x="2242203" y="2122023"/>
            <a:ext cx="9075829" cy="4116009"/>
          </a:xfrm>
          <a:prstGeom prst="rect">
            <a:avLst/>
          </a:prstGeom>
        </p:spPr>
      </p:pic>
    </p:spTree>
    <p:extLst>
      <p:ext uri="{BB962C8B-B14F-4D97-AF65-F5344CB8AC3E}">
        <p14:creationId xmlns:p14="http://schemas.microsoft.com/office/powerpoint/2010/main" val="340401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7348-69F6-ED5D-403B-46E8B90603DC}"/>
              </a:ext>
            </a:extLst>
          </p:cNvPr>
          <p:cNvSpPr>
            <a:spLocks noGrp="1"/>
          </p:cNvSpPr>
          <p:nvPr>
            <p:ph type="title"/>
          </p:nvPr>
        </p:nvSpPr>
        <p:spPr>
          <a:xfrm>
            <a:off x="1484311" y="685800"/>
            <a:ext cx="10018713" cy="1451759"/>
          </a:xfrm>
        </p:spPr>
        <p:txBody>
          <a:bodyPr/>
          <a:lstStyle/>
          <a:p>
            <a:r>
              <a:rPr lang="en-US" dirty="0">
                <a:solidFill>
                  <a:schemeClr val="accent1"/>
                </a:solidFill>
                <a:latin typeface="Times New Roman" panose="02020603050405020304" pitchFamily="18" charset="0"/>
                <a:cs typeface="Times New Roman" panose="02020603050405020304" pitchFamily="18" charset="0"/>
              </a:rPr>
              <a:t>ACHIEVED RESULT</a:t>
            </a:r>
            <a:endParaRPr lang="en-IN"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EA9D6F32-D1DE-1E08-517C-AB553C27E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684" y="2137559"/>
            <a:ext cx="10177154" cy="3768720"/>
          </a:xfrm>
          <a:prstGeom prst="rect">
            <a:avLst/>
          </a:prstGeom>
        </p:spPr>
      </p:pic>
      <p:sp>
        <p:nvSpPr>
          <p:cNvPr id="6" name="TextBox 5">
            <a:extLst>
              <a:ext uri="{FF2B5EF4-FFF2-40B4-BE49-F238E27FC236}">
                <a16:creationId xmlns:a16="http://schemas.microsoft.com/office/drawing/2014/main" id="{BDB9D217-1B93-7345-2CD2-E13368DC4248}"/>
              </a:ext>
            </a:extLst>
          </p:cNvPr>
          <p:cNvSpPr txBox="1"/>
          <p:nvPr/>
        </p:nvSpPr>
        <p:spPr>
          <a:xfrm>
            <a:off x="3768789" y="5987534"/>
            <a:ext cx="6097554" cy="369332"/>
          </a:xfrm>
          <a:prstGeom prst="rect">
            <a:avLst/>
          </a:prstGeom>
          <a:noFill/>
        </p:spPr>
        <p:txBody>
          <a:bodyPr wrap="square">
            <a:spAutoFit/>
          </a:bodyPr>
          <a:lstStyle/>
          <a:p>
            <a:pPr indent="0" algn="ctr">
              <a:buNone/>
            </a:pPr>
            <a:r>
              <a:rPr lang="en-IN" sz="1800" dirty="0">
                <a:solidFill>
                  <a:schemeClr val="accent1"/>
                </a:solidFill>
                <a:latin typeface="Times New Roman" panose="02020603050405020304" pitchFamily="18" charset="0"/>
                <a:cs typeface="Times New Roman" panose="02020603050405020304" pitchFamily="18" charset="0"/>
              </a:rPr>
              <a:t>Figure : </a:t>
            </a:r>
            <a:r>
              <a:rPr lang="en-US" sz="1800" dirty="0">
                <a:solidFill>
                  <a:schemeClr val="accent1"/>
                </a:solidFill>
                <a:latin typeface="Times New Roman" panose="02020603050405020304" pitchFamily="18" charset="0"/>
                <a:cs typeface="Times New Roman" panose="02020603050405020304" pitchFamily="18" charset="0"/>
              </a:rPr>
              <a:t>High Price </a:t>
            </a:r>
            <a:r>
              <a:rPr lang="en-US" sz="1800" dirty="0" err="1">
                <a:solidFill>
                  <a:schemeClr val="accent1"/>
                </a:solidFill>
                <a:latin typeface="Times New Roman" panose="02020603050405020304" pitchFamily="18" charset="0"/>
                <a:cs typeface="Times New Roman" panose="02020603050405020304" pitchFamily="18" charset="0"/>
              </a:rPr>
              <a:t>WebPage</a:t>
            </a:r>
            <a:endParaRPr lang="en-IN"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970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AFDA63-3D07-6423-0218-E06CAD5F9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898" y="998439"/>
            <a:ext cx="10459616" cy="4270637"/>
          </a:xfrm>
          <a:prstGeom prst="rect">
            <a:avLst/>
          </a:prstGeom>
        </p:spPr>
      </p:pic>
      <p:sp>
        <p:nvSpPr>
          <p:cNvPr id="4" name="TextBox 3">
            <a:extLst>
              <a:ext uri="{FF2B5EF4-FFF2-40B4-BE49-F238E27FC236}">
                <a16:creationId xmlns:a16="http://schemas.microsoft.com/office/drawing/2014/main" id="{B183780B-8DF0-690B-8735-5AC459F5740E}"/>
              </a:ext>
            </a:extLst>
          </p:cNvPr>
          <p:cNvSpPr txBox="1"/>
          <p:nvPr/>
        </p:nvSpPr>
        <p:spPr>
          <a:xfrm>
            <a:off x="3673929" y="5424915"/>
            <a:ext cx="6097554" cy="369332"/>
          </a:xfrm>
          <a:prstGeom prst="rect">
            <a:avLst/>
          </a:prstGeom>
          <a:noFill/>
        </p:spPr>
        <p:txBody>
          <a:bodyPr wrap="square">
            <a:spAutoFit/>
          </a:bodyPr>
          <a:lstStyle/>
          <a:p>
            <a:pPr indent="0" algn="ctr">
              <a:buNone/>
            </a:pPr>
            <a:r>
              <a:rPr lang="en-IN" sz="1800" dirty="0">
                <a:solidFill>
                  <a:schemeClr val="accent1"/>
                </a:solidFill>
                <a:latin typeface="Times New Roman" panose="02020603050405020304" pitchFamily="18" charset="0"/>
                <a:cs typeface="Times New Roman" panose="02020603050405020304" pitchFamily="18" charset="0"/>
              </a:rPr>
              <a:t>Figure : </a:t>
            </a:r>
            <a:r>
              <a:rPr lang="en-US" sz="1800" dirty="0">
                <a:solidFill>
                  <a:schemeClr val="accent1"/>
                </a:solidFill>
                <a:latin typeface="Times New Roman" panose="02020603050405020304" pitchFamily="18" charset="0"/>
                <a:cs typeface="Times New Roman" panose="02020603050405020304" pitchFamily="18" charset="0"/>
              </a:rPr>
              <a:t>Medium Price </a:t>
            </a:r>
            <a:r>
              <a:rPr lang="en-US" sz="1800" dirty="0" err="1">
                <a:solidFill>
                  <a:schemeClr val="accent1"/>
                </a:solidFill>
                <a:latin typeface="Times New Roman" panose="02020603050405020304" pitchFamily="18" charset="0"/>
                <a:cs typeface="Times New Roman" panose="02020603050405020304" pitchFamily="18" charset="0"/>
              </a:rPr>
              <a:t>WebPage</a:t>
            </a:r>
            <a:endParaRPr lang="en-IN"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4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35B807-C84F-7DFE-A50A-883748D1B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90" y="949005"/>
            <a:ext cx="10478277" cy="4388106"/>
          </a:xfrm>
          <a:prstGeom prst="rect">
            <a:avLst/>
          </a:prstGeom>
        </p:spPr>
      </p:pic>
      <p:sp>
        <p:nvSpPr>
          <p:cNvPr id="4" name="TextBox 3">
            <a:extLst>
              <a:ext uri="{FF2B5EF4-FFF2-40B4-BE49-F238E27FC236}">
                <a16:creationId xmlns:a16="http://schemas.microsoft.com/office/drawing/2014/main" id="{ED55E3BF-5DFC-61CE-13CB-1C7235E104D4}"/>
              </a:ext>
            </a:extLst>
          </p:cNvPr>
          <p:cNvSpPr txBox="1"/>
          <p:nvPr/>
        </p:nvSpPr>
        <p:spPr>
          <a:xfrm>
            <a:off x="3711251" y="5724329"/>
            <a:ext cx="6097554" cy="369332"/>
          </a:xfrm>
          <a:prstGeom prst="rect">
            <a:avLst/>
          </a:prstGeom>
          <a:noFill/>
        </p:spPr>
        <p:txBody>
          <a:bodyPr wrap="square">
            <a:spAutoFit/>
          </a:bodyPr>
          <a:lstStyle/>
          <a:p>
            <a:pPr indent="0" algn="ctr">
              <a:buNone/>
            </a:pPr>
            <a:r>
              <a:rPr lang="en-IN" sz="1800" dirty="0">
                <a:solidFill>
                  <a:schemeClr val="accent1"/>
                </a:solidFill>
                <a:latin typeface="Times New Roman" panose="02020603050405020304" pitchFamily="18" charset="0"/>
                <a:cs typeface="Times New Roman" panose="02020603050405020304" pitchFamily="18" charset="0"/>
              </a:rPr>
              <a:t>Figure : </a:t>
            </a:r>
            <a:r>
              <a:rPr lang="en-US" dirty="0">
                <a:solidFill>
                  <a:schemeClr val="accent1"/>
                </a:solidFill>
                <a:latin typeface="Times New Roman" panose="02020603050405020304" pitchFamily="18" charset="0"/>
                <a:cs typeface="Times New Roman" panose="02020603050405020304" pitchFamily="18" charset="0"/>
              </a:rPr>
              <a:t>Low</a:t>
            </a:r>
            <a:r>
              <a:rPr lang="en-US" sz="1800" dirty="0">
                <a:solidFill>
                  <a:schemeClr val="accent1"/>
                </a:solidFill>
                <a:latin typeface="Times New Roman" panose="02020603050405020304" pitchFamily="18" charset="0"/>
                <a:cs typeface="Times New Roman" panose="02020603050405020304" pitchFamily="18" charset="0"/>
              </a:rPr>
              <a:t> Price </a:t>
            </a:r>
            <a:r>
              <a:rPr lang="en-US" sz="1800" dirty="0" err="1">
                <a:solidFill>
                  <a:schemeClr val="accent1"/>
                </a:solidFill>
                <a:latin typeface="Times New Roman" panose="02020603050405020304" pitchFamily="18" charset="0"/>
                <a:cs typeface="Times New Roman" panose="02020603050405020304" pitchFamily="18" charset="0"/>
              </a:rPr>
              <a:t>WebPage</a:t>
            </a:r>
            <a:endParaRPr lang="en-IN"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65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202C-AFAC-1631-815B-0A39C25BEF3D}"/>
              </a:ext>
            </a:extLst>
          </p:cNvPr>
          <p:cNvSpPr>
            <a:spLocks noGrp="1"/>
          </p:cNvSpPr>
          <p:nvPr>
            <p:ph type="title"/>
          </p:nvPr>
        </p:nvSpPr>
        <p:spPr/>
        <p:txBody>
          <a:bodyPr>
            <a:normAutofit/>
          </a:bodyPr>
          <a:lstStyle/>
          <a:p>
            <a:pPr algn="ctr"/>
            <a:r>
              <a:rPr lang="en-US" dirty="0">
                <a:solidFill>
                  <a:schemeClr val="accent1"/>
                </a:solidFill>
                <a:latin typeface="Times New Roman" panose="02020603050405020304" pitchFamily="18" charset="0"/>
                <a:cs typeface="Times New Roman" panose="02020603050405020304" pitchFamily="18" charset="0"/>
              </a:rPr>
              <a:t>MOBILE PRICE CLASSIFICATION USING MACHINE LEARNING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44BFBF-1B68-B6AE-B111-BEC05A84C035}"/>
              </a:ext>
            </a:extLst>
          </p:cNvPr>
          <p:cNvSpPr>
            <a:spLocks noGrp="1"/>
          </p:cNvSpPr>
          <p:nvPr>
            <p:ph idx="1"/>
          </p:nvPr>
        </p:nvSpPr>
        <p:spPr/>
        <p:txBody>
          <a:bodyPr>
            <a:normAutofit fontScale="70000" lnSpcReduction="20000"/>
          </a:bodyPr>
          <a:lstStyle/>
          <a:p>
            <a:pPr marL="0" indent="0" algn="ctr">
              <a:buNone/>
            </a:pPr>
            <a:endParaRPr lang="en-US" dirty="0"/>
          </a:p>
          <a:p>
            <a:pPr marL="0" indent="0" algn="ctr">
              <a:buNone/>
            </a:pPr>
            <a:endParaRPr lang="en-US" dirty="0"/>
          </a:p>
          <a:p>
            <a:pPr marL="0" indent="0" algn="ctr">
              <a:buNone/>
            </a:pPr>
            <a:endParaRPr lang="en-US" sz="8000" dirty="0"/>
          </a:p>
          <a:p>
            <a:pPr marL="0" indent="0" algn="ctr">
              <a:buNone/>
            </a:pPr>
            <a:endParaRPr lang="en-US" dirty="0"/>
          </a:p>
          <a:p>
            <a:pPr marL="0" indent="0" algn="ctr">
              <a:buNone/>
            </a:pPr>
            <a:endParaRPr lang="en-US" dirty="0"/>
          </a:p>
          <a:p>
            <a:pPr marL="0" indent="0" algn="ctr">
              <a:buNone/>
            </a:pPr>
            <a:r>
              <a:rPr lang="en-US" sz="6400" dirty="0"/>
              <a:t>                                              </a:t>
            </a:r>
          </a:p>
        </p:txBody>
      </p:sp>
      <p:pic>
        <p:nvPicPr>
          <p:cNvPr id="4" name="Picture 3">
            <a:extLst>
              <a:ext uri="{FF2B5EF4-FFF2-40B4-BE49-F238E27FC236}">
                <a16:creationId xmlns:a16="http://schemas.microsoft.com/office/drawing/2014/main" id="{7C074958-EF48-9FBA-4976-E0B2567EA739}"/>
              </a:ext>
            </a:extLst>
          </p:cNvPr>
          <p:cNvPicPr>
            <a:picLocks noChangeAspect="1"/>
          </p:cNvPicPr>
          <p:nvPr/>
        </p:nvPicPr>
        <p:blipFill>
          <a:blip r:embed="rId2"/>
          <a:stretch>
            <a:fillRect/>
          </a:stretch>
        </p:blipFill>
        <p:spPr>
          <a:xfrm>
            <a:off x="2927818" y="2438399"/>
            <a:ext cx="7233220" cy="4079988"/>
          </a:xfrm>
          <a:prstGeom prst="rect">
            <a:avLst/>
          </a:prstGeom>
        </p:spPr>
      </p:pic>
    </p:spTree>
    <p:extLst>
      <p:ext uri="{BB962C8B-B14F-4D97-AF65-F5344CB8AC3E}">
        <p14:creationId xmlns:p14="http://schemas.microsoft.com/office/powerpoint/2010/main" val="15876204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448021-C06F-D76D-1F04-1F081AF5C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67" y="947057"/>
            <a:ext cx="10422294" cy="4230572"/>
          </a:xfrm>
          <a:prstGeom prst="rect">
            <a:avLst/>
          </a:prstGeom>
        </p:spPr>
      </p:pic>
      <p:sp>
        <p:nvSpPr>
          <p:cNvPr id="4" name="TextBox 3">
            <a:extLst>
              <a:ext uri="{FF2B5EF4-FFF2-40B4-BE49-F238E27FC236}">
                <a16:creationId xmlns:a16="http://schemas.microsoft.com/office/drawing/2014/main" id="{361FE69D-7664-95EB-81E5-D8806BF40CBC}"/>
              </a:ext>
            </a:extLst>
          </p:cNvPr>
          <p:cNvSpPr txBox="1"/>
          <p:nvPr/>
        </p:nvSpPr>
        <p:spPr>
          <a:xfrm>
            <a:off x="3645937" y="5381044"/>
            <a:ext cx="6097554" cy="369332"/>
          </a:xfrm>
          <a:prstGeom prst="rect">
            <a:avLst/>
          </a:prstGeom>
          <a:noFill/>
        </p:spPr>
        <p:txBody>
          <a:bodyPr wrap="square">
            <a:spAutoFit/>
          </a:bodyPr>
          <a:lstStyle/>
          <a:p>
            <a:pPr indent="0" algn="ctr">
              <a:buNone/>
            </a:pPr>
            <a:r>
              <a:rPr lang="en-IN" sz="1800" dirty="0">
                <a:solidFill>
                  <a:schemeClr val="accent1"/>
                </a:solidFill>
                <a:latin typeface="Times New Roman" panose="02020603050405020304" pitchFamily="18" charset="0"/>
                <a:cs typeface="Times New Roman" panose="02020603050405020304" pitchFamily="18" charset="0"/>
              </a:rPr>
              <a:t>Figure : </a:t>
            </a:r>
            <a:r>
              <a:rPr lang="en-US" sz="1800" dirty="0">
                <a:solidFill>
                  <a:schemeClr val="accent1"/>
                </a:solidFill>
                <a:latin typeface="Times New Roman" panose="02020603050405020304" pitchFamily="18" charset="0"/>
                <a:cs typeface="Times New Roman" panose="02020603050405020304" pitchFamily="18" charset="0"/>
              </a:rPr>
              <a:t>Invalid Input Error</a:t>
            </a:r>
            <a:endParaRPr lang="en-IN"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71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C2E2-BFDB-B249-588B-0E0C021238F0}"/>
              </a:ext>
            </a:extLst>
          </p:cNvPr>
          <p:cNvSpPr>
            <a:spLocks noGrp="1"/>
          </p:cNvSpPr>
          <p:nvPr>
            <p:ph type="title"/>
          </p:nvPr>
        </p:nvSpPr>
        <p:spPr/>
        <p:txBody>
          <a:bodyPr/>
          <a:lstStyle/>
          <a:p>
            <a:r>
              <a:rPr lang="en-US" dirty="0"/>
              <a:t>     </a:t>
            </a:r>
            <a:r>
              <a:rPr lang="en-US" dirty="0">
                <a:solidFill>
                  <a:schemeClr val="accent1"/>
                </a:solidFill>
                <a:latin typeface="Times New Roman" panose="02020603050405020304" pitchFamily="18" charset="0"/>
                <a:cs typeface="Times New Roman" panose="02020603050405020304" pitchFamily="18" charset="0"/>
              </a:rPr>
              <a:t>CONCLUSION</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000AB-678D-EB8C-511E-4E941A3E19AA}"/>
              </a:ext>
            </a:extLst>
          </p:cNvPr>
          <p:cNvSpPr>
            <a:spLocks noGrp="1"/>
          </p:cNvSpPr>
          <p:nvPr>
            <p:ph idx="1"/>
          </p:nvPr>
        </p:nvSpPr>
        <p:spPr>
          <a:xfrm>
            <a:off x="1614197" y="2190521"/>
            <a:ext cx="10086390" cy="3239896"/>
          </a:xfrm>
        </p:spPr>
        <p:txBody>
          <a:bodyPr>
            <a:normAutofit/>
          </a:bodyPr>
          <a:lstStyle/>
          <a:p>
            <a:pPr marL="0" indent="0" algn="just">
              <a:lnSpc>
                <a:spcPct val="115000"/>
              </a:lnSpc>
              <a:spcAft>
                <a:spcPts val="1000"/>
              </a:spcAft>
              <a:buNone/>
            </a:pPr>
            <a:r>
              <a:rPr lang="en-US" sz="2000" dirty="0">
                <a:latin typeface="Times New Roman" panose="02020603050405020304" pitchFamily="18" charset="0"/>
                <a:cs typeface="Times New Roman" panose="02020603050405020304" pitchFamily="18" charset="0"/>
              </a:rPr>
              <a:t>	The project successfully developed a machine learning model capable of predicting the price range of mobile phones based on their features. By leveraging a dataset from Kaggle and implementing various classification algorithms, we identified the most accurate model for this task. The integration of a user-friendly web interface using Stream-lit allows users to easily input mobile specifications and obtain instant price predictions. This tool can aid manufacturers in setting optimal prices and help consumers make informed purchasing decisions.</a:t>
            </a:r>
          </a:p>
          <a:p>
            <a:pPr algn="just">
              <a:lnSpc>
                <a:spcPct val="115000"/>
              </a:lnSpc>
              <a:spcAft>
                <a:spcPts val="1000"/>
              </a:spcAft>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1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9737-FE9E-5C50-8C7C-DB343ED96E0F}"/>
              </a:ext>
            </a:extLst>
          </p:cNvPr>
          <p:cNvSpPr>
            <a:spLocks noGrp="1"/>
          </p:cNvSpPr>
          <p:nvPr>
            <p:ph type="title"/>
          </p:nvPr>
        </p:nvSpPr>
        <p:spPr>
          <a:xfrm>
            <a:off x="1484311" y="685800"/>
            <a:ext cx="10018713" cy="2299996"/>
          </a:xfrm>
        </p:spPr>
        <p:txBody>
          <a:bodyPr/>
          <a:lstStyle/>
          <a:p>
            <a:r>
              <a:rPr lang="en-IN"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FURTHER ENHANCEMENT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99E5E8-28AE-B384-5783-DBB585A47113}"/>
              </a:ext>
            </a:extLst>
          </p:cNvPr>
          <p:cNvSpPr>
            <a:spLocks noGrp="1"/>
          </p:cNvSpPr>
          <p:nvPr>
            <p:ph idx="1"/>
          </p:nvPr>
        </p:nvSpPr>
        <p:spPr>
          <a:xfrm>
            <a:off x="2039112" y="1179577"/>
            <a:ext cx="9463911" cy="4611624"/>
          </a:xfrm>
        </p:spPr>
        <p:txBody>
          <a:bodyPr/>
          <a:lstStyle/>
          <a:p>
            <a:pPr algn="just">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future we would like to increase the accuracy and efficiency of our project by visualizing remaining errors and using further optimization techniques.</a:t>
            </a:r>
          </a:p>
          <a:p>
            <a:pPr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Adding more detailed features such as camera quality, brand value, and customer reviews to improve the accuracy of the predictions.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Developing a mobile application version of the tool for greater accessibility and convenience for users on the go.</a:t>
            </a:r>
          </a:p>
          <a:p>
            <a:pPr marL="0" indent="0" algn="jus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7834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25C5-53C7-4FA1-61A1-013DA08DB630}"/>
              </a:ext>
            </a:extLst>
          </p:cNvPr>
          <p:cNvSpPr>
            <a:spLocks noGrp="1"/>
          </p:cNvSpPr>
          <p:nvPr>
            <p:ph type="title"/>
          </p:nvPr>
        </p:nvSpPr>
        <p:spPr/>
        <p:txBody>
          <a:bodyPr/>
          <a:lstStyle/>
          <a:p>
            <a:r>
              <a:rPr lang="en-US" dirty="0"/>
              <a:t> </a:t>
            </a:r>
            <a:r>
              <a:rPr lang="en-US" dirty="0">
                <a:solidFill>
                  <a:schemeClr val="accent1"/>
                </a:solidFill>
                <a:latin typeface="Times New Roman" panose="02020603050405020304" pitchFamily="18" charset="0"/>
                <a:cs typeface="Times New Roman" panose="02020603050405020304" pitchFamily="18" charset="0"/>
              </a:rPr>
              <a:t>REFERENCES</a:t>
            </a:r>
            <a:endParaRPr lang="en-IN" dirty="0"/>
          </a:p>
        </p:txBody>
      </p:sp>
      <p:sp>
        <p:nvSpPr>
          <p:cNvPr id="4" name="TextBox 3">
            <a:extLst>
              <a:ext uri="{FF2B5EF4-FFF2-40B4-BE49-F238E27FC236}">
                <a16:creationId xmlns:a16="http://schemas.microsoft.com/office/drawing/2014/main" id="{17821080-4A63-F12C-D42A-EAD76D5E7023}"/>
              </a:ext>
            </a:extLst>
          </p:cNvPr>
          <p:cNvSpPr txBox="1"/>
          <p:nvPr/>
        </p:nvSpPr>
        <p:spPr>
          <a:xfrm>
            <a:off x="1847461" y="1305342"/>
            <a:ext cx="9759821" cy="4585871"/>
          </a:xfrm>
          <a:prstGeom prst="rect">
            <a:avLst/>
          </a:prstGeom>
          <a:noFill/>
        </p:spPr>
        <p:txBody>
          <a:bodyPr wrap="square">
            <a:spAutoFit/>
          </a:bodyPr>
          <a:lstStyle/>
          <a:p>
            <a:endParaRPr lang="en-IN" dirty="0"/>
          </a:p>
          <a:p>
            <a:endParaRPr lang="en-IN" dirty="0"/>
          </a:p>
          <a:p>
            <a:endParaRPr lang="en-IN" dirty="0"/>
          </a:p>
          <a:p>
            <a:endParaRPr lang="en-IN" dirty="0"/>
          </a:p>
          <a:p>
            <a:pPr algn="just"/>
            <a:r>
              <a:rPr lang="en-IN" sz="2000" dirty="0">
                <a:latin typeface="Times New Roman" panose="02020603050405020304" pitchFamily="18" charset="0"/>
                <a:cs typeface="Times New Roman" panose="02020603050405020304" pitchFamily="18" charset="0"/>
              </a:rPr>
              <a:t>[1]. Mustafa Cetina, Yunus </a:t>
            </a:r>
            <a:r>
              <a:rPr lang="en-IN" sz="2000" dirty="0" err="1">
                <a:latin typeface="Times New Roman" panose="02020603050405020304" pitchFamily="18" charset="0"/>
                <a:cs typeface="Times New Roman" panose="02020603050405020304" pitchFamily="18" charset="0"/>
              </a:rPr>
              <a:t>Koç</a:t>
            </a:r>
            <a:r>
              <a:rPr lang="en-IN" sz="2000" dirty="0">
                <a:latin typeface="Times New Roman" panose="02020603050405020304" pitchFamily="18" charset="0"/>
                <a:cs typeface="Times New Roman" panose="02020603050405020304" pitchFamily="18" charset="0"/>
              </a:rPr>
              <a:t>, “Mobile Phone Price Class Prediction Using Different Classification Algorithms with Feature Selection and Parameter Optimization”, IEEE, 2021, Doi: 10.1109/ISMSIT52890.2021.9604550. </a:t>
            </a:r>
          </a:p>
          <a:p>
            <a:pPr algn="just"/>
            <a:r>
              <a:rPr lang="en-IN" sz="2000" dirty="0">
                <a:latin typeface="Times New Roman" panose="02020603050405020304" pitchFamily="18" charset="0"/>
                <a:cs typeface="Times New Roman" panose="02020603050405020304" pitchFamily="18" charset="0"/>
              </a:rPr>
              <a:t>[2]. Muhammad Asim, Zafar Khan, “Mobile Price Class prediction using Machine Learning Techniques”, </a:t>
            </a:r>
          </a:p>
          <a:p>
            <a:pPr algn="just"/>
            <a:r>
              <a:rPr lang="en-IN" sz="2000" dirty="0">
                <a:latin typeface="Times New Roman" panose="02020603050405020304" pitchFamily="18" charset="0"/>
                <a:cs typeface="Times New Roman" panose="02020603050405020304" pitchFamily="18" charset="0"/>
              </a:rPr>
              <a:t>[3]. International Journal of Computer Applications (0975 –8887) Volume 179 – No.29, March 2018,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10.5120/ijca2018916555. </a:t>
            </a:r>
          </a:p>
          <a:p>
            <a:pPr algn="just"/>
            <a:r>
              <a:rPr lang="en-IN" sz="2000" dirty="0">
                <a:latin typeface="Times New Roman" panose="02020603050405020304" pitchFamily="18" charset="0"/>
                <a:cs typeface="Times New Roman" panose="02020603050405020304" pitchFamily="18" charset="0"/>
              </a:rPr>
              <a:t>[4]. P. Arora, S. Srivastava and B. Garg, “MOBILE PRICE PREDICTION USING WEKA”, 2020. </a:t>
            </a:r>
          </a:p>
          <a:p>
            <a:pPr algn="just"/>
            <a:r>
              <a:rPr lang="en-IN" sz="2000" dirty="0">
                <a:latin typeface="Times New Roman" panose="02020603050405020304" pitchFamily="18" charset="0"/>
                <a:cs typeface="Times New Roman" panose="02020603050405020304" pitchFamily="18" charset="0"/>
              </a:rPr>
              <a:t>[5]. https://www.kaggle.com/iabhishekofficial/mobile-price-prediction</a:t>
            </a:r>
          </a:p>
          <a:p>
            <a:pPr algn="just"/>
            <a:r>
              <a:rPr lang="en-IN" sz="2000" dirty="0">
                <a:latin typeface="Times New Roman" panose="02020603050405020304" pitchFamily="18" charset="0"/>
                <a:cs typeface="Times New Roman" panose="02020603050405020304" pitchFamily="18" charset="0"/>
              </a:rPr>
              <a:t>[6]. https://www.gsmarena.com</a:t>
            </a:r>
          </a:p>
        </p:txBody>
      </p:sp>
    </p:spTree>
    <p:extLst>
      <p:ext uri="{BB962C8B-B14F-4D97-AF65-F5344CB8AC3E}">
        <p14:creationId xmlns:p14="http://schemas.microsoft.com/office/powerpoint/2010/main" val="2220726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B86A0A-9639-6E7C-E624-CD6354CDAD4B}"/>
              </a:ext>
            </a:extLst>
          </p:cNvPr>
          <p:cNvSpPr txBox="1"/>
          <p:nvPr/>
        </p:nvSpPr>
        <p:spPr>
          <a:xfrm>
            <a:off x="3422003" y="2998113"/>
            <a:ext cx="6097554" cy="861774"/>
          </a:xfrm>
          <a:prstGeom prst="rect">
            <a:avLst/>
          </a:prstGeom>
          <a:noFill/>
        </p:spPr>
        <p:txBody>
          <a:bodyPr wrap="square">
            <a:spAutoFit/>
          </a:bodyPr>
          <a:lstStyle/>
          <a:p>
            <a:r>
              <a:rPr lang="en-US" sz="5000" dirty="0">
                <a:solidFill>
                  <a:schemeClr val="accent1"/>
                </a:solidFill>
                <a:latin typeface="Engravers MT" panose="02090707080505020304" pitchFamily="18" charset="0"/>
                <a:cs typeface="Algerian" panose="04020705040A02060702" charset="0"/>
              </a:rPr>
              <a:t>THANK YOU</a:t>
            </a:r>
          </a:p>
        </p:txBody>
      </p:sp>
    </p:spTree>
    <p:extLst>
      <p:ext uri="{BB962C8B-B14F-4D97-AF65-F5344CB8AC3E}">
        <p14:creationId xmlns:p14="http://schemas.microsoft.com/office/powerpoint/2010/main" val="199861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69FF-C363-63DA-F418-818788E094CB}"/>
              </a:ext>
            </a:extLst>
          </p:cNvPr>
          <p:cNvSpPr>
            <a:spLocks noGrp="1"/>
          </p:cNvSpPr>
          <p:nvPr>
            <p:ph type="title"/>
          </p:nvPr>
        </p:nvSpPr>
        <p:spPr>
          <a:xfrm>
            <a:off x="-1691640" y="858591"/>
            <a:ext cx="10470916" cy="1281105"/>
          </a:xfrm>
        </p:spPr>
        <p:txBody>
          <a:bodyPr/>
          <a:lstStyle/>
          <a:p>
            <a:pPr algn="ctr"/>
            <a:r>
              <a:rPr lang="en-US" dirty="0">
                <a:solidFill>
                  <a:schemeClr val="accent1"/>
                </a:solidFill>
                <a:latin typeface="Times New Roman" panose="02020603050405020304" pitchFamily="18" charset="0"/>
                <a:cs typeface="Times New Roman" panose="02020603050405020304" pitchFamily="18" charset="0"/>
              </a:rPr>
              <a:t>CONTENTS</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89A66F-7A82-EF65-3CC7-FA671C34D688}"/>
              </a:ext>
            </a:extLst>
          </p:cNvPr>
          <p:cNvSpPr>
            <a:spLocks noGrp="1"/>
          </p:cNvSpPr>
          <p:nvPr>
            <p:ph idx="1"/>
          </p:nvPr>
        </p:nvSpPr>
        <p:spPr>
          <a:xfrm>
            <a:off x="1097280" y="1453896"/>
            <a:ext cx="10256520" cy="5404104"/>
          </a:xfrm>
        </p:spPr>
        <p:txBody>
          <a:bodyPr>
            <a:normAutofit/>
          </a:bodyPr>
          <a:lstStyle/>
          <a:p>
            <a:pPr lvl="1"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ABSTRACT</a:t>
            </a:r>
          </a:p>
          <a:p>
            <a:pPr lvl="1"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INTRODUCTION</a:t>
            </a:r>
          </a:p>
          <a:p>
            <a:pPr lvl="1"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EXISTING SYSTEM</a:t>
            </a:r>
          </a:p>
          <a:p>
            <a:pPr lvl="1"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PROPOSED SYSTEM</a:t>
            </a:r>
          </a:p>
          <a:p>
            <a:pPr lvl="1"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SYSTEM REQUIREMENTS</a:t>
            </a:r>
          </a:p>
          <a:p>
            <a:pPr lvl="1"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DESIGN</a:t>
            </a:r>
          </a:p>
          <a:p>
            <a:pPr lvl="1"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ACHIEVED RESULT</a:t>
            </a:r>
          </a:p>
          <a:p>
            <a:pPr lvl="1"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CONCLUSION</a:t>
            </a:r>
          </a:p>
          <a:p>
            <a:pPr lvl="1"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REFERENCES</a:t>
            </a:r>
          </a:p>
        </p:txBody>
      </p:sp>
      <p:pic>
        <p:nvPicPr>
          <p:cNvPr id="4" name="Picture 3">
            <a:extLst>
              <a:ext uri="{FF2B5EF4-FFF2-40B4-BE49-F238E27FC236}">
                <a16:creationId xmlns:a16="http://schemas.microsoft.com/office/drawing/2014/main" id="{A5DE5D4D-BB09-C952-5B73-07C0A4D56374}"/>
              </a:ext>
            </a:extLst>
          </p:cNvPr>
          <p:cNvPicPr>
            <a:picLocks noChangeAspect="1"/>
          </p:cNvPicPr>
          <p:nvPr/>
        </p:nvPicPr>
        <p:blipFill>
          <a:blip r:embed="rId2"/>
          <a:stretch>
            <a:fillRect/>
          </a:stretch>
        </p:blipFill>
        <p:spPr>
          <a:xfrm>
            <a:off x="6345524" y="2104466"/>
            <a:ext cx="4749196" cy="4102964"/>
          </a:xfrm>
          <a:prstGeom prst="rect">
            <a:avLst/>
          </a:prstGeom>
        </p:spPr>
      </p:pic>
    </p:spTree>
    <p:extLst>
      <p:ext uri="{BB962C8B-B14F-4D97-AF65-F5344CB8AC3E}">
        <p14:creationId xmlns:p14="http://schemas.microsoft.com/office/powerpoint/2010/main" val="13816470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F77C-5027-BD02-7441-006883522932}"/>
              </a:ext>
            </a:extLst>
          </p:cNvPr>
          <p:cNvSpPr>
            <a:spLocks noGrp="1"/>
          </p:cNvSpPr>
          <p:nvPr>
            <p:ph type="title"/>
          </p:nvPr>
        </p:nvSpPr>
        <p:spPr>
          <a:xfrm>
            <a:off x="1484309" y="746449"/>
            <a:ext cx="10018713" cy="1569627"/>
          </a:xfrm>
        </p:spPr>
        <p:txBody>
          <a:bodyPr/>
          <a:lstStyle/>
          <a:p>
            <a:r>
              <a:rPr lang="en-US" dirty="0"/>
              <a:t>    </a:t>
            </a:r>
            <a:r>
              <a:rPr lang="en-US" dirty="0">
                <a:solidFill>
                  <a:schemeClr val="accent1"/>
                </a:solidFill>
                <a:latin typeface="Times New Roman" panose="02020603050405020304" pitchFamily="18" charset="0"/>
                <a:cs typeface="Times New Roman" panose="02020603050405020304" pitchFamily="18" charset="0"/>
              </a:rPr>
              <a:t>ABSTRACT</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CB5E5-5176-7769-8381-307ABE0A2DFC}"/>
              </a:ext>
            </a:extLst>
          </p:cNvPr>
          <p:cNvSpPr>
            <a:spLocks noGrp="1"/>
          </p:cNvSpPr>
          <p:nvPr>
            <p:ph idx="1"/>
          </p:nvPr>
        </p:nvSpPr>
        <p:spPr>
          <a:xfrm>
            <a:off x="1484310" y="1970843"/>
            <a:ext cx="10018713" cy="3160994"/>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project aims to develop a machine learning model to predict the price range of mobile phones based on their features. Using a dataset from Kaggle, we trained various classification algorithms to identify the most accurate model for price prediction. The project utilizes Python and its powerful ML libraries for model development and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for a user-friendly web interface. Users can input mobile specifications such as battery power, Bluetooth, clock speed, RAM, and more to obtain a predicted price range—low, medium, or high. This tool can assist manufacturers in pricing strategies and help consumers make informed purchasing decisions. The project demonstrates the practical application of predictive analytics in addressing real-world problems.</a:t>
            </a:r>
            <a:endParaRPr lang="en-US" dirty="0"/>
          </a:p>
        </p:txBody>
      </p:sp>
    </p:spTree>
    <p:extLst>
      <p:ext uri="{BB962C8B-B14F-4D97-AF65-F5344CB8AC3E}">
        <p14:creationId xmlns:p14="http://schemas.microsoft.com/office/powerpoint/2010/main" val="39086078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7C05-AC50-A14F-DB8B-14A09FD48196}"/>
              </a:ext>
            </a:extLst>
          </p:cNvPr>
          <p:cNvSpPr>
            <a:spLocks noGrp="1"/>
          </p:cNvSpPr>
          <p:nvPr>
            <p:ph type="title"/>
          </p:nvPr>
        </p:nvSpPr>
        <p:spPr>
          <a:xfrm>
            <a:off x="1484311" y="326570"/>
            <a:ext cx="10018713" cy="2220687"/>
          </a:xfrm>
        </p:spPr>
        <p:txBody>
          <a:bodyPr/>
          <a:lstStyle/>
          <a:p>
            <a:r>
              <a:rPr lang="en-US" dirty="0">
                <a:solidFill>
                  <a:schemeClr val="accent1"/>
                </a:solidFill>
                <a:latin typeface="Times New Roman" panose="02020603050405020304" pitchFamily="18" charset="0"/>
                <a:cs typeface="Times New Roman" panose="02020603050405020304" pitchFamily="18" charset="0"/>
              </a:rPr>
              <a:t>INTRODUCTION</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641502-1416-1082-83CF-179690B3790A}"/>
              </a:ext>
            </a:extLst>
          </p:cNvPr>
          <p:cNvSpPr>
            <a:spLocks noGrp="1"/>
          </p:cNvSpPr>
          <p:nvPr>
            <p:ph idx="1"/>
          </p:nvPr>
        </p:nvSpPr>
        <p:spPr>
          <a:xfrm>
            <a:off x="1484310" y="2192785"/>
            <a:ext cx="10018713" cy="3598416"/>
          </a:xfrm>
        </p:spPr>
        <p:txBody>
          <a:bodyPr>
            <a:noAutofit/>
          </a:bodyPr>
          <a:lstStyle/>
          <a:p>
            <a:pPr algn="just"/>
            <a:r>
              <a:rPr lang="en-US" sz="2000" dirty="0">
                <a:latin typeface="Times New Roman"/>
                <a:cs typeface="Times New Roman"/>
              </a:rPr>
              <a:t>In today's digital age, mobile phones have become indispensable tools for communication, entertainment, and productivity, making the mobile phone market highly dynamic with frequent releases of new models. </a:t>
            </a:r>
          </a:p>
          <a:p>
            <a:pPr algn="just"/>
            <a:r>
              <a:rPr lang="en-US" sz="2000" dirty="0">
                <a:latin typeface="Times New Roman"/>
                <a:cs typeface="Times New Roman"/>
              </a:rPr>
              <a:t>Determining the optimal price of a mobile phone based on its features poses a significant challenge for both consumers and manufacturers. Consumers often struggle to correlate specifications with the price, leading to potential misjudgments in value. </a:t>
            </a:r>
          </a:p>
          <a:p>
            <a:pPr algn="just"/>
            <a:r>
              <a:rPr lang="en-US" sz="2000" dirty="0">
                <a:latin typeface="Times New Roman"/>
                <a:cs typeface="Times New Roman"/>
              </a:rPr>
              <a:t>This project aims to develop a machine learning model to predict the price range of mobile phones based on these specifications and identify the most accurate algorithm for this task. By providing insights into mobile pricing, this tool will assist consumers in making informed purchasing decisions and help manufacturers set competitive prices, contributing to the field of predictive analytics.</a:t>
            </a:r>
            <a:endParaRPr lang="en-IN" sz="2000" dirty="0">
              <a:latin typeface="Times New Roman"/>
              <a:cs typeface="Times New Roman"/>
            </a:endParaRPr>
          </a:p>
        </p:txBody>
      </p:sp>
    </p:spTree>
    <p:extLst>
      <p:ext uri="{BB962C8B-B14F-4D97-AF65-F5344CB8AC3E}">
        <p14:creationId xmlns:p14="http://schemas.microsoft.com/office/powerpoint/2010/main" val="10069393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FF49-AEAC-029A-0D88-7E2C8CA8FE8A}"/>
              </a:ext>
            </a:extLst>
          </p:cNvPr>
          <p:cNvSpPr>
            <a:spLocks noGrp="1"/>
          </p:cNvSpPr>
          <p:nvPr>
            <p:ph type="title"/>
          </p:nvPr>
        </p:nvSpPr>
        <p:spPr>
          <a:xfrm>
            <a:off x="1484311" y="354563"/>
            <a:ext cx="10018713" cy="2239347"/>
          </a:xfrm>
        </p:spPr>
        <p:txBody>
          <a:bodyPr/>
          <a:lstStyle/>
          <a:p>
            <a:r>
              <a:rPr lang="en-US" dirty="0"/>
              <a:t>   </a:t>
            </a:r>
            <a:r>
              <a:rPr lang="en-US" dirty="0">
                <a:solidFill>
                  <a:schemeClr val="accent1"/>
                </a:solidFill>
                <a:latin typeface="Times New Roman" panose="02020603050405020304" pitchFamily="18" charset="0"/>
                <a:cs typeface="Times New Roman" panose="02020603050405020304" pitchFamily="18" charset="0"/>
              </a:rPr>
              <a:t>EXISTING SYSTEM</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F9FB61-63DD-DCFD-7781-007A3EC1DE6D}"/>
              </a:ext>
            </a:extLst>
          </p:cNvPr>
          <p:cNvSpPr>
            <a:spLocks noGrp="1"/>
          </p:cNvSpPr>
          <p:nvPr>
            <p:ph idx="1"/>
          </p:nvPr>
        </p:nvSpPr>
        <p:spPr>
          <a:xfrm>
            <a:off x="1451579" y="1029810"/>
            <a:ext cx="10137041" cy="5379868"/>
          </a:xfrm>
        </p:spPr>
        <p:txBody>
          <a:bodyPr>
            <a:normAutofit/>
          </a:bodyPr>
          <a:lstStyle/>
          <a:p>
            <a:pPr marL="0" indent="0">
              <a:buNone/>
            </a:pPr>
            <a:endParaRPr lang="en-US" sz="2000" dirty="0">
              <a:latin typeface="Times New Roman"/>
              <a:cs typeface="Times New Roman"/>
            </a:endParaRPr>
          </a:p>
          <a:p>
            <a:pPr marL="0" indent="0">
              <a:buNone/>
            </a:pPr>
            <a:endParaRPr lang="en-US" sz="2000" dirty="0">
              <a:latin typeface="Times New Roman"/>
              <a:cs typeface="Times New Roman"/>
            </a:endParaRPr>
          </a:p>
          <a:p>
            <a:pPr algn="just"/>
            <a:r>
              <a:rPr lang="en-US" sz="2000" dirty="0">
                <a:latin typeface="Times New Roman"/>
                <a:cs typeface="Times New Roman"/>
              </a:rPr>
              <a:t>Current methods for mobile price estimation often rely on manual analysis or simplistic pricing strategies that do not account for the multitude of features modern smartphones possess. These methods are time-consuming and prone to inaccuracies, failing to provide a reliable pricing strategy in a dynamic market</a:t>
            </a:r>
          </a:p>
          <a:p>
            <a:pPr algn="just"/>
            <a:r>
              <a:rPr lang="en-US" sz="2000" dirty="0">
                <a:latin typeface="Times New Roman"/>
                <a:cs typeface="Times New Roman"/>
              </a:rPr>
              <a:t>The existing system for mobile price estimation faces limitations due to its reliance on manual analysis or simplistic pricing strategies. These methods often overlook the diverse array of features modern smartphones possess, leading to inaccuracies in price prediction. Moreover, the current approach typically utilizes traditional statistical methods or basic machine learning algorithms, which may lack the sophistication needed to capture the complexities of the mobile phone market. As a result, prediction models trained on these methods may struggle to provide precise price estimates. Additionally, the evaluation of these models is based on standard metrics like accuracy and precision, which may not fully reflect their performance in real-world scenarios. </a:t>
            </a:r>
            <a:endParaRPr lang="en-IN" sz="2400" dirty="0"/>
          </a:p>
        </p:txBody>
      </p:sp>
    </p:spTree>
    <p:extLst>
      <p:ext uri="{BB962C8B-B14F-4D97-AF65-F5344CB8AC3E}">
        <p14:creationId xmlns:p14="http://schemas.microsoft.com/office/powerpoint/2010/main" val="30191783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4A94-0AF2-9A05-B65B-232D40700C1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D825A97-76C6-E085-A355-EE24C41D3ED4}"/>
              </a:ext>
            </a:extLst>
          </p:cNvPr>
          <p:cNvSpPr>
            <a:spLocks noGrp="1"/>
          </p:cNvSpPr>
          <p:nvPr>
            <p:ph idx="1"/>
          </p:nvPr>
        </p:nvSpPr>
        <p:spPr>
          <a:xfrm>
            <a:off x="1484310" y="1754134"/>
            <a:ext cx="10018713" cy="4806463"/>
          </a:xfrm>
        </p:spPr>
        <p:txBody>
          <a:bodyPr/>
          <a:lstStyle/>
          <a:p>
            <a:pPr marL="0" indent="0" algn="just">
              <a:spcBef>
                <a:spcPts val="815"/>
              </a:spcBef>
              <a:spcAft>
                <a:spcPts val="0"/>
              </a:spcAft>
              <a:buNone/>
            </a:pPr>
            <a:r>
              <a:rPr lang="en-US"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DISADVANTAGES</a:t>
            </a:r>
            <a:r>
              <a:rPr lang="en-US" spc="-1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spcBef>
                <a:spcPts val="815"/>
              </a:spcBef>
              <a:spcAft>
                <a:spcPts val="0"/>
              </a:spcAft>
              <a:buNone/>
            </a:pPr>
            <a:endParaRPr lang="en-IN" sz="2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920"/>
              </a:spcBef>
              <a:tabLst>
                <a:tab pos="521335" algn="l"/>
              </a:tabLst>
            </a:pPr>
            <a:r>
              <a:rPr lang="en-US" sz="2000" b="1"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Neglects Non-Price Factors: </a:t>
            </a:r>
            <a:r>
              <a:rPr lang="en-US" sz="20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Focuses solely on price, disregarding other important aspects such as performance, durability, and user experience.</a:t>
            </a:r>
          </a:p>
          <a:p>
            <a:pPr algn="just">
              <a:spcBef>
                <a:spcPts val="920"/>
              </a:spcBef>
              <a:tabLst>
                <a:tab pos="521335" algn="l"/>
              </a:tabLst>
            </a:pPr>
            <a:r>
              <a:rPr lang="en-US" sz="2000" b="1"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Inaccuracy: </a:t>
            </a:r>
            <a:r>
              <a:rPr lang="en-US" sz="20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Manual and simplistic methods do not consider all relevant features, leading to inaccurate pricing.</a:t>
            </a:r>
          </a:p>
          <a:p>
            <a:pPr algn="just">
              <a:spcBef>
                <a:spcPts val="920"/>
              </a:spcBef>
              <a:tabLst>
                <a:tab pos="521335" algn="l"/>
              </a:tabLst>
            </a:pPr>
            <a:r>
              <a:rPr lang="en-US" sz="2000" b="1"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Time-Consuming: </a:t>
            </a:r>
            <a:r>
              <a:rPr lang="en-US" sz="20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Analyzing and estimating prices manually is a slow process.</a:t>
            </a:r>
          </a:p>
          <a:p>
            <a:pPr algn="just">
              <a:spcBef>
                <a:spcPts val="920"/>
              </a:spcBef>
              <a:tabLst>
                <a:tab pos="521335" algn="l"/>
              </a:tabLst>
            </a:pPr>
            <a:r>
              <a:rPr lang="en-US" sz="2000" b="1"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Lack of Adaptability: </a:t>
            </a:r>
            <a:r>
              <a:rPr lang="en-US" sz="20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Existing methods do not adapt well to the rapid technological advancements in the mobile industry.</a:t>
            </a:r>
            <a:endParaRPr lang="en-US" sz="2000" dirty="0">
              <a:uFill>
                <a:solidFill>
                  <a:srgbClr val="000000"/>
                </a:solidFill>
              </a:uFill>
              <a:ea typeface="Calibri" panose="020F0502020204030204" pitchFamily="34" charset="0"/>
              <a:cs typeface="Times New Roman" panose="02020603050405020304" pitchFamily="18" charset="0"/>
            </a:endParaRPr>
          </a:p>
          <a:p>
            <a:pPr marL="0" indent="0" algn="just">
              <a:spcBef>
                <a:spcPts val="920"/>
              </a:spcBef>
              <a:buNone/>
              <a:tabLst>
                <a:tab pos="521335" algn="l"/>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spcBef>
                <a:spcPts val="920"/>
              </a:spcBef>
              <a:buNone/>
              <a:tabLst>
                <a:tab pos="521335" algn="l"/>
              </a:tabLst>
            </a:pPr>
            <a:endParaRPr lang="en-IN" sz="2400" spc="0" dirty="0">
              <a:effectLst/>
              <a:uFill>
                <a:solidFill>
                  <a:srgbClr val="000000"/>
                </a:solidFill>
              </a:uFill>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42212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ECC4-6F33-6983-BEBC-0617105BF00B}"/>
              </a:ext>
            </a:extLst>
          </p:cNvPr>
          <p:cNvSpPr>
            <a:spLocks noGrp="1"/>
          </p:cNvSpPr>
          <p:nvPr>
            <p:ph type="title"/>
          </p:nvPr>
        </p:nvSpPr>
        <p:spPr>
          <a:xfrm>
            <a:off x="1484311" y="429208"/>
            <a:ext cx="10018713" cy="1614197"/>
          </a:xfrm>
        </p:spPr>
        <p:txBody>
          <a:bodyPr/>
          <a:lstStyle/>
          <a:p>
            <a:r>
              <a:rPr lang="en-US"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PROPOSED SYSTEM</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DFC291-B645-B7BB-4CC9-5B22F6A83329}"/>
              </a:ext>
            </a:extLst>
          </p:cNvPr>
          <p:cNvSpPr>
            <a:spLocks noGrp="1"/>
          </p:cNvSpPr>
          <p:nvPr>
            <p:ph idx="1"/>
          </p:nvPr>
        </p:nvSpPr>
        <p:spPr>
          <a:xfrm>
            <a:off x="1588568" y="1926455"/>
            <a:ext cx="10018713" cy="4576982"/>
          </a:xfrm>
        </p:spPr>
        <p:txBody>
          <a:bodyPr>
            <a:noAutofit/>
          </a:bodyPr>
          <a:lstStyle/>
          <a:p>
            <a:pPr marL="0" indent="0" algn="just">
              <a:buNone/>
            </a:pPr>
            <a:r>
              <a:rPr lang="en-US" sz="2000" dirty="0">
                <a:effectLst/>
                <a:latin typeface="Times New Roman"/>
                <a:ea typeface="Calibri" panose="020F0502020204030204" pitchFamily="34" charset="0"/>
                <a:cs typeface="Times New Roman"/>
              </a:rPr>
              <a:t>	</a:t>
            </a:r>
          </a:p>
          <a:p>
            <a:pPr marL="0" indent="0" algn="just">
              <a:buNone/>
            </a:pPr>
            <a:endParaRPr lang="en-US" sz="2000" dirty="0">
              <a:latin typeface="Times New Roman"/>
              <a:ea typeface="Calibri" panose="020F0502020204030204" pitchFamily="34" charset="0"/>
              <a:cs typeface="Times New Roman"/>
            </a:endParaRPr>
          </a:p>
          <a:p>
            <a:pPr algn="just"/>
            <a:r>
              <a:rPr lang="en-US" sz="2000" dirty="0">
                <a:effectLst/>
                <a:latin typeface="Times New Roman"/>
                <a:ea typeface="Calibri" panose="020F0502020204030204" pitchFamily="34" charset="0"/>
                <a:cs typeface="Times New Roman"/>
              </a:rPr>
              <a:t>Our proposed system utilizes machine learning algorithms to predict mobile phone price ranges based on key features such as battery power, RAM, internal memory, and more. By training models on historical data, we can provide accurate and automated price predictions. The system features a user-friendly interface built with </a:t>
            </a:r>
            <a:r>
              <a:rPr lang="en-US" sz="2000" dirty="0" err="1">
                <a:effectLst/>
                <a:latin typeface="Times New Roman"/>
                <a:ea typeface="Calibri" panose="020F0502020204030204" pitchFamily="34" charset="0"/>
                <a:cs typeface="Times New Roman"/>
              </a:rPr>
              <a:t>Streamlit</a:t>
            </a:r>
            <a:r>
              <a:rPr lang="en-US" sz="2000" dirty="0">
                <a:effectLst/>
                <a:latin typeface="Times New Roman"/>
                <a:ea typeface="Calibri" panose="020F0502020204030204" pitchFamily="34" charset="0"/>
                <a:cs typeface="Times New Roman"/>
              </a:rPr>
              <a:t>, allowing users to input mobile specifications and receive instant price range predictions. </a:t>
            </a:r>
          </a:p>
          <a:p>
            <a:pPr algn="just"/>
            <a:r>
              <a:rPr lang="en-US" sz="2000" dirty="0">
                <a:effectLst/>
                <a:latin typeface="Times New Roman"/>
                <a:ea typeface="Calibri" panose="020F0502020204030204" pitchFamily="34" charset="0"/>
                <a:cs typeface="Times New Roman"/>
              </a:rPr>
              <a:t>Additionally, our system employs multiple machine learning models to ensure robust performance and accuracy. We experiment with various algorithms including Logistic Regression, K-Nearest Neighbors (KNN), Decision Tree, and Random Forest. Each model is trained and evaluated using metrics like accuracy score and confusion matrix to identify the best-performing approach. This enhances the system's predictive capability, ensuring reliable and up-to-date price range predictions, and provides a competitive edge with dynamic, data-driven pricing strategies.</a:t>
            </a:r>
          </a:p>
          <a:p>
            <a:pPr marL="0" indent="0" algn="just">
              <a:buNone/>
            </a:pPr>
            <a:endParaRPr lang="en-US" dirty="0">
              <a:effectLst/>
              <a:ea typeface="Calibri" panose="020F050202020403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300339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AEC20-1FC6-0C8E-8AD5-3266896E93BF}"/>
              </a:ext>
            </a:extLst>
          </p:cNvPr>
          <p:cNvSpPr>
            <a:spLocks noGrp="1"/>
          </p:cNvSpPr>
          <p:nvPr>
            <p:ph idx="1"/>
          </p:nvPr>
        </p:nvSpPr>
        <p:spPr>
          <a:xfrm>
            <a:off x="1484310" y="168676"/>
            <a:ext cx="10018713" cy="6338656"/>
          </a:xfrm>
        </p:spPr>
        <p:txBody>
          <a:bodyPr/>
          <a:lstStyle/>
          <a:p>
            <a:pPr marL="0" indent="0">
              <a:buNone/>
            </a:pPr>
            <a:r>
              <a:rPr lang="en-US"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ADVANTAGES:</a:t>
            </a:r>
          </a:p>
          <a:p>
            <a:pPr marL="0" indent="0">
              <a:buNone/>
            </a:pPr>
            <a:endParaRPr lang="en-US" sz="16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Accuracy: </a:t>
            </a:r>
            <a:r>
              <a:rPr lang="en-US" sz="2000" dirty="0">
                <a:latin typeface="Times New Roman" panose="02020603050405020304" pitchFamily="18" charset="0"/>
                <a:ea typeface="Calibri" panose="020F0502020204030204" pitchFamily="34" charset="0"/>
                <a:cs typeface="Times New Roman" panose="02020603050405020304" pitchFamily="18" charset="0"/>
              </a:rPr>
              <a:t>Machine learning models provide more accurate price predictions by considering a wide range of features.</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Efficiency: </a:t>
            </a:r>
            <a:r>
              <a:rPr lang="en-US" sz="2000" dirty="0">
                <a:latin typeface="Times New Roman" panose="02020603050405020304" pitchFamily="18" charset="0"/>
                <a:ea typeface="Calibri" panose="020F0502020204030204" pitchFamily="34" charset="0"/>
                <a:cs typeface="Times New Roman" panose="02020603050405020304" pitchFamily="18" charset="0"/>
              </a:rPr>
              <a:t>Automated predictions save time compared to manual methods.</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User-Friendly: </a:t>
            </a:r>
            <a:r>
              <a:rPr lang="en-US" sz="2000" dirty="0">
                <a:latin typeface="Times New Roman" panose="02020603050405020304" pitchFamily="18" charset="0"/>
                <a:ea typeface="Calibri" panose="020F0502020204030204" pitchFamily="34" charset="0"/>
                <a:cs typeface="Times New Roman" panose="02020603050405020304" pitchFamily="18" charset="0"/>
              </a:rPr>
              <a:t>The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Streamlit</a:t>
            </a:r>
            <a:r>
              <a:rPr lang="en-US" sz="2000" dirty="0">
                <a:latin typeface="Times New Roman" panose="02020603050405020304" pitchFamily="18" charset="0"/>
                <a:ea typeface="Calibri" panose="020F0502020204030204" pitchFamily="34" charset="0"/>
                <a:cs typeface="Times New Roman" panose="02020603050405020304" pitchFamily="18" charset="0"/>
              </a:rPr>
              <a:t> interface ensures that users can easily input data and receive predictions without requiring technical expertise.</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Adaptability: </a:t>
            </a:r>
            <a:r>
              <a:rPr lang="en-US" sz="2000" dirty="0">
                <a:latin typeface="Times New Roman" panose="02020603050405020304" pitchFamily="18" charset="0"/>
                <a:ea typeface="Calibri" panose="020F0502020204030204" pitchFamily="34" charset="0"/>
                <a:cs typeface="Times New Roman" panose="02020603050405020304" pitchFamily="18" charset="0"/>
              </a:rPr>
              <a:t>The system can easily be updated with new data, making it adaptable to market changes.</a:t>
            </a:r>
          </a:p>
          <a:p>
            <a:pPr marL="0" indent="0" algn="just">
              <a:buNone/>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Algorithms:</a:t>
            </a:r>
          </a:p>
          <a:p>
            <a:pPr algn="just"/>
            <a:r>
              <a:rPr lang="en-US" sz="2000" dirty="0">
                <a:latin typeface="Times New Roman" panose="02020603050405020304" pitchFamily="18" charset="0"/>
                <a:ea typeface="Times New Roman" panose="02020603050405020304" pitchFamily="18" charset="0"/>
                <a:cs typeface="Times New Roman" panose="02020603050405020304" pitchFamily="18" charset="0"/>
              </a:rPr>
              <a:t>Decision Tree, Random Forest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and KNN.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7009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813</TotalTime>
  <Words>1296</Words>
  <Application>Microsoft Office PowerPoint</Application>
  <PresentationFormat>Widescreen</PresentationFormat>
  <Paragraphs>113</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Calibri</vt:lpstr>
      <vt:lpstr>Calibri Light</vt:lpstr>
      <vt:lpstr>Corbel</vt:lpstr>
      <vt:lpstr>Engravers MT</vt:lpstr>
      <vt:lpstr>Times New Roman</vt:lpstr>
      <vt:lpstr>Wingdings</vt:lpstr>
      <vt:lpstr>Parallax</vt:lpstr>
      <vt:lpstr>MALINENI LAKSHMAIAH  WOMEN’S ENGINEERING COLLEGE (Accredited by NBA(CSE&amp;ECE),NAAC A+,Approved by AICTE,NEW DELHI,Afficated to JNTUK,Kakinada)   </vt:lpstr>
      <vt:lpstr>MOBILE PRICE CLASSIFICATION USING MACHINE LEARNING</vt:lpstr>
      <vt:lpstr>CONTENTS</vt:lpstr>
      <vt:lpstr>    ABSTRACT</vt:lpstr>
      <vt:lpstr>INTRODUCTION</vt:lpstr>
      <vt:lpstr>   EXISTING SYSTEM</vt:lpstr>
      <vt:lpstr>PowerPoint Presentation</vt:lpstr>
      <vt:lpstr>    PROPOSED SYSTEM</vt:lpstr>
      <vt:lpstr>PowerPoint Presentation</vt:lpstr>
      <vt:lpstr>     SYSTEM REQUIREMENTS </vt:lpstr>
      <vt:lpstr>DESIGN</vt:lpstr>
      <vt:lpstr>DATA FLOW DIAGRAM</vt:lpstr>
      <vt:lpstr>USE CASE DIAGRAM</vt:lpstr>
      <vt:lpstr>CLASS DIAGRAM</vt:lpstr>
      <vt:lpstr>SEQUENCE DIAGRAM</vt:lpstr>
      <vt:lpstr>ACTIVITY DIAGRAM</vt:lpstr>
      <vt:lpstr>ACHIEVED RESULT</vt:lpstr>
      <vt:lpstr>PowerPoint Presentation</vt:lpstr>
      <vt:lpstr>PowerPoint Presentation</vt:lpstr>
      <vt:lpstr>PowerPoint Presentation</vt:lpstr>
      <vt:lpstr>     CONCLUSION</vt:lpstr>
      <vt:lpstr>FURTHER ENHANCEMENT </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Uha Sai Avvaru</dc:creator>
  <cp:lastModifiedBy>Lakshmi Prasanna Nadendla</cp:lastModifiedBy>
  <cp:revision>80</cp:revision>
  <dcterms:created xsi:type="dcterms:W3CDTF">2023-01-01T13:55:22Z</dcterms:created>
  <dcterms:modified xsi:type="dcterms:W3CDTF">2024-05-19T08:38:19Z</dcterms:modified>
</cp:coreProperties>
</file>