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2" r:id="rId3"/>
    <p:sldId id="257" r:id="rId4"/>
    <p:sldId id="259" r:id="rId5"/>
    <p:sldId id="260" r:id="rId6"/>
    <p:sldId id="264" r:id="rId7"/>
    <p:sldId id="261" r:id="rId8"/>
    <p:sldId id="262" r:id="rId9"/>
    <p:sldId id="263" r:id="rId10"/>
    <p:sldId id="267" r:id="rId11"/>
    <p:sldId id="273" r:id="rId12"/>
    <p:sldId id="265" r:id="rId13"/>
    <p:sldId id="258" r:id="rId14"/>
    <p:sldId id="268" r:id="rId15"/>
    <p:sldId id="274"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catalog.data.gov/dataset/insurance-complaints-all-data"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catalog.data.gov/dataset/insurance-complaints-all-data"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3F11F-657B-4AEB-94B4-F8DDEA7EB794}"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C4E1759B-21B0-44C4-9826-7A451F5A9C01}">
      <dgm:prSet/>
      <dgm:spPr/>
      <dgm:t>
        <a:bodyPr/>
        <a:lstStyle/>
        <a:p>
          <a:r>
            <a:rPr lang="en-US"/>
            <a:t>Contents</a:t>
          </a:r>
        </a:p>
      </dgm:t>
    </dgm:pt>
    <dgm:pt modelId="{4C1EF1F7-87B3-4C42-AF06-B25C61BC02B9}" type="parTrans" cxnId="{E7A42C4B-D6F0-4C45-BF2D-DD69F8C72B1D}">
      <dgm:prSet/>
      <dgm:spPr/>
      <dgm:t>
        <a:bodyPr/>
        <a:lstStyle/>
        <a:p>
          <a:endParaRPr lang="en-US"/>
        </a:p>
      </dgm:t>
    </dgm:pt>
    <dgm:pt modelId="{B44A6243-BD8C-42B8-8CFB-333751CABFE8}" type="sibTrans" cxnId="{E7A42C4B-D6F0-4C45-BF2D-DD69F8C72B1D}">
      <dgm:prSet/>
      <dgm:spPr/>
      <dgm:t>
        <a:bodyPr/>
        <a:lstStyle/>
        <a:p>
          <a:endParaRPr lang="en-US"/>
        </a:p>
      </dgm:t>
    </dgm:pt>
    <dgm:pt modelId="{CA81D5EE-9605-401C-953F-A8505CF978C3}">
      <dgm:prSet/>
      <dgm:spPr/>
      <dgm:t>
        <a:bodyPr/>
        <a:lstStyle/>
        <a:p>
          <a:r>
            <a:rPr lang="en-US" b="0">
              <a:latin typeface="Arial" panose="020B0604020202020204" pitchFamily="34" charset="0"/>
              <a:cs typeface="Arial" panose="020B0604020202020204" pitchFamily="34" charset="0"/>
            </a:rPr>
            <a:t>Introduction</a:t>
          </a:r>
        </a:p>
      </dgm:t>
    </dgm:pt>
    <dgm:pt modelId="{830095AD-6C16-4909-92A7-98CAB5E2572A}" type="parTrans" cxnId="{BC8D969D-AAE0-4656-B5AB-522A6D9E12D1}">
      <dgm:prSet/>
      <dgm:spPr/>
      <dgm:t>
        <a:bodyPr/>
        <a:lstStyle/>
        <a:p>
          <a:endParaRPr lang="en-US"/>
        </a:p>
      </dgm:t>
    </dgm:pt>
    <dgm:pt modelId="{EAFA05FD-AF3F-410F-9139-546989659D10}" type="sibTrans" cxnId="{BC8D969D-AAE0-4656-B5AB-522A6D9E12D1}">
      <dgm:prSet/>
      <dgm:spPr/>
      <dgm:t>
        <a:bodyPr/>
        <a:lstStyle/>
        <a:p>
          <a:endParaRPr lang="en-US"/>
        </a:p>
      </dgm:t>
    </dgm:pt>
    <dgm:pt modelId="{889697EA-C5B8-4E2A-BD6C-C13D089876D4}">
      <dgm:prSet/>
      <dgm:spPr/>
      <dgm:t>
        <a:bodyPr/>
        <a:lstStyle/>
        <a:p>
          <a:r>
            <a:rPr lang="en-IN" b="0" i="0">
              <a:latin typeface="Arial" panose="020B0604020202020204" pitchFamily="34" charset="0"/>
              <a:cs typeface="Arial" panose="020B0604020202020204" pitchFamily="34" charset="0"/>
            </a:rPr>
            <a:t>Evolution of Insurance</a:t>
          </a:r>
          <a:endParaRPr lang="en-US" b="0">
            <a:latin typeface="Arial" panose="020B0604020202020204" pitchFamily="34" charset="0"/>
            <a:cs typeface="Arial" panose="020B0604020202020204" pitchFamily="34" charset="0"/>
          </a:endParaRPr>
        </a:p>
      </dgm:t>
    </dgm:pt>
    <dgm:pt modelId="{D50BB658-31B1-4A6D-B044-A6546BE834A7}" type="parTrans" cxnId="{BB101534-D21F-4093-A105-FFE2B5D68033}">
      <dgm:prSet/>
      <dgm:spPr/>
      <dgm:t>
        <a:bodyPr/>
        <a:lstStyle/>
        <a:p>
          <a:endParaRPr lang="en-US"/>
        </a:p>
      </dgm:t>
    </dgm:pt>
    <dgm:pt modelId="{B7530948-9E08-4756-B079-9207EA8B6D5B}" type="sibTrans" cxnId="{BB101534-D21F-4093-A105-FFE2B5D68033}">
      <dgm:prSet/>
      <dgm:spPr/>
      <dgm:t>
        <a:bodyPr/>
        <a:lstStyle/>
        <a:p>
          <a:endParaRPr lang="en-US"/>
        </a:p>
      </dgm:t>
    </dgm:pt>
    <dgm:pt modelId="{D4B68081-4F48-48AC-B792-8B4F234CD0ED}">
      <dgm:prSet/>
      <dgm:spPr/>
      <dgm:t>
        <a:bodyPr/>
        <a:lstStyle/>
        <a:p>
          <a:r>
            <a:rPr lang="en-IN" b="0" i="0">
              <a:latin typeface="Arial" panose="020B0604020202020204" pitchFamily="34" charset="0"/>
              <a:cs typeface="Arial" panose="020B0604020202020204" pitchFamily="34" charset="0"/>
            </a:rPr>
            <a:t>Overview of Insurance Complaints Dataset</a:t>
          </a:r>
          <a:endParaRPr lang="en-US" b="0">
            <a:latin typeface="Arial" panose="020B0604020202020204" pitchFamily="34" charset="0"/>
            <a:cs typeface="Arial" panose="020B0604020202020204" pitchFamily="34" charset="0"/>
          </a:endParaRPr>
        </a:p>
      </dgm:t>
    </dgm:pt>
    <dgm:pt modelId="{D1F3143B-93BF-43B0-BB03-84ED82D3A55E}" type="parTrans" cxnId="{DC5FCB92-1B94-4A8E-89FC-D363319F6430}">
      <dgm:prSet/>
      <dgm:spPr/>
      <dgm:t>
        <a:bodyPr/>
        <a:lstStyle/>
        <a:p>
          <a:endParaRPr lang="en-US"/>
        </a:p>
      </dgm:t>
    </dgm:pt>
    <dgm:pt modelId="{740EA30D-109E-45CC-B7A0-63E78C37741F}" type="sibTrans" cxnId="{DC5FCB92-1B94-4A8E-89FC-D363319F6430}">
      <dgm:prSet/>
      <dgm:spPr/>
      <dgm:t>
        <a:bodyPr/>
        <a:lstStyle/>
        <a:p>
          <a:endParaRPr lang="en-US"/>
        </a:p>
      </dgm:t>
    </dgm:pt>
    <dgm:pt modelId="{A47D6EB2-3EE4-4D96-B2C1-0DD36DDF7931}">
      <dgm:prSet/>
      <dgm:spPr/>
      <dgm:t>
        <a:bodyPr/>
        <a:lstStyle/>
        <a:p>
          <a:r>
            <a:rPr lang="en-IN" b="0" i="0">
              <a:latin typeface="Arial" panose="020B0604020202020204" pitchFamily="34" charset="0"/>
              <a:cs typeface="Arial" panose="020B0604020202020204" pitchFamily="34" charset="0"/>
            </a:rPr>
            <a:t>Research Questions &amp; Exploratory Data Analysis (EDA) Questions</a:t>
          </a:r>
          <a:endParaRPr lang="en-US" b="0">
            <a:latin typeface="Arial" panose="020B0604020202020204" pitchFamily="34" charset="0"/>
            <a:cs typeface="Arial" panose="020B0604020202020204" pitchFamily="34" charset="0"/>
          </a:endParaRPr>
        </a:p>
      </dgm:t>
    </dgm:pt>
    <dgm:pt modelId="{333FE839-1AF3-4601-B6AC-492E57D4BA5A}" type="parTrans" cxnId="{D645B75F-0F19-4A74-8C77-E58E4E8A84A8}">
      <dgm:prSet/>
      <dgm:spPr/>
      <dgm:t>
        <a:bodyPr/>
        <a:lstStyle/>
        <a:p>
          <a:endParaRPr lang="en-US"/>
        </a:p>
      </dgm:t>
    </dgm:pt>
    <dgm:pt modelId="{D00AEA4A-EB0C-42F5-830F-AA26E4493913}" type="sibTrans" cxnId="{D645B75F-0F19-4A74-8C77-E58E4E8A84A8}">
      <dgm:prSet/>
      <dgm:spPr/>
      <dgm:t>
        <a:bodyPr/>
        <a:lstStyle/>
        <a:p>
          <a:endParaRPr lang="en-US"/>
        </a:p>
      </dgm:t>
    </dgm:pt>
    <dgm:pt modelId="{D03BEF77-9EA0-41D5-A5A5-94457018F986}">
      <dgm:prSet/>
      <dgm:spPr/>
      <dgm:t>
        <a:bodyPr/>
        <a:lstStyle/>
        <a:p>
          <a:r>
            <a:rPr lang="en-IN" b="0">
              <a:latin typeface="Arial" panose="020B0604020202020204" pitchFamily="34" charset="0"/>
              <a:cs typeface="Arial" panose="020B0604020202020204" pitchFamily="34" charset="0"/>
            </a:rPr>
            <a:t>Data Challenges and Software selection</a:t>
          </a:r>
          <a:endParaRPr lang="en-US" b="0">
            <a:latin typeface="Arial" panose="020B0604020202020204" pitchFamily="34" charset="0"/>
            <a:cs typeface="Arial" panose="020B0604020202020204" pitchFamily="34" charset="0"/>
          </a:endParaRPr>
        </a:p>
      </dgm:t>
    </dgm:pt>
    <dgm:pt modelId="{E9CE092D-8A8D-4747-BA0D-F1E29FCBC3A8}" type="parTrans" cxnId="{2A15A9DF-8B13-460F-B4F2-F7FEF5D818E1}">
      <dgm:prSet/>
      <dgm:spPr/>
      <dgm:t>
        <a:bodyPr/>
        <a:lstStyle/>
        <a:p>
          <a:endParaRPr lang="en-US"/>
        </a:p>
      </dgm:t>
    </dgm:pt>
    <dgm:pt modelId="{329B7179-73B5-464B-9384-178C45C26A9A}" type="sibTrans" cxnId="{2A15A9DF-8B13-460F-B4F2-F7FEF5D818E1}">
      <dgm:prSet/>
      <dgm:spPr/>
      <dgm:t>
        <a:bodyPr/>
        <a:lstStyle/>
        <a:p>
          <a:endParaRPr lang="en-US"/>
        </a:p>
      </dgm:t>
    </dgm:pt>
    <dgm:pt modelId="{DEA4FF18-3442-4D34-98A1-883CDAC5BD11}">
      <dgm:prSet/>
      <dgm:spPr/>
      <dgm:t>
        <a:bodyPr/>
        <a:lstStyle/>
        <a:p>
          <a:r>
            <a:rPr lang="en-IN" b="0" i="0">
              <a:solidFill>
                <a:srgbClr val="000000"/>
              </a:solidFill>
              <a:effectLst/>
              <a:latin typeface="Arial" panose="020B0604020202020204" pitchFamily="34" charset="0"/>
              <a:cs typeface="Arial" panose="020B0604020202020204" pitchFamily="34" charset="0"/>
            </a:rPr>
            <a:t>Exploratory Data Analysis &amp; Methodology</a:t>
          </a:r>
          <a:endParaRPr lang="en-US" b="0">
            <a:latin typeface="Arial" panose="020B0604020202020204" pitchFamily="34" charset="0"/>
            <a:cs typeface="Arial" panose="020B0604020202020204" pitchFamily="34" charset="0"/>
          </a:endParaRPr>
        </a:p>
      </dgm:t>
    </dgm:pt>
    <dgm:pt modelId="{EF43A7DC-6E7B-4D72-9B48-46003E8A21F5}" type="parTrans" cxnId="{44851220-9277-4354-8AF7-FD62450D06EF}">
      <dgm:prSet/>
      <dgm:spPr/>
      <dgm:t>
        <a:bodyPr/>
        <a:lstStyle/>
        <a:p>
          <a:endParaRPr lang="en-US"/>
        </a:p>
      </dgm:t>
    </dgm:pt>
    <dgm:pt modelId="{91C461E3-BFFF-4FA2-B650-AE1D645248B9}" type="sibTrans" cxnId="{44851220-9277-4354-8AF7-FD62450D06EF}">
      <dgm:prSet/>
      <dgm:spPr/>
      <dgm:t>
        <a:bodyPr/>
        <a:lstStyle/>
        <a:p>
          <a:endParaRPr lang="en-US"/>
        </a:p>
      </dgm:t>
    </dgm:pt>
    <dgm:pt modelId="{9C0BA6A0-9BC9-4A0A-9312-436FEE13A689}">
      <dgm:prSet/>
      <dgm:spPr/>
      <dgm:t>
        <a:bodyPr/>
        <a:lstStyle/>
        <a:p>
          <a:r>
            <a:rPr lang="en-IN" b="0" i="0">
              <a:latin typeface="Arial" panose="020B0604020202020204" pitchFamily="34" charset="0"/>
              <a:cs typeface="Arial" panose="020B0604020202020204" pitchFamily="34" charset="0"/>
            </a:rPr>
            <a:t>Model Initialization</a:t>
          </a:r>
          <a:endParaRPr lang="en-US" b="0">
            <a:latin typeface="Arial" panose="020B0604020202020204" pitchFamily="34" charset="0"/>
            <a:cs typeface="Arial" panose="020B0604020202020204" pitchFamily="34" charset="0"/>
          </a:endParaRPr>
        </a:p>
      </dgm:t>
    </dgm:pt>
    <dgm:pt modelId="{2FAE389F-CB7B-4F34-97A0-B9E7C1D90C20}" type="parTrans" cxnId="{8DF1211A-49A4-45A4-B190-847A28805ABA}">
      <dgm:prSet/>
      <dgm:spPr/>
      <dgm:t>
        <a:bodyPr/>
        <a:lstStyle/>
        <a:p>
          <a:endParaRPr lang="en-US"/>
        </a:p>
      </dgm:t>
    </dgm:pt>
    <dgm:pt modelId="{1E4DB8C9-33B9-4881-8F9D-9B3517130ECC}" type="sibTrans" cxnId="{8DF1211A-49A4-45A4-B190-847A28805ABA}">
      <dgm:prSet/>
      <dgm:spPr/>
      <dgm:t>
        <a:bodyPr/>
        <a:lstStyle/>
        <a:p>
          <a:endParaRPr lang="en-US"/>
        </a:p>
      </dgm:t>
    </dgm:pt>
    <dgm:pt modelId="{4C9F024F-731D-482F-BC1F-DA6455E9815C}">
      <dgm:prSet/>
      <dgm:spPr/>
      <dgm:t>
        <a:bodyPr/>
        <a:lstStyle/>
        <a:p>
          <a:r>
            <a:rPr lang="en-US" b="0">
              <a:latin typeface="Arial" panose="020B0604020202020204" pitchFamily="34" charset="0"/>
              <a:cs typeface="Arial" panose="020B0604020202020204" pitchFamily="34" charset="0"/>
            </a:rPr>
            <a:t>Results</a:t>
          </a:r>
        </a:p>
      </dgm:t>
    </dgm:pt>
    <dgm:pt modelId="{D499FEEC-C520-4C64-8B97-C4243B5DC9A8}" type="parTrans" cxnId="{B40D20C2-F833-4207-B54E-6300B11FDDCD}">
      <dgm:prSet/>
      <dgm:spPr/>
      <dgm:t>
        <a:bodyPr/>
        <a:lstStyle/>
        <a:p>
          <a:endParaRPr lang="en-US"/>
        </a:p>
      </dgm:t>
    </dgm:pt>
    <dgm:pt modelId="{107B9010-AC05-46C3-9B52-4C5CAFF242CE}" type="sibTrans" cxnId="{B40D20C2-F833-4207-B54E-6300B11FDDCD}">
      <dgm:prSet/>
      <dgm:spPr/>
      <dgm:t>
        <a:bodyPr/>
        <a:lstStyle/>
        <a:p>
          <a:endParaRPr lang="en-US"/>
        </a:p>
      </dgm:t>
    </dgm:pt>
    <dgm:pt modelId="{18928902-A9B9-43DD-A14E-21EEFE530FBA}">
      <dgm:prSet/>
      <dgm:spPr/>
      <dgm:t>
        <a:bodyPr/>
        <a:lstStyle/>
        <a:p>
          <a:r>
            <a:rPr lang="en-US" b="0">
              <a:latin typeface="Arial" panose="020B0604020202020204" pitchFamily="34" charset="0"/>
              <a:cs typeface="Arial" panose="020B0604020202020204" pitchFamily="34" charset="0"/>
            </a:rPr>
            <a:t>Conclusion and Recommendations</a:t>
          </a:r>
        </a:p>
      </dgm:t>
    </dgm:pt>
    <dgm:pt modelId="{00663F6D-A837-43E6-A616-B677C97374E7}" type="parTrans" cxnId="{F5BC6564-5179-4BE1-AF81-5FA270638852}">
      <dgm:prSet/>
      <dgm:spPr/>
      <dgm:t>
        <a:bodyPr/>
        <a:lstStyle/>
        <a:p>
          <a:endParaRPr lang="en-US"/>
        </a:p>
      </dgm:t>
    </dgm:pt>
    <dgm:pt modelId="{F0F35396-A894-4D7F-912A-55E8A4E67D70}" type="sibTrans" cxnId="{F5BC6564-5179-4BE1-AF81-5FA270638852}">
      <dgm:prSet/>
      <dgm:spPr/>
      <dgm:t>
        <a:bodyPr/>
        <a:lstStyle/>
        <a:p>
          <a:endParaRPr lang="en-US"/>
        </a:p>
      </dgm:t>
    </dgm:pt>
    <dgm:pt modelId="{2D929DD2-A10B-8C49-AACD-E10B78BB089F}" type="pres">
      <dgm:prSet presAssocID="{5053F11F-657B-4AEB-94B4-F8DDEA7EB794}" presName="linear" presStyleCnt="0">
        <dgm:presLayoutVars>
          <dgm:animLvl val="lvl"/>
          <dgm:resizeHandles val="exact"/>
        </dgm:presLayoutVars>
      </dgm:prSet>
      <dgm:spPr/>
    </dgm:pt>
    <dgm:pt modelId="{07554E5C-EDD1-704A-B2C4-B3B3F322DA2C}" type="pres">
      <dgm:prSet presAssocID="{C4E1759B-21B0-44C4-9826-7A451F5A9C01}" presName="parentText" presStyleLbl="node1" presStyleIdx="0" presStyleCnt="1">
        <dgm:presLayoutVars>
          <dgm:chMax val="0"/>
          <dgm:bulletEnabled val="1"/>
        </dgm:presLayoutVars>
      </dgm:prSet>
      <dgm:spPr/>
    </dgm:pt>
    <dgm:pt modelId="{722B08D5-F1AE-7D46-83CD-73631130C2FA}" type="pres">
      <dgm:prSet presAssocID="{C4E1759B-21B0-44C4-9826-7A451F5A9C01}" presName="childText" presStyleLbl="revTx" presStyleIdx="0" presStyleCnt="1">
        <dgm:presLayoutVars>
          <dgm:bulletEnabled val="1"/>
        </dgm:presLayoutVars>
      </dgm:prSet>
      <dgm:spPr/>
    </dgm:pt>
  </dgm:ptLst>
  <dgm:cxnLst>
    <dgm:cxn modelId="{8DF1211A-49A4-45A4-B190-847A28805ABA}" srcId="{C4E1759B-21B0-44C4-9826-7A451F5A9C01}" destId="{9C0BA6A0-9BC9-4A0A-9312-436FEE13A689}" srcOrd="6" destOrd="0" parTransId="{2FAE389F-CB7B-4F34-97A0-B9E7C1D90C20}" sibTransId="{1E4DB8C9-33B9-4881-8F9D-9B3517130ECC}"/>
    <dgm:cxn modelId="{44851220-9277-4354-8AF7-FD62450D06EF}" srcId="{C4E1759B-21B0-44C4-9826-7A451F5A9C01}" destId="{DEA4FF18-3442-4D34-98A1-883CDAC5BD11}" srcOrd="5" destOrd="0" parTransId="{EF43A7DC-6E7B-4D72-9B48-46003E8A21F5}" sibTransId="{91C461E3-BFFF-4FA2-B650-AE1D645248B9}"/>
    <dgm:cxn modelId="{BB101534-D21F-4093-A105-FFE2B5D68033}" srcId="{C4E1759B-21B0-44C4-9826-7A451F5A9C01}" destId="{889697EA-C5B8-4E2A-BD6C-C13D089876D4}" srcOrd="1" destOrd="0" parTransId="{D50BB658-31B1-4A6D-B044-A6546BE834A7}" sibTransId="{B7530948-9E08-4756-B079-9207EA8B6D5B}"/>
    <dgm:cxn modelId="{BE25213B-0187-8340-9808-6BA0DD4A2021}" type="presOf" srcId="{5053F11F-657B-4AEB-94B4-F8DDEA7EB794}" destId="{2D929DD2-A10B-8C49-AACD-E10B78BB089F}" srcOrd="0" destOrd="0" presId="urn:microsoft.com/office/officeart/2005/8/layout/vList2"/>
    <dgm:cxn modelId="{E7A42C4B-D6F0-4C45-BF2D-DD69F8C72B1D}" srcId="{5053F11F-657B-4AEB-94B4-F8DDEA7EB794}" destId="{C4E1759B-21B0-44C4-9826-7A451F5A9C01}" srcOrd="0" destOrd="0" parTransId="{4C1EF1F7-87B3-4C42-AF06-B25C61BC02B9}" sibTransId="{B44A6243-BD8C-42B8-8CFB-333751CABFE8}"/>
    <dgm:cxn modelId="{4472B650-37E3-1541-86C9-C39306C0E8AE}" type="presOf" srcId="{889697EA-C5B8-4E2A-BD6C-C13D089876D4}" destId="{722B08D5-F1AE-7D46-83CD-73631130C2FA}" srcOrd="0" destOrd="1" presId="urn:microsoft.com/office/officeart/2005/8/layout/vList2"/>
    <dgm:cxn modelId="{60C8AD54-42D8-6B44-9F94-0B577ADCCB17}" type="presOf" srcId="{D03BEF77-9EA0-41D5-A5A5-94457018F986}" destId="{722B08D5-F1AE-7D46-83CD-73631130C2FA}" srcOrd="0" destOrd="4" presId="urn:microsoft.com/office/officeart/2005/8/layout/vList2"/>
    <dgm:cxn modelId="{3735425A-375C-0F46-AE44-654E626F7DF9}" type="presOf" srcId="{18928902-A9B9-43DD-A14E-21EEFE530FBA}" destId="{722B08D5-F1AE-7D46-83CD-73631130C2FA}" srcOrd="0" destOrd="8" presId="urn:microsoft.com/office/officeart/2005/8/layout/vList2"/>
    <dgm:cxn modelId="{D645B75F-0F19-4A74-8C77-E58E4E8A84A8}" srcId="{C4E1759B-21B0-44C4-9826-7A451F5A9C01}" destId="{A47D6EB2-3EE4-4D96-B2C1-0DD36DDF7931}" srcOrd="3" destOrd="0" parTransId="{333FE839-1AF3-4601-B6AC-492E57D4BA5A}" sibTransId="{D00AEA4A-EB0C-42F5-830F-AA26E4493913}"/>
    <dgm:cxn modelId="{F5BC6564-5179-4BE1-AF81-5FA270638852}" srcId="{C4E1759B-21B0-44C4-9826-7A451F5A9C01}" destId="{18928902-A9B9-43DD-A14E-21EEFE530FBA}" srcOrd="8" destOrd="0" parTransId="{00663F6D-A837-43E6-A616-B677C97374E7}" sibTransId="{F0F35396-A894-4D7F-912A-55E8A4E67D70}"/>
    <dgm:cxn modelId="{5C26ED6D-757C-4D45-9E93-5C8151A291D0}" type="presOf" srcId="{D4B68081-4F48-48AC-B792-8B4F234CD0ED}" destId="{722B08D5-F1AE-7D46-83CD-73631130C2FA}" srcOrd="0" destOrd="2" presId="urn:microsoft.com/office/officeart/2005/8/layout/vList2"/>
    <dgm:cxn modelId="{67FC116E-7D09-F442-AAB8-D47BCCB84E19}" type="presOf" srcId="{CA81D5EE-9605-401C-953F-A8505CF978C3}" destId="{722B08D5-F1AE-7D46-83CD-73631130C2FA}" srcOrd="0" destOrd="0" presId="urn:microsoft.com/office/officeart/2005/8/layout/vList2"/>
    <dgm:cxn modelId="{14371B70-DC5D-8844-8582-CDB0740CAEE2}" type="presOf" srcId="{C4E1759B-21B0-44C4-9826-7A451F5A9C01}" destId="{07554E5C-EDD1-704A-B2C4-B3B3F322DA2C}" srcOrd="0" destOrd="0" presId="urn:microsoft.com/office/officeart/2005/8/layout/vList2"/>
    <dgm:cxn modelId="{DC5FCB92-1B94-4A8E-89FC-D363319F6430}" srcId="{C4E1759B-21B0-44C4-9826-7A451F5A9C01}" destId="{D4B68081-4F48-48AC-B792-8B4F234CD0ED}" srcOrd="2" destOrd="0" parTransId="{D1F3143B-93BF-43B0-BB03-84ED82D3A55E}" sibTransId="{740EA30D-109E-45CC-B7A0-63E78C37741F}"/>
    <dgm:cxn modelId="{BC8D969D-AAE0-4656-B5AB-522A6D9E12D1}" srcId="{C4E1759B-21B0-44C4-9826-7A451F5A9C01}" destId="{CA81D5EE-9605-401C-953F-A8505CF978C3}" srcOrd="0" destOrd="0" parTransId="{830095AD-6C16-4909-92A7-98CAB5E2572A}" sibTransId="{EAFA05FD-AF3F-410F-9139-546989659D10}"/>
    <dgm:cxn modelId="{B40D20C2-F833-4207-B54E-6300B11FDDCD}" srcId="{C4E1759B-21B0-44C4-9826-7A451F5A9C01}" destId="{4C9F024F-731D-482F-BC1F-DA6455E9815C}" srcOrd="7" destOrd="0" parTransId="{D499FEEC-C520-4C64-8B97-C4243B5DC9A8}" sibTransId="{107B9010-AC05-46C3-9B52-4C5CAFF242CE}"/>
    <dgm:cxn modelId="{3D931FD5-14E9-7845-8B7E-BD8DF8803737}" type="presOf" srcId="{A47D6EB2-3EE4-4D96-B2C1-0DD36DDF7931}" destId="{722B08D5-F1AE-7D46-83CD-73631130C2FA}" srcOrd="0" destOrd="3" presId="urn:microsoft.com/office/officeart/2005/8/layout/vList2"/>
    <dgm:cxn modelId="{5614DADA-6A5A-454D-917E-594E9099A16B}" type="presOf" srcId="{DEA4FF18-3442-4D34-98A1-883CDAC5BD11}" destId="{722B08D5-F1AE-7D46-83CD-73631130C2FA}" srcOrd="0" destOrd="5" presId="urn:microsoft.com/office/officeart/2005/8/layout/vList2"/>
    <dgm:cxn modelId="{AF3DA8DD-8325-0A48-B7E8-BFD1FB86EC7A}" type="presOf" srcId="{9C0BA6A0-9BC9-4A0A-9312-436FEE13A689}" destId="{722B08D5-F1AE-7D46-83CD-73631130C2FA}" srcOrd="0" destOrd="6" presId="urn:microsoft.com/office/officeart/2005/8/layout/vList2"/>
    <dgm:cxn modelId="{2A15A9DF-8B13-460F-B4F2-F7FEF5D818E1}" srcId="{C4E1759B-21B0-44C4-9826-7A451F5A9C01}" destId="{D03BEF77-9EA0-41D5-A5A5-94457018F986}" srcOrd="4" destOrd="0" parTransId="{E9CE092D-8A8D-4747-BA0D-F1E29FCBC3A8}" sibTransId="{329B7179-73B5-464B-9384-178C45C26A9A}"/>
    <dgm:cxn modelId="{7967D5F9-8F5D-EF4A-8A95-7390F2884023}" type="presOf" srcId="{4C9F024F-731D-482F-BC1F-DA6455E9815C}" destId="{722B08D5-F1AE-7D46-83CD-73631130C2FA}" srcOrd="0" destOrd="7" presId="urn:microsoft.com/office/officeart/2005/8/layout/vList2"/>
    <dgm:cxn modelId="{56E3920D-7F8D-2943-B06B-F820C6765E3E}" type="presParOf" srcId="{2D929DD2-A10B-8C49-AACD-E10B78BB089F}" destId="{07554E5C-EDD1-704A-B2C4-B3B3F322DA2C}" srcOrd="0" destOrd="0" presId="urn:microsoft.com/office/officeart/2005/8/layout/vList2"/>
    <dgm:cxn modelId="{45C6D1C8-40D8-A14A-9452-2F9D09F4CB2E}" type="presParOf" srcId="{2D929DD2-A10B-8C49-AACD-E10B78BB089F}" destId="{722B08D5-F1AE-7D46-83CD-73631130C2F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379762-F813-468C-9F71-05F87E6722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883F565-F82F-480E-9DE2-53EC9EB824B9}">
      <dgm:prSet custT="1"/>
      <dgm:spPr/>
      <dgm:t>
        <a:bodyPr/>
        <a:lstStyle/>
        <a:p>
          <a:r>
            <a:rPr lang="en-IN" sz="1400" b="0" i="0"/>
            <a:t>This dataset was provided by Data.gov. </a:t>
          </a:r>
          <a:endParaRPr lang="en-US" sz="1400"/>
        </a:p>
      </dgm:t>
    </dgm:pt>
    <dgm:pt modelId="{5E7B4344-17E8-4C50-A4DB-5F4512C35FC4}" type="parTrans" cxnId="{AF798EB5-2C73-409A-BFA8-24B2BBF30DBB}">
      <dgm:prSet/>
      <dgm:spPr/>
      <dgm:t>
        <a:bodyPr/>
        <a:lstStyle/>
        <a:p>
          <a:endParaRPr lang="en-US"/>
        </a:p>
      </dgm:t>
    </dgm:pt>
    <dgm:pt modelId="{BDFE2685-EDED-41A2-A16D-800578AFA6BB}" type="sibTrans" cxnId="{AF798EB5-2C73-409A-BFA8-24B2BBF30DBB}">
      <dgm:prSet/>
      <dgm:spPr/>
      <dgm:t>
        <a:bodyPr/>
        <a:lstStyle/>
        <a:p>
          <a:endParaRPr lang="en-US"/>
        </a:p>
      </dgm:t>
    </dgm:pt>
    <dgm:pt modelId="{FA22EEC6-7946-4916-BF03-790F5D5319E7}">
      <dgm:prSet custT="1"/>
      <dgm:spPr/>
      <dgm:t>
        <a:bodyPr/>
        <a:lstStyle/>
        <a:p>
          <a:r>
            <a:rPr lang="en-IN" sz="1400" b="0" i="0"/>
            <a:t>data.austintexas.gov is the publisher and it is  maintained by the TDI ODP Administrator. </a:t>
          </a:r>
          <a:endParaRPr lang="en-US" sz="1400"/>
        </a:p>
      </dgm:t>
    </dgm:pt>
    <dgm:pt modelId="{6FD4D1B4-22CD-4E7E-BD16-C96CE2AD7B06}" type="parTrans" cxnId="{675FA90D-8B6F-40F9-955F-1372447BE498}">
      <dgm:prSet/>
      <dgm:spPr/>
      <dgm:t>
        <a:bodyPr/>
        <a:lstStyle/>
        <a:p>
          <a:endParaRPr lang="en-US"/>
        </a:p>
      </dgm:t>
    </dgm:pt>
    <dgm:pt modelId="{33A4DB0E-0432-4A1E-A83E-6F2B9D0785F5}" type="sibTrans" cxnId="{675FA90D-8B6F-40F9-955F-1372447BE498}">
      <dgm:prSet/>
      <dgm:spPr/>
      <dgm:t>
        <a:bodyPr/>
        <a:lstStyle/>
        <a:p>
          <a:endParaRPr lang="en-US"/>
        </a:p>
      </dgm:t>
    </dgm:pt>
    <dgm:pt modelId="{1A304342-8B9B-46E6-9DF4-EA81E27AA2E9}">
      <dgm:prSet custT="1"/>
      <dgm:spPr/>
      <dgm:t>
        <a:bodyPr/>
        <a:lstStyle/>
        <a:p>
          <a:r>
            <a:rPr lang="en-IN" sz="1800" b="0" i="0"/>
            <a:t>The dataset is less than a year old which was created on August 25, 2023, and was the latest updated on February 25, 2024. </a:t>
          </a:r>
          <a:endParaRPr lang="en-US" sz="1800"/>
        </a:p>
      </dgm:t>
    </dgm:pt>
    <dgm:pt modelId="{F6D7B945-519C-4F46-B197-933FDCE29607}" type="parTrans" cxnId="{DFFB52C9-2984-430C-8C3F-21496BD11622}">
      <dgm:prSet/>
      <dgm:spPr/>
      <dgm:t>
        <a:bodyPr/>
        <a:lstStyle/>
        <a:p>
          <a:endParaRPr lang="en-US"/>
        </a:p>
      </dgm:t>
    </dgm:pt>
    <dgm:pt modelId="{EA80BBE0-99CC-4BEC-97E2-7A1375DBAAAD}" type="sibTrans" cxnId="{DFFB52C9-2984-430C-8C3F-21496BD11622}">
      <dgm:prSet/>
      <dgm:spPr/>
      <dgm:t>
        <a:bodyPr/>
        <a:lstStyle/>
        <a:p>
          <a:endParaRPr lang="en-US"/>
        </a:p>
      </dgm:t>
    </dgm:pt>
    <dgm:pt modelId="{C764915C-49E9-44FF-98B0-81641A600D6A}">
      <dgm:prSet custT="1"/>
      <dgm:spPr/>
      <dgm:t>
        <a:bodyPr/>
        <a:lstStyle/>
        <a:p>
          <a:r>
            <a:rPr lang="en-IN" sz="1400" b="0" i="0"/>
            <a:t>For analysis we got 246,243 instances and 17 features. </a:t>
          </a:r>
          <a:endParaRPr lang="en-US" sz="1400"/>
        </a:p>
      </dgm:t>
    </dgm:pt>
    <dgm:pt modelId="{DD88D4F5-EBCF-4AA8-ADC7-3CEC1EB28C12}" type="parTrans" cxnId="{53AF4920-9B09-4AE7-AB1B-05351356E003}">
      <dgm:prSet/>
      <dgm:spPr/>
      <dgm:t>
        <a:bodyPr/>
        <a:lstStyle/>
        <a:p>
          <a:endParaRPr lang="en-US"/>
        </a:p>
      </dgm:t>
    </dgm:pt>
    <dgm:pt modelId="{8590C8FF-48A2-4B6A-97D9-21620901272E}" type="sibTrans" cxnId="{53AF4920-9B09-4AE7-AB1B-05351356E003}">
      <dgm:prSet/>
      <dgm:spPr/>
      <dgm:t>
        <a:bodyPr/>
        <a:lstStyle/>
        <a:p>
          <a:endParaRPr lang="en-US"/>
        </a:p>
      </dgm:t>
    </dgm:pt>
    <dgm:pt modelId="{915043F5-4AD3-4DB8-AF9C-D948152BF6DA}">
      <dgm:prSet custT="1"/>
      <dgm:spPr/>
      <dgm:t>
        <a:bodyPr/>
        <a:lstStyle/>
        <a:p>
          <a:r>
            <a:rPr lang="en-IN" sz="1400" b="1" i="0" u="sng"/>
            <a:t>Dataset Link:</a:t>
          </a:r>
          <a:r>
            <a:rPr lang="en-IN" sz="1400" b="0" i="0"/>
            <a:t> </a:t>
          </a:r>
          <a:r>
            <a:rPr lang="en-IN" sz="1400" b="0" i="0" u="sng">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https://catalog.data.gov/dataset/insurance-complaints-all-data</a:t>
          </a:r>
          <a:endParaRPr lang="en-US" sz="1400">
            <a:solidFill>
              <a:schemeClr val="bg1"/>
            </a:solidFill>
          </a:endParaRPr>
        </a:p>
      </dgm:t>
    </dgm:pt>
    <dgm:pt modelId="{88152F5A-3286-4451-BCCE-11ACC67601B8}" type="parTrans" cxnId="{0968A05F-FD86-43B9-9D58-B8A8106FD6AE}">
      <dgm:prSet/>
      <dgm:spPr/>
      <dgm:t>
        <a:bodyPr/>
        <a:lstStyle/>
        <a:p>
          <a:endParaRPr lang="en-US"/>
        </a:p>
      </dgm:t>
    </dgm:pt>
    <dgm:pt modelId="{B5F77ABC-1381-4A20-AC56-2F83DD738409}" type="sibTrans" cxnId="{0968A05F-FD86-43B9-9D58-B8A8106FD6AE}">
      <dgm:prSet/>
      <dgm:spPr/>
      <dgm:t>
        <a:bodyPr/>
        <a:lstStyle/>
        <a:p>
          <a:endParaRPr lang="en-US"/>
        </a:p>
      </dgm:t>
    </dgm:pt>
    <dgm:pt modelId="{705F0C17-CCA2-4A70-92C8-5F9F96F16704}">
      <dgm:prSet custT="1"/>
      <dgm:spPr/>
      <dgm:t>
        <a:bodyPr/>
        <a:lstStyle/>
        <a:p>
          <a:r>
            <a:rPr lang="en-IN" sz="1000" b="1" i="0" u="none"/>
            <a:t>The dataset contains information on complaints, parties involved, resolution methods, and timing. Attributes ranging from text-based (e.g., Complaint filed against/by, Reason complaint filed, Keywords) to categorical (e.g., Complaint type, Coverage type/level) and temporal (e.g., Received date, Closed date).</a:t>
          </a:r>
          <a:endParaRPr lang="en-US" sz="1000"/>
        </a:p>
      </dgm:t>
    </dgm:pt>
    <dgm:pt modelId="{BBB3D68B-1530-4BA6-BC5C-4B6DE457E28A}" type="parTrans" cxnId="{BA5847E3-0352-41B3-BC2B-9AFC17415562}">
      <dgm:prSet/>
      <dgm:spPr/>
      <dgm:t>
        <a:bodyPr/>
        <a:lstStyle/>
        <a:p>
          <a:endParaRPr lang="en-US"/>
        </a:p>
      </dgm:t>
    </dgm:pt>
    <dgm:pt modelId="{790E83C2-A06D-4894-9269-3CDDED2AD92B}" type="sibTrans" cxnId="{BA5847E3-0352-41B3-BC2B-9AFC17415562}">
      <dgm:prSet/>
      <dgm:spPr/>
      <dgm:t>
        <a:bodyPr/>
        <a:lstStyle/>
        <a:p>
          <a:endParaRPr lang="en-US"/>
        </a:p>
      </dgm:t>
    </dgm:pt>
    <dgm:pt modelId="{A483AF91-7EB1-D643-B76F-E18523607952}" type="pres">
      <dgm:prSet presAssocID="{53379762-F813-468C-9F71-05F87E672246}" presName="linear" presStyleCnt="0">
        <dgm:presLayoutVars>
          <dgm:animLvl val="lvl"/>
          <dgm:resizeHandles val="exact"/>
        </dgm:presLayoutVars>
      </dgm:prSet>
      <dgm:spPr/>
    </dgm:pt>
    <dgm:pt modelId="{73AAD05A-C4B6-7643-B137-285DE2FBE381}" type="pres">
      <dgm:prSet presAssocID="{6883F565-F82F-480E-9DE2-53EC9EB824B9}" presName="parentText" presStyleLbl="node1" presStyleIdx="0" presStyleCnt="6">
        <dgm:presLayoutVars>
          <dgm:chMax val="0"/>
          <dgm:bulletEnabled val="1"/>
        </dgm:presLayoutVars>
      </dgm:prSet>
      <dgm:spPr/>
    </dgm:pt>
    <dgm:pt modelId="{D3071E64-A6C8-8E4B-8D95-29673A54FA6A}" type="pres">
      <dgm:prSet presAssocID="{BDFE2685-EDED-41A2-A16D-800578AFA6BB}" presName="spacer" presStyleCnt="0"/>
      <dgm:spPr/>
    </dgm:pt>
    <dgm:pt modelId="{838E4DC7-F352-EF46-A45A-DFCDE35C9252}" type="pres">
      <dgm:prSet presAssocID="{FA22EEC6-7946-4916-BF03-790F5D5319E7}" presName="parentText" presStyleLbl="node1" presStyleIdx="1" presStyleCnt="6">
        <dgm:presLayoutVars>
          <dgm:chMax val="0"/>
          <dgm:bulletEnabled val="1"/>
        </dgm:presLayoutVars>
      </dgm:prSet>
      <dgm:spPr/>
    </dgm:pt>
    <dgm:pt modelId="{848436F9-C419-FF4A-8FDD-773D61FD78FB}" type="pres">
      <dgm:prSet presAssocID="{33A4DB0E-0432-4A1E-A83E-6F2B9D0785F5}" presName="spacer" presStyleCnt="0"/>
      <dgm:spPr/>
    </dgm:pt>
    <dgm:pt modelId="{6FC11CFA-7A7E-F34D-ABD9-497E653E0E32}" type="pres">
      <dgm:prSet presAssocID="{1A304342-8B9B-46E6-9DF4-EA81E27AA2E9}" presName="parentText" presStyleLbl="node1" presStyleIdx="2" presStyleCnt="6">
        <dgm:presLayoutVars>
          <dgm:chMax val="0"/>
          <dgm:bulletEnabled val="1"/>
        </dgm:presLayoutVars>
      </dgm:prSet>
      <dgm:spPr/>
    </dgm:pt>
    <dgm:pt modelId="{FCC61B17-A510-0D46-BF1E-3DD034917111}" type="pres">
      <dgm:prSet presAssocID="{EA80BBE0-99CC-4BEC-97E2-7A1375DBAAAD}" presName="spacer" presStyleCnt="0"/>
      <dgm:spPr/>
    </dgm:pt>
    <dgm:pt modelId="{822C36FB-0B91-6A47-A8EA-87F549CE0CB1}" type="pres">
      <dgm:prSet presAssocID="{C764915C-49E9-44FF-98B0-81641A600D6A}" presName="parentText" presStyleLbl="node1" presStyleIdx="3" presStyleCnt="6">
        <dgm:presLayoutVars>
          <dgm:chMax val="0"/>
          <dgm:bulletEnabled val="1"/>
        </dgm:presLayoutVars>
      </dgm:prSet>
      <dgm:spPr/>
    </dgm:pt>
    <dgm:pt modelId="{70AC0D89-6553-814B-8B0D-C549A22EF537}" type="pres">
      <dgm:prSet presAssocID="{8590C8FF-48A2-4B6A-97D9-21620901272E}" presName="spacer" presStyleCnt="0"/>
      <dgm:spPr/>
    </dgm:pt>
    <dgm:pt modelId="{2C93DF0C-2C2E-F945-B2B5-6BFF1C98051B}" type="pres">
      <dgm:prSet presAssocID="{915043F5-4AD3-4DB8-AF9C-D948152BF6DA}" presName="parentText" presStyleLbl="node1" presStyleIdx="4" presStyleCnt="6">
        <dgm:presLayoutVars>
          <dgm:chMax val="0"/>
          <dgm:bulletEnabled val="1"/>
        </dgm:presLayoutVars>
      </dgm:prSet>
      <dgm:spPr/>
    </dgm:pt>
    <dgm:pt modelId="{40440BB2-2D1C-A446-87E3-81FB365F6790}" type="pres">
      <dgm:prSet presAssocID="{B5F77ABC-1381-4A20-AC56-2F83DD738409}" presName="spacer" presStyleCnt="0"/>
      <dgm:spPr/>
    </dgm:pt>
    <dgm:pt modelId="{66D65D3C-E1DD-274D-882A-1F333541A91E}" type="pres">
      <dgm:prSet presAssocID="{705F0C17-CCA2-4A70-92C8-5F9F96F16704}" presName="parentText" presStyleLbl="node1" presStyleIdx="5" presStyleCnt="6">
        <dgm:presLayoutVars>
          <dgm:chMax val="0"/>
          <dgm:bulletEnabled val="1"/>
        </dgm:presLayoutVars>
      </dgm:prSet>
      <dgm:spPr/>
    </dgm:pt>
  </dgm:ptLst>
  <dgm:cxnLst>
    <dgm:cxn modelId="{88835F01-B226-2242-9D9D-C2534A26DD10}" type="presOf" srcId="{C764915C-49E9-44FF-98B0-81641A600D6A}" destId="{822C36FB-0B91-6A47-A8EA-87F549CE0CB1}" srcOrd="0" destOrd="0" presId="urn:microsoft.com/office/officeart/2005/8/layout/vList2"/>
    <dgm:cxn modelId="{675FA90D-8B6F-40F9-955F-1372447BE498}" srcId="{53379762-F813-468C-9F71-05F87E672246}" destId="{FA22EEC6-7946-4916-BF03-790F5D5319E7}" srcOrd="1" destOrd="0" parTransId="{6FD4D1B4-22CD-4E7E-BD16-C96CE2AD7B06}" sibTransId="{33A4DB0E-0432-4A1E-A83E-6F2B9D0785F5}"/>
    <dgm:cxn modelId="{A59ADF11-68BC-A644-9551-5374EA8DEBD8}" type="presOf" srcId="{915043F5-4AD3-4DB8-AF9C-D948152BF6DA}" destId="{2C93DF0C-2C2E-F945-B2B5-6BFF1C98051B}" srcOrd="0" destOrd="0" presId="urn:microsoft.com/office/officeart/2005/8/layout/vList2"/>
    <dgm:cxn modelId="{53AF4920-9B09-4AE7-AB1B-05351356E003}" srcId="{53379762-F813-468C-9F71-05F87E672246}" destId="{C764915C-49E9-44FF-98B0-81641A600D6A}" srcOrd="3" destOrd="0" parTransId="{DD88D4F5-EBCF-4AA8-ADC7-3CEC1EB28C12}" sibTransId="{8590C8FF-48A2-4B6A-97D9-21620901272E}"/>
    <dgm:cxn modelId="{4EBA2B22-77FA-3D4E-8785-0CD307045526}" type="presOf" srcId="{1A304342-8B9B-46E6-9DF4-EA81E27AA2E9}" destId="{6FC11CFA-7A7E-F34D-ABD9-497E653E0E32}" srcOrd="0" destOrd="0" presId="urn:microsoft.com/office/officeart/2005/8/layout/vList2"/>
    <dgm:cxn modelId="{0968A05F-FD86-43B9-9D58-B8A8106FD6AE}" srcId="{53379762-F813-468C-9F71-05F87E672246}" destId="{915043F5-4AD3-4DB8-AF9C-D948152BF6DA}" srcOrd="4" destOrd="0" parTransId="{88152F5A-3286-4451-BCCE-11ACC67601B8}" sibTransId="{B5F77ABC-1381-4A20-AC56-2F83DD738409}"/>
    <dgm:cxn modelId="{E5F20C80-BBD6-7D49-A3B8-AAA828CACC79}" type="presOf" srcId="{53379762-F813-468C-9F71-05F87E672246}" destId="{A483AF91-7EB1-D643-B76F-E18523607952}" srcOrd="0" destOrd="0" presId="urn:microsoft.com/office/officeart/2005/8/layout/vList2"/>
    <dgm:cxn modelId="{10E730A1-4E45-454D-BB5C-FF161A2E1688}" type="presOf" srcId="{6883F565-F82F-480E-9DE2-53EC9EB824B9}" destId="{73AAD05A-C4B6-7643-B137-285DE2FBE381}" srcOrd="0" destOrd="0" presId="urn:microsoft.com/office/officeart/2005/8/layout/vList2"/>
    <dgm:cxn modelId="{AF798EB5-2C73-409A-BFA8-24B2BBF30DBB}" srcId="{53379762-F813-468C-9F71-05F87E672246}" destId="{6883F565-F82F-480E-9DE2-53EC9EB824B9}" srcOrd="0" destOrd="0" parTransId="{5E7B4344-17E8-4C50-A4DB-5F4512C35FC4}" sibTransId="{BDFE2685-EDED-41A2-A16D-800578AFA6BB}"/>
    <dgm:cxn modelId="{987CD1BF-15E8-EB4E-A7E0-457B5064AA8C}" type="presOf" srcId="{FA22EEC6-7946-4916-BF03-790F5D5319E7}" destId="{838E4DC7-F352-EF46-A45A-DFCDE35C9252}" srcOrd="0" destOrd="0" presId="urn:microsoft.com/office/officeart/2005/8/layout/vList2"/>
    <dgm:cxn modelId="{DFFB52C9-2984-430C-8C3F-21496BD11622}" srcId="{53379762-F813-468C-9F71-05F87E672246}" destId="{1A304342-8B9B-46E6-9DF4-EA81E27AA2E9}" srcOrd="2" destOrd="0" parTransId="{F6D7B945-519C-4F46-B197-933FDCE29607}" sibTransId="{EA80BBE0-99CC-4BEC-97E2-7A1375DBAAAD}"/>
    <dgm:cxn modelId="{E6A027CC-7F85-4D44-8C10-AF274C5F7E6B}" type="presOf" srcId="{705F0C17-CCA2-4A70-92C8-5F9F96F16704}" destId="{66D65D3C-E1DD-274D-882A-1F333541A91E}" srcOrd="0" destOrd="0" presId="urn:microsoft.com/office/officeart/2005/8/layout/vList2"/>
    <dgm:cxn modelId="{BA5847E3-0352-41B3-BC2B-9AFC17415562}" srcId="{53379762-F813-468C-9F71-05F87E672246}" destId="{705F0C17-CCA2-4A70-92C8-5F9F96F16704}" srcOrd="5" destOrd="0" parTransId="{BBB3D68B-1530-4BA6-BC5C-4B6DE457E28A}" sibTransId="{790E83C2-A06D-4894-9269-3CDDED2AD92B}"/>
    <dgm:cxn modelId="{5BB263BD-E30A-D647-A4F0-E55D190EC1A3}" type="presParOf" srcId="{A483AF91-7EB1-D643-B76F-E18523607952}" destId="{73AAD05A-C4B6-7643-B137-285DE2FBE381}" srcOrd="0" destOrd="0" presId="urn:microsoft.com/office/officeart/2005/8/layout/vList2"/>
    <dgm:cxn modelId="{56D70D79-8EAD-BE49-8BFC-278049783D13}" type="presParOf" srcId="{A483AF91-7EB1-D643-B76F-E18523607952}" destId="{D3071E64-A6C8-8E4B-8D95-29673A54FA6A}" srcOrd="1" destOrd="0" presId="urn:microsoft.com/office/officeart/2005/8/layout/vList2"/>
    <dgm:cxn modelId="{11A274ED-E3D1-8540-9B5F-7E0456CC14D3}" type="presParOf" srcId="{A483AF91-7EB1-D643-B76F-E18523607952}" destId="{838E4DC7-F352-EF46-A45A-DFCDE35C9252}" srcOrd="2" destOrd="0" presId="urn:microsoft.com/office/officeart/2005/8/layout/vList2"/>
    <dgm:cxn modelId="{DB1A38E1-02A7-4D4A-9C0F-F841B438329B}" type="presParOf" srcId="{A483AF91-7EB1-D643-B76F-E18523607952}" destId="{848436F9-C419-FF4A-8FDD-773D61FD78FB}" srcOrd="3" destOrd="0" presId="urn:microsoft.com/office/officeart/2005/8/layout/vList2"/>
    <dgm:cxn modelId="{93C05E9C-7EFA-974A-84F4-D74442C55ABD}" type="presParOf" srcId="{A483AF91-7EB1-D643-B76F-E18523607952}" destId="{6FC11CFA-7A7E-F34D-ABD9-497E653E0E32}" srcOrd="4" destOrd="0" presId="urn:microsoft.com/office/officeart/2005/8/layout/vList2"/>
    <dgm:cxn modelId="{5D4182BE-13BC-BF41-8567-37B47CF35CD4}" type="presParOf" srcId="{A483AF91-7EB1-D643-B76F-E18523607952}" destId="{FCC61B17-A510-0D46-BF1E-3DD034917111}" srcOrd="5" destOrd="0" presId="urn:microsoft.com/office/officeart/2005/8/layout/vList2"/>
    <dgm:cxn modelId="{82BB2397-4ADA-114C-B6D3-1537729971A2}" type="presParOf" srcId="{A483AF91-7EB1-D643-B76F-E18523607952}" destId="{822C36FB-0B91-6A47-A8EA-87F549CE0CB1}" srcOrd="6" destOrd="0" presId="urn:microsoft.com/office/officeart/2005/8/layout/vList2"/>
    <dgm:cxn modelId="{89EC34C2-431D-2844-9C35-55AAD351F4DB}" type="presParOf" srcId="{A483AF91-7EB1-D643-B76F-E18523607952}" destId="{70AC0D89-6553-814B-8B0D-C549A22EF537}" srcOrd="7" destOrd="0" presId="urn:microsoft.com/office/officeart/2005/8/layout/vList2"/>
    <dgm:cxn modelId="{BC5A8F7C-4F98-1445-8D9A-92C4A1F4F0AB}" type="presParOf" srcId="{A483AF91-7EB1-D643-B76F-E18523607952}" destId="{2C93DF0C-2C2E-F945-B2B5-6BFF1C98051B}" srcOrd="8" destOrd="0" presId="urn:microsoft.com/office/officeart/2005/8/layout/vList2"/>
    <dgm:cxn modelId="{10F5F2C3-98EF-6D4C-AD3B-6F450D1D7E54}" type="presParOf" srcId="{A483AF91-7EB1-D643-B76F-E18523607952}" destId="{40440BB2-2D1C-A446-87E3-81FB365F6790}" srcOrd="9" destOrd="0" presId="urn:microsoft.com/office/officeart/2005/8/layout/vList2"/>
    <dgm:cxn modelId="{C05F4D43-3335-A94E-928B-9134887D0D58}" type="presParOf" srcId="{A483AF91-7EB1-D643-B76F-E18523607952}" destId="{66D65D3C-E1DD-274D-882A-1F333541A91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C533DC-DEE7-48CA-B114-ED0437FCB026}"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11FC2904-6F10-49D4-B8A1-9B48AA52F14E}">
      <dgm:prSet/>
      <dgm:spPr/>
      <dgm:t>
        <a:bodyPr/>
        <a:lstStyle/>
        <a:p>
          <a:r>
            <a:rPr lang="en-US" b="1"/>
            <a:t>Handling Missing Values:</a:t>
          </a:r>
          <a:endParaRPr lang="en-US"/>
        </a:p>
      </dgm:t>
    </dgm:pt>
    <dgm:pt modelId="{E483C992-23BD-4A13-976E-00368C2A47E6}" type="parTrans" cxnId="{1C20D523-C408-4856-A70E-B2557F5240D4}">
      <dgm:prSet/>
      <dgm:spPr/>
      <dgm:t>
        <a:bodyPr/>
        <a:lstStyle/>
        <a:p>
          <a:endParaRPr lang="en-US"/>
        </a:p>
      </dgm:t>
    </dgm:pt>
    <dgm:pt modelId="{BD0A87C2-D10C-4E76-AF89-A577DF412786}" type="sibTrans" cxnId="{1C20D523-C408-4856-A70E-B2557F5240D4}">
      <dgm:prSet/>
      <dgm:spPr/>
      <dgm:t>
        <a:bodyPr/>
        <a:lstStyle/>
        <a:p>
          <a:endParaRPr lang="en-US"/>
        </a:p>
      </dgm:t>
    </dgm:pt>
    <dgm:pt modelId="{9062FF9E-1866-4614-9A59-B329FDD93C4A}">
      <dgm:prSet/>
      <dgm:spPr/>
      <dgm:t>
        <a:bodyPr/>
        <a:lstStyle/>
        <a:p>
          <a:r>
            <a:rPr lang="en-US"/>
            <a:t>To keep track on the affected columns creating “missing columns” will be helpful.</a:t>
          </a:r>
        </a:p>
      </dgm:t>
    </dgm:pt>
    <dgm:pt modelId="{D5B34EA7-5966-476C-A787-4CE9AD5877C1}" type="parTrans" cxnId="{429D49EC-565C-4301-846E-E25233F8E59F}">
      <dgm:prSet/>
      <dgm:spPr/>
      <dgm:t>
        <a:bodyPr/>
        <a:lstStyle/>
        <a:p>
          <a:endParaRPr lang="en-US"/>
        </a:p>
      </dgm:t>
    </dgm:pt>
    <dgm:pt modelId="{54B42397-B648-4514-95C0-F3AED92B52FD}" type="sibTrans" cxnId="{429D49EC-565C-4301-846E-E25233F8E59F}">
      <dgm:prSet/>
      <dgm:spPr/>
      <dgm:t>
        <a:bodyPr/>
        <a:lstStyle/>
        <a:p>
          <a:endParaRPr lang="en-US"/>
        </a:p>
      </dgm:t>
    </dgm:pt>
    <dgm:pt modelId="{1A3C2642-662D-4923-A485-761D3EDB16D3}">
      <dgm:prSet/>
      <dgm:spPr/>
      <dgm:t>
        <a:bodyPr/>
        <a:lstStyle/>
        <a:p>
          <a:r>
            <a:rPr lang="en-US"/>
            <a:t>We will categorize the columns into text-based and numerical for better understanding.</a:t>
          </a:r>
        </a:p>
      </dgm:t>
    </dgm:pt>
    <dgm:pt modelId="{3F666482-D8E3-4DA0-9E0E-127BE281C6BD}" type="parTrans" cxnId="{B28289CD-3250-4F43-8997-6F66FC00CB74}">
      <dgm:prSet/>
      <dgm:spPr/>
      <dgm:t>
        <a:bodyPr/>
        <a:lstStyle/>
        <a:p>
          <a:endParaRPr lang="en-US"/>
        </a:p>
      </dgm:t>
    </dgm:pt>
    <dgm:pt modelId="{3A385D56-76AB-4FC6-9D47-2326E1048D8E}" type="sibTrans" cxnId="{B28289CD-3250-4F43-8997-6F66FC00CB74}">
      <dgm:prSet/>
      <dgm:spPr/>
      <dgm:t>
        <a:bodyPr/>
        <a:lstStyle/>
        <a:p>
          <a:endParaRPr lang="en-US"/>
        </a:p>
      </dgm:t>
    </dgm:pt>
    <dgm:pt modelId="{8C2BE96C-1907-42F9-9EF4-C212591FBDAC}">
      <dgm:prSet/>
      <dgm:spPr/>
      <dgm:t>
        <a:bodyPr/>
        <a:lstStyle/>
        <a:p>
          <a:r>
            <a:rPr lang="en-US"/>
            <a:t>Text – based columns will be filles with mode and numerical columns will be filled with median.</a:t>
          </a:r>
        </a:p>
      </dgm:t>
    </dgm:pt>
    <dgm:pt modelId="{816984D9-4FAE-4283-AF44-1E2861FFB1F6}" type="parTrans" cxnId="{E75E8BF0-2A3F-488F-94D9-24C92B5E1A6F}">
      <dgm:prSet/>
      <dgm:spPr/>
      <dgm:t>
        <a:bodyPr/>
        <a:lstStyle/>
        <a:p>
          <a:endParaRPr lang="en-US"/>
        </a:p>
      </dgm:t>
    </dgm:pt>
    <dgm:pt modelId="{6F5E49C8-3217-414B-93CD-54AE0BC06B60}" type="sibTrans" cxnId="{E75E8BF0-2A3F-488F-94D9-24C92B5E1A6F}">
      <dgm:prSet/>
      <dgm:spPr/>
      <dgm:t>
        <a:bodyPr/>
        <a:lstStyle/>
        <a:p>
          <a:endParaRPr lang="en-US"/>
        </a:p>
      </dgm:t>
    </dgm:pt>
    <dgm:pt modelId="{E89DBC15-7397-EA4B-8583-FC45C0335A61}" type="pres">
      <dgm:prSet presAssocID="{F4C533DC-DEE7-48CA-B114-ED0437FCB026}" presName="diagram" presStyleCnt="0">
        <dgm:presLayoutVars>
          <dgm:dir/>
          <dgm:resizeHandles val="exact"/>
        </dgm:presLayoutVars>
      </dgm:prSet>
      <dgm:spPr/>
    </dgm:pt>
    <dgm:pt modelId="{52F66AC0-967D-3745-A15B-81095085CF2D}" type="pres">
      <dgm:prSet presAssocID="{11FC2904-6F10-49D4-B8A1-9B48AA52F14E}" presName="node" presStyleLbl="node1" presStyleIdx="0" presStyleCnt="1">
        <dgm:presLayoutVars>
          <dgm:bulletEnabled val="1"/>
        </dgm:presLayoutVars>
      </dgm:prSet>
      <dgm:spPr/>
    </dgm:pt>
  </dgm:ptLst>
  <dgm:cxnLst>
    <dgm:cxn modelId="{1C20D523-C408-4856-A70E-B2557F5240D4}" srcId="{F4C533DC-DEE7-48CA-B114-ED0437FCB026}" destId="{11FC2904-6F10-49D4-B8A1-9B48AA52F14E}" srcOrd="0" destOrd="0" parTransId="{E483C992-23BD-4A13-976E-00368C2A47E6}" sibTransId="{BD0A87C2-D10C-4E76-AF89-A577DF412786}"/>
    <dgm:cxn modelId="{8C203B46-53F0-634E-A2DE-5CD5D62A8DCC}" type="presOf" srcId="{1A3C2642-662D-4923-A485-761D3EDB16D3}" destId="{52F66AC0-967D-3745-A15B-81095085CF2D}" srcOrd="0" destOrd="2" presId="urn:microsoft.com/office/officeart/2005/8/layout/process5"/>
    <dgm:cxn modelId="{DCF4108A-229D-D341-9974-F6EFE97E8C2A}" type="presOf" srcId="{F4C533DC-DEE7-48CA-B114-ED0437FCB026}" destId="{E89DBC15-7397-EA4B-8583-FC45C0335A61}" srcOrd="0" destOrd="0" presId="urn:microsoft.com/office/officeart/2005/8/layout/process5"/>
    <dgm:cxn modelId="{261E16BE-7E5A-EC4B-8910-1AF68F20076C}" type="presOf" srcId="{11FC2904-6F10-49D4-B8A1-9B48AA52F14E}" destId="{52F66AC0-967D-3745-A15B-81095085CF2D}" srcOrd="0" destOrd="0" presId="urn:microsoft.com/office/officeart/2005/8/layout/process5"/>
    <dgm:cxn modelId="{A472E9BE-1924-9F4B-9480-C1113FC30346}" type="presOf" srcId="{9062FF9E-1866-4614-9A59-B329FDD93C4A}" destId="{52F66AC0-967D-3745-A15B-81095085CF2D}" srcOrd="0" destOrd="1" presId="urn:microsoft.com/office/officeart/2005/8/layout/process5"/>
    <dgm:cxn modelId="{44782AC7-E42B-B543-8334-40C7291D6E64}" type="presOf" srcId="{8C2BE96C-1907-42F9-9EF4-C212591FBDAC}" destId="{52F66AC0-967D-3745-A15B-81095085CF2D}" srcOrd="0" destOrd="3" presId="urn:microsoft.com/office/officeart/2005/8/layout/process5"/>
    <dgm:cxn modelId="{B28289CD-3250-4F43-8997-6F66FC00CB74}" srcId="{11FC2904-6F10-49D4-B8A1-9B48AA52F14E}" destId="{1A3C2642-662D-4923-A485-761D3EDB16D3}" srcOrd="1" destOrd="0" parTransId="{3F666482-D8E3-4DA0-9E0E-127BE281C6BD}" sibTransId="{3A385D56-76AB-4FC6-9D47-2326E1048D8E}"/>
    <dgm:cxn modelId="{429D49EC-565C-4301-846E-E25233F8E59F}" srcId="{11FC2904-6F10-49D4-B8A1-9B48AA52F14E}" destId="{9062FF9E-1866-4614-9A59-B329FDD93C4A}" srcOrd="0" destOrd="0" parTransId="{D5B34EA7-5966-476C-A787-4CE9AD5877C1}" sibTransId="{54B42397-B648-4514-95C0-F3AED92B52FD}"/>
    <dgm:cxn modelId="{E75E8BF0-2A3F-488F-94D9-24C92B5E1A6F}" srcId="{11FC2904-6F10-49D4-B8A1-9B48AA52F14E}" destId="{8C2BE96C-1907-42F9-9EF4-C212591FBDAC}" srcOrd="2" destOrd="0" parTransId="{816984D9-4FAE-4283-AF44-1E2861FFB1F6}" sibTransId="{6F5E49C8-3217-414B-93CD-54AE0BC06B60}"/>
    <dgm:cxn modelId="{D6A93B93-2E0B-2448-B573-E8F522BD3E17}" type="presParOf" srcId="{E89DBC15-7397-EA4B-8583-FC45C0335A61}" destId="{52F66AC0-967D-3745-A15B-81095085CF2D}"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54E5C-EDD1-704A-B2C4-B3B3F322DA2C}">
      <dsp:nvSpPr>
        <dsp:cNvPr id="0" name=""/>
        <dsp:cNvSpPr/>
      </dsp:nvSpPr>
      <dsp:spPr>
        <a:xfrm>
          <a:off x="0" y="134018"/>
          <a:ext cx="5393361" cy="6388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Contents</a:t>
          </a:r>
        </a:p>
      </dsp:txBody>
      <dsp:txXfrm>
        <a:off x="31185" y="165203"/>
        <a:ext cx="5330991" cy="576450"/>
      </dsp:txXfrm>
    </dsp:sp>
    <dsp:sp modelId="{722B08D5-F1AE-7D46-83CD-73631130C2FA}">
      <dsp:nvSpPr>
        <dsp:cNvPr id="0" name=""/>
        <dsp:cNvSpPr/>
      </dsp:nvSpPr>
      <dsp:spPr>
        <a:xfrm>
          <a:off x="0" y="772839"/>
          <a:ext cx="5393361" cy="344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kern="1200">
              <a:latin typeface="Arial" panose="020B0604020202020204" pitchFamily="34" charset="0"/>
              <a:cs typeface="Arial" panose="020B0604020202020204" pitchFamily="34" charset="0"/>
            </a:rPr>
            <a:t>Introduction</a:t>
          </a:r>
        </a:p>
        <a:p>
          <a:pPr marL="228600" lvl="1" indent="-228600" algn="l" defTabSz="889000">
            <a:lnSpc>
              <a:spcPct val="90000"/>
            </a:lnSpc>
            <a:spcBef>
              <a:spcPct val="0"/>
            </a:spcBef>
            <a:spcAft>
              <a:spcPct val="20000"/>
            </a:spcAft>
            <a:buChar char="•"/>
          </a:pPr>
          <a:r>
            <a:rPr lang="en-IN" sz="2000" b="0" i="0" kern="1200">
              <a:latin typeface="Arial" panose="020B0604020202020204" pitchFamily="34" charset="0"/>
              <a:cs typeface="Arial" panose="020B0604020202020204" pitchFamily="34" charset="0"/>
            </a:rPr>
            <a:t>Evolution of Insurance</a:t>
          </a:r>
          <a:endParaRPr lang="en-US" sz="2000" b="0" kern="120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20000"/>
            </a:spcAft>
            <a:buChar char="•"/>
          </a:pPr>
          <a:r>
            <a:rPr lang="en-IN" sz="2000" b="0" i="0" kern="1200">
              <a:latin typeface="Arial" panose="020B0604020202020204" pitchFamily="34" charset="0"/>
              <a:cs typeface="Arial" panose="020B0604020202020204" pitchFamily="34" charset="0"/>
            </a:rPr>
            <a:t>Overview of Insurance Complaints Dataset</a:t>
          </a:r>
          <a:endParaRPr lang="en-US" sz="2000" b="0" kern="120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20000"/>
            </a:spcAft>
            <a:buChar char="•"/>
          </a:pPr>
          <a:r>
            <a:rPr lang="en-IN" sz="2000" b="0" i="0" kern="1200">
              <a:latin typeface="Arial" panose="020B0604020202020204" pitchFamily="34" charset="0"/>
              <a:cs typeface="Arial" panose="020B0604020202020204" pitchFamily="34" charset="0"/>
            </a:rPr>
            <a:t>Research Questions &amp; Exploratory Data Analysis (EDA) Questions</a:t>
          </a:r>
          <a:endParaRPr lang="en-US" sz="2000" b="0" kern="120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20000"/>
            </a:spcAft>
            <a:buChar char="•"/>
          </a:pPr>
          <a:r>
            <a:rPr lang="en-IN" sz="2000" b="0" kern="1200">
              <a:latin typeface="Arial" panose="020B0604020202020204" pitchFamily="34" charset="0"/>
              <a:cs typeface="Arial" panose="020B0604020202020204" pitchFamily="34" charset="0"/>
            </a:rPr>
            <a:t>Data Challenges and Software selection</a:t>
          </a:r>
          <a:endParaRPr lang="en-US" sz="2000" b="0" kern="120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20000"/>
            </a:spcAft>
            <a:buChar char="•"/>
          </a:pPr>
          <a:r>
            <a:rPr lang="en-IN" sz="2000" b="0" i="0" kern="1200">
              <a:solidFill>
                <a:srgbClr val="000000"/>
              </a:solidFill>
              <a:effectLst/>
              <a:latin typeface="Arial" panose="020B0604020202020204" pitchFamily="34" charset="0"/>
              <a:cs typeface="Arial" panose="020B0604020202020204" pitchFamily="34" charset="0"/>
            </a:rPr>
            <a:t>Exploratory Data Analysis &amp; Methodology</a:t>
          </a:r>
          <a:endParaRPr lang="en-US" sz="2000" b="0" kern="120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20000"/>
            </a:spcAft>
            <a:buChar char="•"/>
          </a:pPr>
          <a:r>
            <a:rPr lang="en-IN" sz="2000" b="0" i="0" kern="1200">
              <a:latin typeface="Arial" panose="020B0604020202020204" pitchFamily="34" charset="0"/>
              <a:cs typeface="Arial" panose="020B0604020202020204" pitchFamily="34" charset="0"/>
            </a:rPr>
            <a:t>Model Initialization</a:t>
          </a:r>
          <a:endParaRPr lang="en-US" sz="2000" b="0" kern="120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20000"/>
            </a:spcAft>
            <a:buChar char="•"/>
          </a:pPr>
          <a:r>
            <a:rPr lang="en-US" sz="2000" b="0" kern="1200">
              <a:latin typeface="Arial" panose="020B0604020202020204" pitchFamily="34" charset="0"/>
              <a:cs typeface="Arial" panose="020B0604020202020204" pitchFamily="34" charset="0"/>
            </a:rPr>
            <a:t>Results</a:t>
          </a:r>
        </a:p>
        <a:p>
          <a:pPr marL="228600" lvl="1" indent="-228600" algn="l" defTabSz="889000">
            <a:lnSpc>
              <a:spcPct val="90000"/>
            </a:lnSpc>
            <a:spcBef>
              <a:spcPct val="0"/>
            </a:spcBef>
            <a:spcAft>
              <a:spcPct val="20000"/>
            </a:spcAft>
            <a:buChar char="•"/>
          </a:pPr>
          <a:r>
            <a:rPr lang="en-US" sz="2000" b="0" kern="1200">
              <a:latin typeface="Arial" panose="020B0604020202020204" pitchFamily="34" charset="0"/>
              <a:cs typeface="Arial" panose="020B0604020202020204" pitchFamily="34" charset="0"/>
            </a:rPr>
            <a:t>Conclusion and Recommendations</a:t>
          </a:r>
        </a:p>
      </dsp:txBody>
      <dsp:txXfrm>
        <a:off x="0" y="772839"/>
        <a:ext cx="5393361" cy="3444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AD05A-C4B6-7643-B137-285DE2FBE381}">
      <dsp:nvSpPr>
        <dsp:cNvPr id="0" name=""/>
        <dsp:cNvSpPr/>
      </dsp:nvSpPr>
      <dsp:spPr>
        <a:xfrm>
          <a:off x="0" y="784"/>
          <a:ext cx="6713552" cy="67501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0" i="0" kern="1200"/>
            <a:t>This dataset was provided by Data.gov. </a:t>
          </a:r>
          <a:endParaRPr lang="en-US" sz="1400" kern="1200"/>
        </a:p>
      </dsp:txBody>
      <dsp:txXfrm>
        <a:off x="32952" y="33736"/>
        <a:ext cx="6647648" cy="609113"/>
      </dsp:txXfrm>
    </dsp:sp>
    <dsp:sp modelId="{838E4DC7-F352-EF46-A45A-DFCDE35C9252}">
      <dsp:nvSpPr>
        <dsp:cNvPr id="0" name=""/>
        <dsp:cNvSpPr/>
      </dsp:nvSpPr>
      <dsp:spPr>
        <a:xfrm>
          <a:off x="0" y="689301"/>
          <a:ext cx="6713552" cy="67501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0" i="0" kern="1200"/>
            <a:t>data.austintexas.gov is the publisher and it is  maintained by the TDI ODP Administrator. </a:t>
          </a:r>
          <a:endParaRPr lang="en-US" sz="1400" kern="1200"/>
        </a:p>
      </dsp:txBody>
      <dsp:txXfrm>
        <a:off x="32952" y="722253"/>
        <a:ext cx="6647648" cy="609113"/>
      </dsp:txXfrm>
    </dsp:sp>
    <dsp:sp modelId="{6FC11CFA-7A7E-F34D-ABD9-497E653E0E32}">
      <dsp:nvSpPr>
        <dsp:cNvPr id="0" name=""/>
        <dsp:cNvSpPr/>
      </dsp:nvSpPr>
      <dsp:spPr>
        <a:xfrm>
          <a:off x="0" y="1377818"/>
          <a:ext cx="6713552" cy="67501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a:t>The dataset is less than a year old which was created on August 25, 2023, and was the latest updated on February 25, 2024. </a:t>
          </a:r>
          <a:endParaRPr lang="en-US" sz="1800" kern="1200"/>
        </a:p>
      </dsp:txBody>
      <dsp:txXfrm>
        <a:off x="32952" y="1410770"/>
        <a:ext cx="6647648" cy="609113"/>
      </dsp:txXfrm>
    </dsp:sp>
    <dsp:sp modelId="{822C36FB-0B91-6A47-A8EA-87F549CE0CB1}">
      <dsp:nvSpPr>
        <dsp:cNvPr id="0" name=""/>
        <dsp:cNvSpPr/>
      </dsp:nvSpPr>
      <dsp:spPr>
        <a:xfrm>
          <a:off x="0" y="2066335"/>
          <a:ext cx="6713552" cy="67501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0" i="0" kern="1200"/>
            <a:t>For analysis we got 246,243 instances and 17 features. </a:t>
          </a:r>
          <a:endParaRPr lang="en-US" sz="1400" kern="1200"/>
        </a:p>
      </dsp:txBody>
      <dsp:txXfrm>
        <a:off x="32952" y="2099287"/>
        <a:ext cx="6647648" cy="609113"/>
      </dsp:txXfrm>
    </dsp:sp>
    <dsp:sp modelId="{2C93DF0C-2C2E-F945-B2B5-6BFF1C98051B}">
      <dsp:nvSpPr>
        <dsp:cNvPr id="0" name=""/>
        <dsp:cNvSpPr/>
      </dsp:nvSpPr>
      <dsp:spPr>
        <a:xfrm>
          <a:off x="0" y="2754853"/>
          <a:ext cx="6713552" cy="67501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i="0" u="sng" kern="1200"/>
            <a:t>Dataset Link:</a:t>
          </a:r>
          <a:r>
            <a:rPr lang="en-IN" sz="1400" b="0" i="0" kern="1200"/>
            <a:t> </a:t>
          </a:r>
          <a:r>
            <a:rPr lang="en-IN" sz="1400" b="0" i="0" u="sng" kern="120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https://catalog.data.gov/dataset/insurance-complaints-all-data</a:t>
          </a:r>
          <a:endParaRPr lang="en-US" sz="1400" kern="1200">
            <a:solidFill>
              <a:schemeClr val="bg1"/>
            </a:solidFill>
          </a:endParaRPr>
        </a:p>
      </dsp:txBody>
      <dsp:txXfrm>
        <a:off x="32952" y="2787805"/>
        <a:ext cx="6647648" cy="609113"/>
      </dsp:txXfrm>
    </dsp:sp>
    <dsp:sp modelId="{66D65D3C-E1DD-274D-882A-1F333541A91E}">
      <dsp:nvSpPr>
        <dsp:cNvPr id="0" name=""/>
        <dsp:cNvSpPr/>
      </dsp:nvSpPr>
      <dsp:spPr>
        <a:xfrm>
          <a:off x="0" y="3443370"/>
          <a:ext cx="6713552" cy="67501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b="1" i="0" u="none" kern="1200"/>
            <a:t>The dataset contains information on complaints, parties involved, resolution methods, and timing. Attributes ranging from text-based (e.g., Complaint filed against/by, Reason complaint filed, Keywords) to categorical (e.g., Complaint type, Coverage type/level) and temporal (e.g., Received date, Closed date).</a:t>
          </a:r>
          <a:endParaRPr lang="en-US" sz="1000" kern="1200"/>
        </a:p>
      </dsp:txBody>
      <dsp:txXfrm>
        <a:off x="32952" y="3476322"/>
        <a:ext cx="6647648" cy="6091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66AC0-967D-3745-A15B-81095085CF2D}">
      <dsp:nvSpPr>
        <dsp:cNvPr id="0" name=""/>
        <dsp:cNvSpPr/>
      </dsp:nvSpPr>
      <dsp:spPr>
        <a:xfrm>
          <a:off x="0" y="45520"/>
          <a:ext cx="6713552" cy="402813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a:t>Handling Missing Values:</a:t>
          </a:r>
          <a:endParaRPr lang="en-US" sz="3200" kern="1200"/>
        </a:p>
        <a:p>
          <a:pPr marL="228600" lvl="1" indent="-228600" algn="l" defTabSz="1111250">
            <a:lnSpc>
              <a:spcPct val="90000"/>
            </a:lnSpc>
            <a:spcBef>
              <a:spcPct val="0"/>
            </a:spcBef>
            <a:spcAft>
              <a:spcPct val="15000"/>
            </a:spcAft>
            <a:buChar char="•"/>
          </a:pPr>
          <a:r>
            <a:rPr lang="en-US" sz="2500" kern="1200"/>
            <a:t>To keep track on the affected columns creating “missing columns” will be helpful.</a:t>
          </a:r>
        </a:p>
        <a:p>
          <a:pPr marL="228600" lvl="1" indent="-228600" algn="l" defTabSz="1111250">
            <a:lnSpc>
              <a:spcPct val="90000"/>
            </a:lnSpc>
            <a:spcBef>
              <a:spcPct val="0"/>
            </a:spcBef>
            <a:spcAft>
              <a:spcPct val="15000"/>
            </a:spcAft>
            <a:buChar char="•"/>
          </a:pPr>
          <a:r>
            <a:rPr lang="en-US" sz="2500" kern="1200"/>
            <a:t>We will categorize the columns into text-based and numerical for better understanding.</a:t>
          </a:r>
        </a:p>
        <a:p>
          <a:pPr marL="228600" lvl="1" indent="-228600" algn="l" defTabSz="1111250">
            <a:lnSpc>
              <a:spcPct val="90000"/>
            </a:lnSpc>
            <a:spcBef>
              <a:spcPct val="0"/>
            </a:spcBef>
            <a:spcAft>
              <a:spcPct val="15000"/>
            </a:spcAft>
            <a:buChar char="•"/>
          </a:pPr>
          <a:r>
            <a:rPr lang="en-US" sz="2500" kern="1200"/>
            <a:t>Text – based columns will be filles with mode and numerical columns will be filled with median.</a:t>
          </a:r>
        </a:p>
      </dsp:txBody>
      <dsp:txXfrm>
        <a:off x="117980" y="163500"/>
        <a:ext cx="6477592" cy="379217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651F8-3DAE-214D-AEE5-8FF3A494999F}" type="datetimeFigureOut">
              <a:rPr lang="en-US" smtClean="0"/>
              <a:t>11/13/24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9F783-478A-7340-8DBB-CF8D964D3EA5}" type="slidenum">
              <a:rPr lang="en-US" smtClean="0"/>
              <a:t>‹#›</a:t>
            </a:fld>
            <a:endParaRPr lang="en-US"/>
          </a:p>
        </p:txBody>
      </p:sp>
    </p:spTree>
    <p:extLst>
      <p:ext uri="{BB962C8B-B14F-4D97-AF65-F5344CB8AC3E}">
        <p14:creationId xmlns:p14="http://schemas.microsoft.com/office/powerpoint/2010/main" val="52336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IN" b="0">
              <a:effectLst/>
            </a:endParaRPr>
          </a:p>
        </p:txBody>
      </p:sp>
      <p:sp>
        <p:nvSpPr>
          <p:cNvPr id="4" name="Slide Number Placeholder 3"/>
          <p:cNvSpPr>
            <a:spLocks noGrp="1"/>
          </p:cNvSpPr>
          <p:nvPr>
            <p:ph type="sldNum" sz="quarter" idx="5"/>
          </p:nvPr>
        </p:nvSpPr>
        <p:spPr/>
        <p:txBody>
          <a:bodyPr/>
          <a:lstStyle/>
          <a:p>
            <a:fld id="{1FE9F783-478A-7340-8DBB-CF8D964D3EA5}" type="slidenum">
              <a:rPr lang="en-US" smtClean="0"/>
              <a:t>1</a:t>
            </a:fld>
            <a:endParaRPr lang="en-US"/>
          </a:p>
        </p:txBody>
      </p:sp>
    </p:spTree>
    <p:extLst>
      <p:ext uri="{BB962C8B-B14F-4D97-AF65-F5344CB8AC3E}">
        <p14:creationId xmlns:p14="http://schemas.microsoft.com/office/powerpoint/2010/main" val="2589856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9F783-478A-7340-8DBB-CF8D964D3EA5}" type="slidenum">
              <a:rPr lang="en-US" smtClean="0"/>
              <a:t>17</a:t>
            </a:fld>
            <a:endParaRPr lang="en-US"/>
          </a:p>
        </p:txBody>
      </p:sp>
    </p:spTree>
    <p:extLst>
      <p:ext uri="{BB962C8B-B14F-4D97-AF65-F5344CB8AC3E}">
        <p14:creationId xmlns:p14="http://schemas.microsoft.com/office/powerpoint/2010/main" val="3973870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9F783-478A-7340-8DBB-CF8D964D3EA5}" type="slidenum">
              <a:rPr lang="en-US" smtClean="0"/>
              <a:t>18</a:t>
            </a:fld>
            <a:endParaRPr lang="en-US"/>
          </a:p>
        </p:txBody>
      </p:sp>
    </p:spTree>
    <p:extLst>
      <p:ext uri="{BB962C8B-B14F-4D97-AF65-F5344CB8AC3E}">
        <p14:creationId xmlns:p14="http://schemas.microsoft.com/office/powerpoint/2010/main" val="142548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9F783-478A-7340-8DBB-CF8D964D3EA5}" type="slidenum">
              <a:rPr lang="en-US" smtClean="0"/>
              <a:t>2</a:t>
            </a:fld>
            <a:endParaRPr lang="en-US"/>
          </a:p>
        </p:txBody>
      </p:sp>
    </p:spTree>
    <p:extLst>
      <p:ext uri="{BB962C8B-B14F-4D97-AF65-F5344CB8AC3E}">
        <p14:creationId xmlns:p14="http://schemas.microsoft.com/office/powerpoint/2010/main" val="166788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a:p>
        </p:txBody>
      </p:sp>
      <p:sp>
        <p:nvSpPr>
          <p:cNvPr id="4" name="Slide Number Placeholder 3"/>
          <p:cNvSpPr>
            <a:spLocks noGrp="1"/>
          </p:cNvSpPr>
          <p:nvPr>
            <p:ph type="sldNum" sz="quarter" idx="5"/>
          </p:nvPr>
        </p:nvSpPr>
        <p:spPr/>
        <p:txBody>
          <a:bodyPr/>
          <a:lstStyle/>
          <a:p>
            <a:fld id="{1FE9F783-478A-7340-8DBB-CF8D964D3EA5}" type="slidenum">
              <a:rPr lang="en-US" smtClean="0"/>
              <a:t>3</a:t>
            </a:fld>
            <a:endParaRPr lang="en-US"/>
          </a:p>
        </p:txBody>
      </p:sp>
    </p:spTree>
    <p:extLst>
      <p:ext uri="{BB962C8B-B14F-4D97-AF65-F5344CB8AC3E}">
        <p14:creationId xmlns:p14="http://schemas.microsoft.com/office/powerpoint/2010/main" val="1651423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a:p>
        </p:txBody>
      </p:sp>
      <p:sp>
        <p:nvSpPr>
          <p:cNvPr id="4" name="Slide Number Placeholder 3"/>
          <p:cNvSpPr>
            <a:spLocks noGrp="1"/>
          </p:cNvSpPr>
          <p:nvPr>
            <p:ph type="sldNum" sz="quarter" idx="5"/>
          </p:nvPr>
        </p:nvSpPr>
        <p:spPr/>
        <p:txBody>
          <a:bodyPr/>
          <a:lstStyle/>
          <a:p>
            <a:fld id="{1FE9F783-478A-7340-8DBB-CF8D964D3EA5}" type="slidenum">
              <a:rPr lang="en-US" smtClean="0"/>
              <a:t>4</a:t>
            </a:fld>
            <a:endParaRPr lang="en-US"/>
          </a:p>
        </p:txBody>
      </p:sp>
    </p:spTree>
    <p:extLst>
      <p:ext uri="{BB962C8B-B14F-4D97-AF65-F5344CB8AC3E}">
        <p14:creationId xmlns:p14="http://schemas.microsoft.com/office/powerpoint/2010/main" val="352420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a:p>
        </p:txBody>
      </p:sp>
      <p:sp>
        <p:nvSpPr>
          <p:cNvPr id="4" name="Slide Number Placeholder 3"/>
          <p:cNvSpPr>
            <a:spLocks noGrp="1"/>
          </p:cNvSpPr>
          <p:nvPr>
            <p:ph type="sldNum" sz="quarter" idx="5"/>
          </p:nvPr>
        </p:nvSpPr>
        <p:spPr/>
        <p:txBody>
          <a:bodyPr/>
          <a:lstStyle/>
          <a:p>
            <a:fld id="{1FE9F783-478A-7340-8DBB-CF8D964D3EA5}" type="slidenum">
              <a:rPr lang="en-US" smtClean="0"/>
              <a:t>5</a:t>
            </a:fld>
            <a:endParaRPr lang="en-US"/>
          </a:p>
        </p:txBody>
      </p:sp>
    </p:spTree>
    <p:extLst>
      <p:ext uri="{BB962C8B-B14F-4D97-AF65-F5344CB8AC3E}">
        <p14:creationId xmlns:p14="http://schemas.microsoft.com/office/powerpoint/2010/main" val="391042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9F783-478A-7340-8DBB-CF8D964D3EA5}" type="slidenum">
              <a:rPr lang="en-US" smtClean="0"/>
              <a:t>6</a:t>
            </a:fld>
            <a:endParaRPr lang="en-US"/>
          </a:p>
        </p:txBody>
      </p:sp>
    </p:spTree>
    <p:extLst>
      <p:ext uri="{BB962C8B-B14F-4D97-AF65-F5344CB8AC3E}">
        <p14:creationId xmlns:p14="http://schemas.microsoft.com/office/powerpoint/2010/main" val="3273168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IN" sz="1800" b="1" i="0" u="none" strike="noStrike">
                <a:solidFill>
                  <a:srgbClr val="000000"/>
                </a:solidFill>
                <a:effectLst/>
                <a:latin typeface="Arial" panose="020B0604020202020204" pitchFamily="34" charset="0"/>
              </a:rPr>
              <a:t>Data Challenges and Software selection:</a:t>
            </a:r>
            <a:endParaRPr lang="en-IN" b="0">
              <a:effectLst/>
            </a:endParaRPr>
          </a:p>
          <a:p>
            <a:pPr rtl="0">
              <a:spcBef>
                <a:spcPts val="0"/>
              </a:spcBef>
              <a:spcAft>
                <a:spcPts val="0"/>
              </a:spcAft>
            </a:pPr>
            <a:r>
              <a:rPr lang="en-IN" sz="1800" b="0" i="0" u="none" strike="noStrike">
                <a:solidFill>
                  <a:srgbClr val="000000"/>
                </a:solidFill>
                <a:effectLst/>
                <a:latin typeface="Arial" panose="020B0604020202020204" pitchFamily="34" charset="0"/>
              </a:rPr>
              <a:t>Navigating the insurance complaints dataset poses several challenges that require careful consideration. Firstly, handling missing values, particularly in the "Keywords" column, which constitutes about 19% of the data. Our approach involves imputing missing values with mode and restructuring the keywords column to address multiple keywords per row. Inconsistencies in date formats, data complexity, and predicting resolution times further complicate analysis. To overcome these challenges, we employ Python (3.x.x) due to its rich ecosystem and flexibility. Leveraging libraries such as Pandas for data manipulation, NumPy for numerical operations, Matplotlib and Seaborn for visualization, Scikit-learn for machine learning, and Word Cloud for visualizing text data, we aim to extract meaningful insights and address the complexities inherent in the dataset effectively.</a:t>
            </a:r>
            <a:endParaRPr lang="en-IN" b="0">
              <a:effectLst/>
            </a:endParaRPr>
          </a:p>
          <a:p>
            <a:br>
              <a:rPr lang="en-IN" b="0">
                <a:effectLst/>
              </a:rPr>
            </a:br>
            <a:endParaRPr lang="en-US"/>
          </a:p>
        </p:txBody>
      </p:sp>
      <p:sp>
        <p:nvSpPr>
          <p:cNvPr id="4" name="Slide Number Placeholder 3"/>
          <p:cNvSpPr>
            <a:spLocks noGrp="1"/>
          </p:cNvSpPr>
          <p:nvPr>
            <p:ph type="sldNum" sz="quarter" idx="5"/>
          </p:nvPr>
        </p:nvSpPr>
        <p:spPr/>
        <p:txBody>
          <a:bodyPr/>
          <a:lstStyle/>
          <a:p>
            <a:fld id="{1FE9F783-478A-7340-8DBB-CF8D964D3EA5}" type="slidenum">
              <a:rPr lang="en-US" smtClean="0"/>
              <a:t>7</a:t>
            </a:fld>
            <a:endParaRPr lang="en-US"/>
          </a:p>
        </p:txBody>
      </p:sp>
    </p:spTree>
    <p:extLst>
      <p:ext uri="{BB962C8B-B14F-4D97-AF65-F5344CB8AC3E}">
        <p14:creationId xmlns:p14="http://schemas.microsoft.com/office/powerpoint/2010/main" val="336869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9F783-478A-7340-8DBB-CF8D964D3EA5}" type="slidenum">
              <a:rPr lang="en-US" smtClean="0"/>
              <a:t>14</a:t>
            </a:fld>
            <a:endParaRPr lang="en-US"/>
          </a:p>
        </p:txBody>
      </p:sp>
    </p:spTree>
    <p:extLst>
      <p:ext uri="{BB962C8B-B14F-4D97-AF65-F5344CB8AC3E}">
        <p14:creationId xmlns:p14="http://schemas.microsoft.com/office/powerpoint/2010/main" val="1384969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9F783-478A-7340-8DBB-CF8D964D3EA5}" type="slidenum">
              <a:rPr lang="en-US" smtClean="0"/>
              <a:t>16</a:t>
            </a:fld>
            <a:endParaRPr lang="en-US"/>
          </a:p>
        </p:txBody>
      </p:sp>
    </p:spTree>
    <p:extLst>
      <p:ext uri="{BB962C8B-B14F-4D97-AF65-F5344CB8AC3E}">
        <p14:creationId xmlns:p14="http://schemas.microsoft.com/office/powerpoint/2010/main" val="280782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2B02-9096-0594-67C4-8E0FB2BE66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BB1CE13-9EDF-F32A-F188-7064918FF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F30BD46-608F-040A-8F23-4CA4F90F282C}"/>
              </a:ext>
            </a:extLst>
          </p:cNvPr>
          <p:cNvSpPr>
            <a:spLocks noGrp="1"/>
          </p:cNvSpPr>
          <p:nvPr>
            <p:ph type="dt" sz="half" idx="10"/>
          </p:nvPr>
        </p:nvSpPr>
        <p:spPr/>
        <p:txBody>
          <a:bodyPr/>
          <a:lstStyle/>
          <a:p>
            <a:fld id="{630C8D6B-B608-9747-B5A7-F150C5431D51}" type="datetimeFigureOut">
              <a:rPr lang="en-US" smtClean="0"/>
              <a:t>11/13/24</a:t>
            </a:fld>
            <a:endParaRPr lang="en-US"/>
          </a:p>
        </p:txBody>
      </p:sp>
      <p:sp>
        <p:nvSpPr>
          <p:cNvPr id="5" name="Footer Placeholder 4">
            <a:extLst>
              <a:ext uri="{FF2B5EF4-FFF2-40B4-BE49-F238E27FC236}">
                <a16:creationId xmlns:a16="http://schemas.microsoft.com/office/drawing/2014/main" id="{79ED249E-C266-FF5C-3922-2A0FC79E8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5EEFF-27BE-35D5-2E3E-B8E119F80F4A}"/>
              </a:ext>
            </a:extLst>
          </p:cNvPr>
          <p:cNvSpPr>
            <a:spLocks noGrp="1"/>
          </p:cNvSpPr>
          <p:nvPr>
            <p:ph type="sldNum" sz="quarter" idx="12"/>
          </p:nvPr>
        </p:nvSpPr>
        <p:spPr/>
        <p:txBody>
          <a:bodyPr/>
          <a:lstStyle/>
          <a:p>
            <a:fld id="{977FDAAD-84CF-FB4F-AED7-CDABC50A020D}" type="slidenum">
              <a:rPr lang="en-US" smtClean="0"/>
              <a:t>‹#›</a:t>
            </a:fld>
            <a:endParaRPr lang="en-US"/>
          </a:p>
        </p:txBody>
      </p:sp>
    </p:spTree>
    <p:extLst>
      <p:ext uri="{BB962C8B-B14F-4D97-AF65-F5344CB8AC3E}">
        <p14:creationId xmlns:p14="http://schemas.microsoft.com/office/powerpoint/2010/main" val="44636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E703-C630-AD30-7A68-27F6A9CAC5E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E9AE75-D04A-1123-14F7-69FEF91AC13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A2224F-FBF7-46A7-18D7-7A2782E2FA72}"/>
              </a:ext>
            </a:extLst>
          </p:cNvPr>
          <p:cNvSpPr>
            <a:spLocks noGrp="1"/>
          </p:cNvSpPr>
          <p:nvPr>
            <p:ph type="dt" sz="half" idx="10"/>
          </p:nvPr>
        </p:nvSpPr>
        <p:spPr/>
        <p:txBody>
          <a:bodyPr/>
          <a:lstStyle/>
          <a:p>
            <a:fld id="{630C8D6B-B608-9747-B5A7-F150C5431D51}" type="datetimeFigureOut">
              <a:rPr lang="en-US" smtClean="0"/>
              <a:t>11/13/24</a:t>
            </a:fld>
            <a:endParaRPr lang="en-US"/>
          </a:p>
        </p:txBody>
      </p:sp>
      <p:sp>
        <p:nvSpPr>
          <p:cNvPr id="5" name="Footer Placeholder 4">
            <a:extLst>
              <a:ext uri="{FF2B5EF4-FFF2-40B4-BE49-F238E27FC236}">
                <a16:creationId xmlns:a16="http://schemas.microsoft.com/office/drawing/2014/main" id="{F57F534C-04AF-3237-A592-CD09832D0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D7A03-78CC-2DC5-B9CE-696565177108}"/>
              </a:ext>
            </a:extLst>
          </p:cNvPr>
          <p:cNvSpPr>
            <a:spLocks noGrp="1"/>
          </p:cNvSpPr>
          <p:nvPr>
            <p:ph type="sldNum" sz="quarter" idx="12"/>
          </p:nvPr>
        </p:nvSpPr>
        <p:spPr/>
        <p:txBody>
          <a:bodyPr/>
          <a:lstStyle/>
          <a:p>
            <a:fld id="{977FDAAD-84CF-FB4F-AED7-CDABC50A020D}" type="slidenum">
              <a:rPr lang="en-US" smtClean="0"/>
              <a:t>‹#›</a:t>
            </a:fld>
            <a:endParaRPr lang="en-US"/>
          </a:p>
        </p:txBody>
      </p:sp>
    </p:spTree>
    <p:extLst>
      <p:ext uri="{BB962C8B-B14F-4D97-AF65-F5344CB8AC3E}">
        <p14:creationId xmlns:p14="http://schemas.microsoft.com/office/powerpoint/2010/main" val="293451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C24D3-A0BE-0C62-9F42-87B741E1EB8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EF4E90C-A714-3141-D16C-4D73E53677A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E2FC3E-17AB-89B5-6165-CBBAD8C3D64C}"/>
              </a:ext>
            </a:extLst>
          </p:cNvPr>
          <p:cNvSpPr>
            <a:spLocks noGrp="1"/>
          </p:cNvSpPr>
          <p:nvPr>
            <p:ph type="dt" sz="half" idx="10"/>
          </p:nvPr>
        </p:nvSpPr>
        <p:spPr/>
        <p:txBody>
          <a:bodyPr/>
          <a:lstStyle/>
          <a:p>
            <a:fld id="{630C8D6B-B608-9747-B5A7-F150C5431D51}" type="datetimeFigureOut">
              <a:rPr lang="en-US" smtClean="0"/>
              <a:t>11/13/24</a:t>
            </a:fld>
            <a:endParaRPr lang="en-US"/>
          </a:p>
        </p:txBody>
      </p:sp>
      <p:sp>
        <p:nvSpPr>
          <p:cNvPr id="5" name="Footer Placeholder 4">
            <a:extLst>
              <a:ext uri="{FF2B5EF4-FFF2-40B4-BE49-F238E27FC236}">
                <a16:creationId xmlns:a16="http://schemas.microsoft.com/office/drawing/2014/main" id="{3580A3C0-617C-70AC-9AAB-E122EBB68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BE62A-4B1F-B49E-0A10-80E2FE030D71}"/>
              </a:ext>
            </a:extLst>
          </p:cNvPr>
          <p:cNvSpPr>
            <a:spLocks noGrp="1"/>
          </p:cNvSpPr>
          <p:nvPr>
            <p:ph type="sldNum" sz="quarter" idx="12"/>
          </p:nvPr>
        </p:nvSpPr>
        <p:spPr/>
        <p:txBody>
          <a:bodyPr/>
          <a:lstStyle/>
          <a:p>
            <a:fld id="{977FDAAD-84CF-FB4F-AED7-CDABC50A020D}" type="slidenum">
              <a:rPr lang="en-US" smtClean="0"/>
              <a:t>‹#›</a:t>
            </a:fld>
            <a:endParaRPr lang="en-US"/>
          </a:p>
        </p:txBody>
      </p:sp>
    </p:spTree>
    <p:extLst>
      <p:ext uri="{BB962C8B-B14F-4D97-AF65-F5344CB8AC3E}">
        <p14:creationId xmlns:p14="http://schemas.microsoft.com/office/powerpoint/2010/main" val="101579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7D12-7E8E-6F35-BFE4-3CBF3FF86CD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61249A3-2952-ECB1-6150-B188E90CB4B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BDE9F1-E52B-6B7D-F83C-FCA040CF3169}"/>
              </a:ext>
            </a:extLst>
          </p:cNvPr>
          <p:cNvSpPr>
            <a:spLocks noGrp="1"/>
          </p:cNvSpPr>
          <p:nvPr>
            <p:ph type="dt" sz="half" idx="10"/>
          </p:nvPr>
        </p:nvSpPr>
        <p:spPr/>
        <p:txBody>
          <a:bodyPr/>
          <a:lstStyle/>
          <a:p>
            <a:fld id="{630C8D6B-B608-9747-B5A7-F150C5431D51}" type="datetimeFigureOut">
              <a:rPr lang="en-US" smtClean="0"/>
              <a:t>11/13/24</a:t>
            </a:fld>
            <a:endParaRPr lang="en-US"/>
          </a:p>
        </p:txBody>
      </p:sp>
      <p:sp>
        <p:nvSpPr>
          <p:cNvPr id="5" name="Footer Placeholder 4">
            <a:extLst>
              <a:ext uri="{FF2B5EF4-FFF2-40B4-BE49-F238E27FC236}">
                <a16:creationId xmlns:a16="http://schemas.microsoft.com/office/drawing/2014/main" id="{DC39054F-8C88-8092-E0C6-9C4D7BFC1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6B679-56BF-CF46-FFA5-47B60C89F367}"/>
              </a:ext>
            </a:extLst>
          </p:cNvPr>
          <p:cNvSpPr>
            <a:spLocks noGrp="1"/>
          </p:cNvSpPr>
          <p:nvPr>
            <p:ph type="sldNum" sz="quarter" idx="12"/>
          </p:nvPr>
        </p:nvSpPr>
        <p:spPr/>
        <p:txBody>
          <a:bodyPr/>
          <a:lstStyle/>
          <a:p>
            <a:fld id="{977FDAAD-84CF-FB4F-AED7-CDABC50A020D}" type="slidenum">
              <a:rPr lang="en-US" smtClean="0"/>
              <a:t>‹#›</a:t>
            </a:fld>
            <a:endParaRPr lang="en-US"/>
          </a:p>
        </p:txBody>
      </p:sp>
    </p:spTree>
    <p:extLst>
      <p:ext uri="{BB962C8B-B14F-4D97-AF65-F5344CB8AC3E}">
        <p14:creationId xmlns:p14="http://schemas.microsoft.com/office/powerpoint/2010/main" val="322556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5A14-A671-16A9-C263-B5045D555A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0F274D2-D831-377E-34F4-43ECB41DA5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AB20043-E70B-03C7-D70F-EDAFF0BC2401}"/>
              </a:ext>
            </a:extLst>
          </p:cNvPr>
          <p:cNvSpPr>
            <a:spLocks noGrp="1"/>
          </p:cNvSpPr>
          <p:nvPr>
            <p:ph type="dt" sz="half" idx="10"/>
          </p:nvPr>
        </p:nvSpPr>
        <p:spPr/>
        <p:txBody>
          <a:bodyPr/>
          <a:lstStyle/>
          <a:p>
            <a:fld id="{630C8D6B-B608-9747-B5A7-F150C5431D51}" type="datetimeFigureOut">
              <a:rPr lang="en-US" smtClean="0"/>
              <a:t>11/13/24</a:t>
            </a:fld>
            <a:endParaRPr lang="en-US"/>
          </a:p>
        </p:txBody>
      </p:sp>
      <p:sp>
        <p:nvSpPr>
          <p:cNvPr id="5" name="Footer Placeholder 4">
            <a:extLst>
              <a:ext uri="{FF2B5EF4-FFF2-40B4-BE49-F238E27FC236}">
                <a16:creationId xmlns:a16="http://schemas.microsoft.com/office/drawing/2014/main" id="{E5C74C0F-E28B-AA14-CE8D-CB667ED1E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017C5-A24D-9E88-0384-F90A3621A9C5}"/>
              </a:ext>
            </a:extLst>
          </p:cNvPr>
          <p:cNvSpPr>
            <a:spLocks noGrp="1"/>
          </p:cNvSpPr>
          <p:nvPr>
            <p:ph type="sldNum" sz="quarter" idx="12"/>
          </p:nvPr>
        </p:nvSpPr>
        <p:spPr/>
        <p:txBody>
          <a:bodyPr/>
          <a:lstStyle/>
          <a:p>
            <a:fld id="{977FDAAD-84CF-FB4F-AED7-CDABC50A020D}" type="slidenum">
              <a:rPr lang="en-US" smtClean="0"/>
              <a:t>‹#›</a:t>
            </a:fld>
            <a:endParaRPr lang="en-US"/>
          </a:p>
        </p:txBody>
      </p:sp>
    </p:spTree>
    <p:extLst>
      <p:ext uri="{BB962C8B-B14F-4D97-AF65-F5344CB8AC3E}">
        <p14:creationId xmlns:p14="http://schemas.microsoft.com/office/powerpoint/2010/main" val="401242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8425-1A98-0760-3950-7D27D8FDCC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06F0BE6-7F31-BC78-DB61-40EEFD7777B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5B6C6D-BDBB-DA31-E337-E874502C5D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0C7D060-15B9-4062-6FDE-786EFE273FBE}"/>
              </a:ext>
            </a:extLst>
          </p:cNvPr>
          <p:cNvSpPr>
            <a:spLocks noGrp="1"/>
          </p:cNvSpPr>
          <p:nvPr>
            <p:ph type="dt" sz="half" idx="10"/>
          </p:nvPr>
        </p:nvSpPr>
        <p:spPr/>
        <p:txBody>
          <a:bodyPr/>
          <a:lstStyle/>
          <a:p>
            <a:fld id="{630C8D6B-B608-9747-B5A7-F150C5431D51}" type="datetimeFigureOut">
              <a:rPr lang="en-US" smtClean="0"/>
              <a:t>11/13/24</a:t>
            </a:fld>
            <a:endParaRPr lang="en-US"/>
          </a:p>
        </p:txBody>
      </p:sp>
      <p:sp>
        <p:nvSpPr>
          <p:cNvPr id="6" name="Footer Placeholder 5">
            <a:extLst>
              <a:ext uri="{FF2B5EF4-FFF2-40B4-BE49-F238E27FC236}">
                <a16:creationId xmlns:a16="http://schemas.microsoft.com/office/drawing/2014/main" id="{701B964B-5C70-9AD8-A162-A6B255853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7416E-E2A1-87C9-8386-C0223957F63F}"/>
              </a:ext>
            </a:extLst>
          </p:cNvPr>
          <p:cNvSpPr>
            <a:spLocks noGrp="1"/>
          </p:cNvSpPr>
          <p:nvPr>
            <p:ph type="sldNum" sz="quarter" idx="12"/>
          </p:nvPr>
        </p:nvSpPr>
        <p:spPr/>
        <p:txBody>
          <a:bodyPr/>
          <a:lstStyle/>
          <a:p>
            <a:fld id="{977FDAAD-84CF-FB4F-AED7-CDABC50A020D}" type="slidenum">
              <a:rPr lang="en-US" smtClean="0"/>
              <a:t>‹#›</a:t>
            </a:fld>
            <a:endParaRPr lang="en-US"/>
          </a:p>
        </p:txBody>
      </p:sp>
    </p:spTree>
    <p:extLst>
      <p:ext uri="{BB962C8B-B14F-4D97-AF65-F5344CB8AC3E}">
        <p14:creationId xmlns:p14="http://schemas.microsoft.com/office/powerpoint/2010/main" val="301835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9A65-49E3-EAD9-345E-A0B46412B17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2168C91-49EA-69AD-E20F-0EA6C259B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A7A87CE-7C85-0CE7-4428-3ABE395CA5C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810552E-7A7D-5420-C2D3-89B52C36D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DE4C170-9CBB-5E83-52D7-129268A7C6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C178204-76BA-D234-F306-CF6E03C62D6E}"/>
              </a:ext>
            </a:extLst>
          </p:cNvPr>
          <p:cNvSpPr>
            <a:spLocks noGrp="1"/>
          </p:cNvSpPr>
          <p:nvPr>
            <p:ph type="dt" sz="half" idx="10"/>
          </p:nvPr>
        </p:nvSpPr>
        <p:spPr/>
        <p:txBody>
          <a:bodyPr/>
          <a:lstStyle/>
          <a:p>
            <a:fld id="{630C8D6B-B608-9747-B5A7-F150C5431D51}" type="datetimeFigureOut">
              <a:rPr lang="en-US" smtClean="0"/>
              <a:t>11/13/24</a:t>
            </a:fld>
            <a:endParaRPr lang="en-US"/>
          </a:p>
        </p:txBody>
      </p:sp>
      <p:sp>
        <p:nvSpPr>
          <p:cNvPr id="8" name="Footer Placeholder 7">
            <a:extLst>
              <a:ext uri="{FF2B5EF4-FFF2-40B4-BE49-F238E27FC236}">
                <a16:creationId xmlns:a16="http://schemas.microsoft.com/office/drawing/2014/main" id="{C954DCC4-1BD2-2E4C-50D9-5E2E201126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0A8745-0C78-40D5-42C2-606EF7F170CE}"/>
              </a:ext>
            </a:extLst>
          </p:cNvPr>
          <p:cNvSpPr>
            <a:spLocks noGrp="1"/>
          </p:cNvSpPr>
          <p:nvPr>
            <p:ph type="sldNum" sz="quarter" idx="12"/>
          </p:nvPr>
        </p:nvSpPr>
        <p:spPr/>
        <p:txBody>
          <a:bodyPr/>
          <a:lstStyle/>
          <a:p>
            <a:fld id="{977FDAAD-84CF-FB4F-AED7-CDABC50A020D}" type="slidenum">
              <a:rPr lang="en-US" smtClean="0"/>
              <a:t>‹#›</a:t>
            </a:fld>
            <a:endParaRPr lang="en-US"/>
          </a:p>
        </p:txBody>
      </p:sp>
    </p:spTree>
    <p:extLst>
      <p:ext uri="{BB962C8B-B14F-4D97-AF65-F5344CB8AC3E}">
        <p14:creationId xmlns:p14="http://schemas.microsoft.com/office/powerpoint/2010/main" val="376399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123A-044B-8DB1-6BE5-532F3B4DCB2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624D025-3E65-5F80-3B8B-DE4CC8E17819}"/>
              </a:ext>
            </a:extLst>
          </p:cNvPr>
          <p:cNvSpPr>
            <a:spLocks noGrp="1"/>
          </p:cNvSpPr>
          <p:nvPr>
            <p:ph type="dt" sz="half" idx="10"/>
          </p:nvPr>
        </p:nvSpPr>
        <p:spPr/>
        <p:txBody>
          <a:bodyPr/>
          <a:lstStyle/>
          <a:p>
            <a:fld id="{630C8D6B-B608-9747-B5A7-F150C5431D51}" type="datetimeFigureOut">
              <a:rPr lang="en-US" smtClean="0"/>
              <a:t>11/13/24</a:t>
            </a:fld>
            <a:endParaRPr lang="en-US"/>
          </a:p>
        </p:txBody>
      </p:sp>
      <p:sp>
        <p:nvSpPr>
          <p:cNvPr id="4" name="Footer Placeholder 3">
            <a:extLst>
              <a:ext uri="{FF2B5EF4-FFF2-40B4-BE49-F238E27FC236}">
                <a16:creationId xmlns:a16="http://schemas.microsoft.com/office/drawing/2014/main" id="{529F19EB-95A3-DDF3-B720-E5C1A3F01A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82209D-3CD5-CEDE-ADB9-BC51195D5982}"/>
              </a:ext>
            </a:extLst>
          </p:cNvPr>
          <p:cNvSpPr>
            <a:spLocks noGrp="1"/>
          </p:cNvSpPr>
          <p:nvPr>
            <p:ph type="sldNum" sz="quarter" idx="12"/>
          </p:nvPr>
        </p:nvSpPr>
        <p:spPr/>
        <p:txBody>
          <a:bodyPr/>
          <a:lstStyle/>
          <a:p>
            <a:fld id="{977FDAAD-84CF-FB4F-AED7-CDABC50A020D}" type="slidenum">
              <a:rPr lang="en-US" smtClean="0"/>
              <a:t>‹#›</a:t>
            </a:fld>
            <a:endParaRPr lang="en-US"/>
          </a:p>
        </p:txBody>
      </p:sp>
    </p:spTree>
    <p:extLst>
      <p:ext uri="{BB962C8B-B14F-4D97-AF65-F5344CB8AC3E}">
        <p14:creationId xmlns:p14="http://schemas.microsoft.com/office/powerpoint/2010/main" val="200152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1A08D4-E637-8F21-6A8D-B6D7ED4EC038}"/>
              </a:ext>
            </a:extLst>
          </p:cNvPr>
          <p:cNvSpPr>
            <a:spLocks noGrp="1"/>
          </p:cNvSpPr>
          <p:nvPr>
            <p:ph type="dt" sz="half" idx="10"/>
          </p:nvPr>
        </p:nvSpPr>
        <p:spPr/>
        <p:txBody>
          <a:bodyPr/>
          <a:lstStyle/>
          <a:p>
            <a:fld id="{630C8D6B-B608-9747-B5A7-F150C5431D51}" type="datetimeFigureOut">
              <a:rPr lang="en-US" smtClean="0"/>
              <a:t>11/13/24</a:t>
            </a:fld>
            <a:endParaRPr lang="en-US"/>
          </a:p>
        </p:txBody>
      </p:sp>
      <p:sp>
        <p:nvSpPr>
          <p:cNvPr id="3" name="Footer Placeholder 2">
            <a:extLst>
              <a:ext uri="{FF2B5EF4-FFF2-40B4-BE49-F238E27FC236}">
                <a16:creationId xmlns:a16="http://schemas.microsoft.com/office/drawing/2014/main" id="{2CEE1DD6-4022-56DE-2D7D-79646E3A8C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4CE212-8DC9-74B4-7C83-DDC442CD729F}"/>
              </a:ext>
            </a:extLst>
          </p:cNvPr>
          <p:cNvSpPr>
            <a:spLocks noGrp="1"/>
          </p:cNvSpPr>
          <p:nvPr>
            <p:ph type="sldNum" sz="quarter" idx="12"/>
          </p:nvPr>
        </p:nvSpPr>
        <p:spPr/>
        <p:txBody>
          <a:bodyPr/>
          <a:lstStyle/>
          <a:p>
            <a:fld id="{977FDAAD-84CF-FB4F-AED7-CDABC50A020D}" type="slidenum">
              <a:rPr lang="en-US" smtClean="0"/>
              <a:t>‹#›</a:t>
            </a:fld>
            <a:endParaRPr lang="en-US"/>
          </a:p>
        </p:txBody>
      </p:sp>
    </p:spTree>
    <p:extLst>
      <p:ext uri="{BB962C8B-B14F-4D97-AF65-F5344CB8AC3E}">
        <p14:creationId xmlns:p14="http://schemas.microsoft.com/office/powerpoint/2010/main" val="256988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DA3B-0601-B205-C9FE-5BFF1954D8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D93165C-04AD-DFBC-0FED-FC81B31A2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61341DF-0DD7-75BF-DC41-8280098E8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9E6393-B0AB-8A0C-1E7E-451C5A0B1402}"/>
              </a:ext>
            </a:extLst>
          </p:cNvPr>
          <p:cNvSpPr>
            <a:spLocks noGrp="1"/>
          </p:cNvSpPr>
          <p:nvPr>
            <p:ph type="dt" sz="half" idx="10"/>
          </p:nvPr>
        </p:nvSpPr>
        <p:spPr/>
        <p:txBody>
          <a:bodyPr/>
          <a:lstStyle/>
          <a:p>
            <a:fld id="{630C8D6B-B608-9747-B5A7-F150C5431D51}" type="datetimeFigureOut">
              <a:rPr lang="en-US" smtClean="0"/>
              <a:t>11/13/24</a:t>
            </a:fld>
            <a:endParaRPr lang="en-US"/>
          </a:p>
        </p:txBody>
      </p:sp>
      <p:sp>
        <p:nvSpPr>
          <p:cNvPr id="6" name="Footer Placeholder 5">
            <a:extLst>
              <a:ext uri="{FF2B5EF4-FFF2-40B4-BE49-F238E27FC236}">
                <a16:creationId xmlns:a16="http://schemas.microsoft.com/office/drawing/2014/main" id="{7780965F-E8A7-208E-0880-740358B47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8D3F8-5648-E829-4254-1BE803F3D26C}"/>
              </a:ext>
            </a:extLst>
          </p:cNvPr>
          <p:cNvSpPr>
            <a:spLocks noGrp="1"/>
          </p:cNvSpPr>
          <p:nvPr>
            <p:ph type="sldNum" sz="quarter" idx="12"/>
          </p:nvPr>
        </p:nvSpPr>
        <p:spPr/>
        <p:txBody>
          <a:bodyPr/>
          <a:lstStyle/>
          <a:p>
            <a:fld id="{977FDAAD-84CF-FB4F-AED7-CDABC50A020D}" type="slidenum">
              <a:rPr lang="en-US" smtClean="0"/>
              <a:t>‹#›</a:t>
            </a:fld>
            <a:endParaRPr lang="en-US"/>
          </a:p>
        </p:txBody>
      </p:sp>
    </p:spTree>
    <p:extLst>
      <p:ext uri="{BB962C8B-B14F-4D97-AF65-F5344CB8AC3E}">
        <p14:creationId xmlns:p14="http://schemas.microsoft.com/office/powerpoint/2010/main" val="163652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1FD4-2062-1273-811D-304C4D61B0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73C3FD3-118E-9461-09A5-C4DE3C480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08283-F1DA-1C4F-876D-344408742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2FC3CD-18F9-5759-7C41-3FFFE7ACF9BE}"/>
              </a:ext>
            </a:extLst>
          </p:cNvPr>
          <p:cNvSpPr>
            <a:spLocks noGrp="1"/>
          </p:cNvSpPr>
          <p:nvPr>
            <p:ph type="dt" sz="half" idx="10"/>
          </p:nvPr>
        </p:nvSpPr>
        <p:spPr/>
        <p:txBody>
          <a:bodyPr/>
          <a:lstStyle/>
          <a:p>
            <a:fld id="{630C8D6B-B608-9747-B5A7-F150C5431D51}" type="datetimeFigureOut">
              <a:rPr lang="en-US" smtClean="0"/>
              <a:t>11/13/24</a:t>
            </a:fld>
            <a:endParaRPr lang="en-US"/>
          </a:p>
        </p:txBody>
      </p:sp>
      <p:sp>
        <p:nvSpPr>
          <p:cNvPr id="6" name="Footer Placeholder 5">
            <a:extLst>
              <a:ext uri="{FF2B5EF4-FFF2-40B4-BE49-F238E27FC236}">
                <a16:creationId xmlns:a16="http://schemas.microsoft.com/office/drawing/2014/main" id="{7017E1CA-3D3B-6AF7-7175-FDD99D8DB8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97188-94D8-47DC-7ACF-14825625F70F}"/>
              </a:ext>
            </a:extLst>
          </p:cNvPr>
          <p:cNvSpPr>
            <a:spLocks noGrp="1"/>
          </p:cNvSpPr>
          <p:nvPr>
            <p:ph type="sldNum" sz="quarter" idx="12"/>
          </p:nvPr>
        </p:nvSpPr>
        <p:spPr/>
        <p:txBody>
          <a:bodyPr/>
          <a:lstStyle/>
          <a:p>
            <a:fld id="{977FDAAD-84CF-FB4F-AED7-CDABC50A020D}" type="slidenum">
              <a:rPr lang="en-US" smtClean="0"/>
              <a:t>‹#›</a:t>
            </a:fld>
            <a:endParaRPr lang="en-US"/>
          </a:p>
        </p:txBody>
      </p:sp>
    </p:spTree>
    <p:extLst>
      <p:ext uri="{BB962C8B-B14F-4D97-AF65-F5344CB8AC3E}">
        <p14:creationId xmlns:p14="http://schemas.microsoft.com/office/powerpoint/2010/main" val="340119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6B68E-86B5-F787-36B6-420FE4F62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4E75C2-453B-8563-594B-47806F312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AFA1A4-ED60-C46B-DAEE-6BEDE35B5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0C8D6B-B608-9747-B5A7-F150C5431D51}" type="datetimeFigureOut">
              <a:rPr lang="en-US" smtClean="0"/>
              <a:t>11/13/24</a:t>
            </a:fld>
            <a:endParaRPr lang="en-US"/>
          </a:p>
        </p:txBody>
      </p:sp>
      <p:sp>
        <p:nvSpPr>
          <p:cNvPr id="5" name="Footer Placeholder 4">
            <a:extLst>
              <a:ext uri="{FF2B5EF4-FFF2-40B4-BE49-F238E27FC236}">
                <a16:creationId xmlns:a16="http://schemas.microsoft.com/office/drawing/2014/main" id="{4CF26001-B9E1-97DE-FFEE-46C50D11A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B4E9E89-E532-3665-E877-566754CBCB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7FDAAD-84CF-FB4F-AED7-CDABC50A020D}" type="slidenum">
              <a:rPr lang="en-US" smtClean="0"/>
              <a:t>‹#›</a:t>
            </a:fld>
            <a:endParaRPr lang="en-US"/>
          </a:p>
        </p:txBody>
      </p:sp>
    </p:spTree>
    <p:extLst>
      <p:ext uri="{BB962C8B-B14F-4D97-AF65-F5344CB8AC3E}">
        <p14:creationId xmlns:p14="http://schemas.microsoft.com/office/powerpoint/2010/main" val="2660276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E2BC-601C-1140-8886-03E2E3E3CE1E}"/>
              </a:ext>
            </a:extLst>
          </p:cNvPr>
          <p:cNvSpPr>
            <a:spLocks noGrp="1"/>
          </p:cNvSpPr>
          <p:nvPr>
            <p:ph type="ctrTitle"/>
          </p:nvPr>
        </p:nvSpPr>
        <p:spPr>
          <a:xfrm>
            <a:off x="635000" y="640823"/>
            <a:ext cx="3418659" cy="5583148"/>
          </a:xfrm>
        </p:spPr>
        <p:txBody>
          <a:bodyPr vert="horz" lIns="91440" tIns="45720" rIns="91440" bIns="45720" rtlCol="0" anchor="ctr">
            <a:normAutofit/>
          </a:bodyPr>
          <a:lstStyle/>
          <a:p>
            <a:pPr algn="l">
              <a:spcAft>
                <a:spcPts val="0"/>
              </a:spcAft>
            </a:pPr>
            <a:r>
              <a:rPr lang="en-US" sz="4600" b="1" i="0" kern="1200">
                <a:solidFill>
                  <a:schemeClr val="tx1"/>
                </a:solidFill>
                <a:effectLst/>
                <a:highlight>
                  <a:srgbClr val="FFFFFF"/>
                </a:highlight>
                <a:latin typeface="Arial" panose="020B0604020202020204" pitchFamily="34" charset="0"/>
                <a:cs typeface="Arial" panose="020B0604020202020204" pitchFamily="34" charset="0"/>
              </a:rPr>
              <a:t>Final Project </a:t>
            </a:r>
            <a:r>
              <a:rPr lang="en-US" sz="4000" b="1" i="0" kern="1200">
                <a:solidFill>
                  <a:schemeClr val="tx1"/>
                </a:solidFill>
                <a:effectLst/>
                <a:highlight>
                  <a:srgbClr val="FFFFFF"/>
                </a:highlight>
                <a:latin typeface="Arial" panose="020B0604020202020204" pitchFamily="34" charset="0"/>
                <a:cs typeface="Arial" panose="020B0604020202020204" pitchFamily="34" charset="0"/>
              </a:rPr>
              <a:t>Presentation</a:t>
            </a:r>
            <a:endParaRPr lang="en-US" sz="4600" b="1" kern="1200">
              <a:solidFill>
                <a:schemeClr val="tx1"/>
              </a:solidFill>
              <a:latin typeface="Arial" panose="020B0604020202020204" pitchFamily="34" charset="0"/>
              <a:cs typeface="Arial" panose="020B0604020202020204" pitchFamily="34" charset="0"/>
            </a:endParaRPr>
          </a:p>
        </p:txBody>
      </p:sp>
      <p:pic>
        <p:nvPicPr>
          <p:cNvPr id="1030" name="Picture 6" descr="balanced scale icon symbolizes fairness ...">
            <a:extLst>
              <a:ext uri="{FF2B5EF4-FFF2-40B4-BE49-F238E27FC236}">
                <a16:creationId xmlns:a16="http://schemas.microsoft.com/office/drawing/2014/main" id="{A3FC724E-072E-99B2-4A45-CA162CC13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018" y="2734859"/>
            <a:ext cx="1685081" cy="16850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44CFB5-EE97-0E97-435B-CC7B61B3BEDA}"/>
              </a:ext>
            </a:extLst>
          </p:cNvPr>
          <p:cNvSpPr txBox="1"/>
          <p:nvPr/>
        </p:nvSpPr>
        <p:spPr>
          <a:xfrm>
            <a:off x="5255140" y="1075042"/>
            <a:ext cx="6020366" cy="584775"/>
          </a:xfrm>
          <a:prstGeom prst="rect">
            <a:avLst/>
          </a:prstGeom>
          <a:noFill/>
        </p:spPr>
        <p:txBody>
          <a:bodyPr wrap="none" rtlCol="0">
            <a:spAutoFit/>
          </a:bodyPr>
          <a:lstStyle/>
          <a:p>
            <a:r>
              <a:rPr lang="en-US" sz="3200" b="1" i="0" kern="1200">
                <a:solidFill>
                  <a:schemeClr val="tx1"/>
                </a:solidFill>
                <a:effectLst/>
                <a:latin typeface="Arial" panose="020B0604020202020204" pitchFamily="34" charset="0"/>
                <a:ea typeface="+mj-ea"/>
                <a:cs typeface="Arial" panose="020B0604020202020204" pitchFamily="34" charset="0"/>
              </a:rPr>
              <a:t>Insurance Complaint Analysis</a:t>
            </a: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54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9" name="Rectangle 1746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7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6D263CC-AB05-2690-763C-C534E684EA0F}"/>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Bef>
                <a:spcPts val="0"/>
              </a:spcBef>
              <a:spcAft>
                <a:spcPts val="600"/>
              </a:spcAft>
              <a:buFont typeface="Arial" panose="020B0604020202020204" pitchFamily="34" charset="0"/>
              <a:buChar char="•"/>
            </a:pPr>
            <a:r>
              <a:rPr lang="en-US" sz="2200" b="0" i="0" u="none" strike="noStrike">
                <a:effectLst/>
              </a:rPr>
              <a:t>This figure shows us which keywords are most common in our data. </a:t>
            </a:r>
          </a:p>
          <a:p>
            <a:pPr indent="-228600">
              <a:lnSpc>
                <a:spcPct val="90000"/>
              </a:lnSpc>
              <a:spcBef>
                <a:spcPts val="0"/>
              </a:spcBef>
              <a:spcAft>
                <a:spcPts val="600"/>
              </a:spcAft>
              <a:buFont typeface="Arial" panose="020B0604020202020204" pitchFamily="34" charset="0"/>
              <a:buChar char="•"/>
            </a:pPr>
            <a:r>
              <a:rPr lang="en-US" sz="2200" b="0" i="0" u="none" strike="noStrike">
                <a:effectLst/>
              </a:rPr>
              <a:t>Larger words mean they appear more which gives us understanding of the important topics.</a:t>
            </a:r>
            <a:br>
              <a:rPr lang="en-US" sz="2200"/>
            </a:br>
            <a:endParaRPr lang="en-US" sz="2200"/>
          </a:p>
        </p:txBody>
      </p:sp>
      <p:pic>
        <p:nvPicPr>
          <p:cNvPr id="17414" name="Picture 6">
            <a:extLst>
              <a:ext uri="{FF2B5EF4-FFF2-40B4-BE49-F238E27FC236}">
                <a16:creationId xmlns:a16="http://schemas.microsoft.com/office/drawing/2014/main" id="{0D5C9BAF-1414-34D3-E9FD-F60491F1C8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9048" y="2139319"/>
            <a:ext cx="5458968" cy="25793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DACC20-5669-A99F-0447-E51DDD66FE59}"/>
              </a:ext>
            </a:extLst>
          </p:cNvPr>
          <p:cNvSpPr txBox="1"/>
          <p:nvPr/>
        </p:nvSpPr>
        <p:spPr>
          <a:xfrm>
            <a:off x="11545294" y="6137811"/>
            <a:ext cx="45719" cy="172197"/>
          </a:xfrm>
          <a:prstGeom prst="rect">
            <a:avLst/>
          </a:prstGeom>
          <a:noFill/>
        </p:spPr>
        <p:txBody>
          <a:bodyPr wrap="square" rtlCol="0">
            <a:spAutoFit/>
          </a:bodyPr>
          <a:lstStyle/>
          <a:p>
            <a:endParaRPr lang="en-US"/>
          </a:p>
        </p:txBody>
      </p:sp>
      <p:sp>
        <p:nvSpPr>
          <p:cNvPr id="4" name="TextBox 3">
            <a:extLst>
              <a:ext uri="{FF2B5EF4-FFF2-40B4-BE49-F238E27FC236}">
                <a16:creationId xmlns:a16="http://schemas.microsoft.com/office/drawing/2014/main" id="{57246331-CEF9-3DF5-8EF2-6020EBA7D611}"/>
              </a:ext>
            </a:extLst>
          </p:cNvPr>
          <p:cNvSpPr txBox="1"/>
          <p:nvPr/>
        </p:nvSpPr>
        <p:spPr>
          <a:xfrm>
            <a:off x="-304800" y="4774369"/>
            <a:ext cx="184731" cy="723275"/>
          </a:xfrm>
          <a:prstGeom prst="rect">
            <a:avLst/>
          </a:prstGeom>
          <a:noFill/>
        </p:spPr>
        <p:txBody>
          <a:bodyPr wrap="none" rtlCol="0">
            <a:spAutoFit/>
          </a:bodyPr>
          <a:lstStyle/>
          <a:p>
            <a:pPr>
              <a:spcAft>
                <a:spcPts val="600"/>
              </a:spcAft>
            </a:pPr>
            <a:endParaRPr lang="en-US"/>
          </a:p>
          <a:p>
            <a:pPr>
              <a:spcAft>
                <a:spcPts val="600"/>
              </a:spcAft>
            </a:pPr>
            <a:endParaRPr lang="en-US"/>
          </a:p>
        </p:txBody>
      </p:sp>
    </p:spTree>
    <p:extLst>
      <p:ext uri="{BB962C8B-B14F-4D97-AF65-F5344CB8AC3E}">
        <p14:creationId xmlns:p14="http://schemas.microsoft.com/office/powerpoint/2010/main" val="365970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48" name="Rectangle 17447">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2" name="Picture 4" descr="A graph of different colored bars&#10;&#10;Description automatically generated">
            <a:extLst>
              <a:ext uri="{FF2B5EF4-FFF2-40B4-BE49-F238E27FC236}">
                <a16:creationId xmlns:a16="http://schemas.microsoft.com/office/drawing/2014/main" id="{0D024043-A46D-8C4D-AB61-9677B58BD1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477" y="320040"/>
            <a:ext cx="5306798" cy="392703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A graph of different colored bars&#10;&#10;Description automatically generated">
            <a:extLst>
              <a:ext uri="{FF2B5EF4-FFF2-40B4-BE49-F238E27FC236}">
                <a16:creationId xmlns:a16="http://schemas.microsoft.com/office/drawing/2014/main" id="{A28C4046-4ABE-F703-2FE0-08DE223185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4496" y="409684"/>
            <a:ext cx="5471160" cy="3747743"/>
          </a:xfrm>
          <a:prstGeom prst="rect">
            <a:avLst/>
          </a:prstGeom>
          <a:noFill/>
          <a:extLst>
            <a:ext uri="{909E8E84-426E-40DD-AFC4-6F175D3DCCD1}">
              <a14:hiddenFill xmlns:a14="http://schemas.microsoft.com/office/drawing/2010/main">
                <a:solidFill>
                  <a:srgbClr val="FFFFFF"/>
                </a:solidFill>
              </a14:hiddenFill>
            </a:ext>
          </a:extLst>
        </p:spPr>
      </p:pic>
      <p:sp>
        <p:nvSpPr>
          <p:cNvPr id="17450"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7956A9-3B1C-F7FB-D457-EB57BEE44A7D}"/>
              </a:ext>
            </a:extLst>
          </p:cNvPr>
          <p:cNvSpPr>
            <a:spLocks noGrp="1"/>
          </p:cNvSpPr>
          <p:nvPr>
            <p:ph idx="1"/>
          </p:nvPr>
        </p:nvSpPr>
        <p:spPr>
          <a:xfrm>
            <a:off x="5333999" y="4440365"/>
            <a:ext cx="6214871" cy="1722691"/>
          </a:xfrm>
        </p:spPr>
        <p:txBody>
          <a:bodyPr anchor="ctr">
            <a:normAutofit/>
          </a:bodyPr>
          <a:lstStyle/>
          <a:p>
            <a:pPr marL="0" indent="0">
              <a:buNone/>
            </a:pPr>
            <a:r>
              <a:rPr lang="en-IN" sz="2200" b="0" i="0" u="none" strike="noStrike">
                <a:effectLst/>
                <a:latin typeface="Arial" panose="020B0604020202020204" pitchFamily="34" charset="0"/>
              </a:rPr>
              <a:t>‘Time_taken_to_close’ will be calculated by checking the difference between Received date and Closed date which will provide resolution time for each complaint. </a:t>
            </a:r>
            <a:endParaRPr lang="en-IN" sz="2200" b="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9DACC20-5669-A99F-0447-E51DDD66FE59}"/>
              </a:ext>
            </a:extLst>
          </p:cNvPr>
          <p:cNvSpPr txBox="1"/>
          <p:nvPr/>
        </p:nvSpPr>
        <p:spPr>
          <a:xfrm>
            <a:off x="11545294" y="6137811"/>
            <a:ext cx="45719" cy="172197"/>
          </a:xfrm>
          <a:prstGeom prst="rect">
            <a:avLst/>
          </a:prstGeom>
          <a:noFill/>
        </p:spPr>
        <p:txBody>
          <a:bodyPr wrap="square" rtlCol="0">
            <a:spAutoFit/>
          </a:bodyPr>
          <a:lstStyle/>
          <a:p>
            <a:endParaRPr lang="en-US"/>
          </a:p>
        </p:txBody>
      </p:sp>
      <p:sp>
        <p:nvSpPr>
          <p:cNvPr id="4" name="TextBox 3">
            <a:extLst>
              <a:ext uri="{FF2B5EF4-FFF2-40B4-BE49-F238E27FC236}">
                <a16:creationId xmlns:a16="http://schemas.microsoft.com/office/drawing/2014/main" id="{57246331-CEF9-3DF5-8EF2-6020EBA7D611}"/>
              </a:ext>
            </a:extLst>
          </p:cNvPr>
          <p:cNvSpPr txBox="1"/>
          <p:nvPr/>
        </p:nvSpPr>
        <p:spPr>
          <a:xfrm>
            <a:off x="-304800" y="4774369"/>
            <a:ext cx="184731" cy="723275"/>
          </a:xfrm>
          <a:prstGeom prst="rect">
            <a:avLst/>
          </a:prstGeom>
          <a:noFill/>
        </p:spPr>
        <p:txBody>
          <a:bodyPr wrap="none" rtlCol="0">
            <a:spAutoFit/>
          </a:bodyPr>
          <a:lstStyle/>
          <a:p>
            <a:pPr>
              <a:spcAft>
                <a:spcPts val="600"/>
              </a:spcAft>
            </a:pPr>
            <a:endParaRPr lang="en-US"/>
          </a:p>
          <a:p>
            <a:pPr>
              <a:spcAft>
                <a:spcPts val="600"/>
              </a:spcAft>
            </a:pPr>
            <a:endParaRPr lang="en-US"/>
          </a:p>
        </p:txBody>
      </p:sp>
    </p:spTree>
    <p:extLst>
      <p:ext uri="{BB962C8B-B14F-4D97-AF65-F5344CB8AC3E}">
        <p14:creationId xmlns:p14="http://schemas.microsoft.com/office/powerpoint/2010/main" val="114189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94" name="Rectangle 1439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396" name="Freeform: Shape 1439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449B3B44-E1E4-7E0A-21C2-2C466C2A2E24}"/>
              </a:ext>
            </a:extLst>
          </p:cNvPr>
          <p:cNvSpPr txBox="1"/>
          <p:nvPr/>
        </p:nvSpPr>
        <p:spPr>
          <a:xfrm>
            <a:off x="838200" y="1825625"/>
            <a:ext cx="5393361" cy="4351338"/>
          </a:xfrm>
          <a:prstGeom prst="rect">
            <a:avLst/>
          </a:prstGeom>
        </p:spPr>
        <p:txBody>
          <a:bodyPr vert="horz" lIns="91440" tIns="45720" rIns="91440" bIns="45720" rtlCol="0">
            <a:normAutofit/>
          </a:bodyPr>
          <a:lstStyle/>
          <a:p>
            <a:pPr marL="342900" indent="-228600">
              <a:lnSpc>
                <a:spcPct val="90000"/>
              </a:lnSpc>
              <a:spcBef>
                <a:spcPts val="0"/>
              </a:spcBef>
              <a:spcAft>
                <a:spcPts val="600"/>
              </a:spcAft>
              <a:buFont typeface="Arial" panose="020B0604020202020204" pitchFamily="34" charset="0"/>
              <a:buChar char="•"/>
            </a:pPr>
            <a:r>
              <a:rPr lang="en-US" dirty="0"/>
              <a:t>Label encoding is used to convert categorical data to numerical format.</a:t>
            </a:r>
          </a:p>
          <a:p>
            <a:pPr marL="342900" indent="-228600">
              <a:lnSpc>
                <a:spcPct val="90000"/>
              </a:lnSpc>
              <a:spcAft>
                <a:spcPts val="600"/>
              </a:spcAft>
              <a:buFont typeface="Arial" panose="020B0604020202020204" pitchFamily="34" charset="0"/>
              <a:buChar char="•"/>
            </a:pPr>
            <a:r>
              <a:rPr lang="en-US" dirty="0"/>
              <a:t>For example, a dataset with categorical variable, "Team", and a numerical variable, "Points". The label encoding process assigns a numerical value to each category in the "Team" variable. The team "A" is assigned the value 0, team "B" is assigned the value 1, and team "C" is assigned the value 2.</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14393" name="Oval 1439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hart showing the number of points&#10;&#10;Description automatically generated with medium confidence">
            <a:extLst>
              <a:ext uri="{FF2B5EF4-FFF2-40B4-BE49-F238E27FC236}">
                <a16:creationId xmlns:a16="http://schemas.microsoft.com/office/drawing/2014/main" id="{EC2F3FC3-BFED-A46A-654F-10F99B3D98B6}"/>
              </a:ext>
            </a:extLst>
          </p:cNvPr>
          <p:cNvPicPr>
            <a:picLocks noChangeAspect="1"/>
          </p:cNvPicPr>
          <p:nvPr/>
        </p:nvPicPr>
        <p:blipFill>
          <a:blip r:embed="rId2"/>
          <a:stretch>
            <a:fillRect/>
          </a:stretch>
        </p:blipFill>
        <p:spPr>
          <a:xfrm>
            <a:off x="7887184" y="1939611"/>
            <a:ext cx="3781051" cy="233479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4395" name="Freeform: Shape 1439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4397" name="Straight Connector 1439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399" name="Freeform: Shape 1439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4401" name="Freeform: Shape 1440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03" name="Freeform: Shape 1440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B9DACC20-5669-A99F-0447-E51DDD66FE59}"/>
              </a:ext>
            </a:extLst>
          </p:cNvPr>
          <p:cNvSpPr txBox="1"/>
          <p:nvPr/>
        </p:nvSpPr>
        <p:spPr>
          <a:xfrm>
            <a:off x="11545294" y="6176139"/>
            <a:ext cx="796094" cy="133869"/>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77417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7956A9-3B1C-F7FB-D457-EB57BEE44A7D}"/>
              </a:ext>
            </a:extLst>
          </p:cNvPr>
          <p:cNvSpPr>
            <a:spLocks noGrp="1"/>
          </p:cNvSpPr>
          <p:nvPr>
            <p:ph idx="1"/>
          </p:nvPr>
        </p:nvSpPr>
        <p:spPr>
          <a:xfrm>
            <a:off x="838200" y="1929384"/>
            <a:ext cx="10515600" cy="4251960"/>
          </a:xfrm>
        </p:spPr>
        <p:txBody>
          <a:bodyPr>
            <a:normAutofit/>
          </a:bodyPr>
          <a:lstStyle/>
          <a:p>
            <a:pPr marL="0" indent="0" rtl="0">
              <a:spcBef>
                <a:spcPts val="0"/>
              </a:spcBef>
              <a:spcAft>
                <a:spcPts val="0"/>
              </a:spcAft>
              <a:buNone/>
            </a:pPr>
            <a:r>
              <a:rPr lang="en-IN" sz="1800" b="1" i="0">
                <a:solidFill>
                  <a:srgbClr val="000000"/>
                </a:solidFill>
                <a:effectLst/>
                <a:latin typeface="Arial" panose="020B0604020202020204" pitchFamily="34" charset="0"/>
              </a:rPr>
              <a:t>Train-Test Split:</a:t>
            </a:r>
          </a:p>
          <a:p>
            <a:pPr marL="0" indent="0" rtl="0">
              <a:spcBef>
                <a:spcPts val="0"/>
              </a:spcBef>
              <a:spcAft>
                <a:spcPts val="0"/>
              </a:spcAft>
              <a:buNone/>
            </a:pPr>
            <a:endParaRPr lang="en-IN" sz="1800" b="1" i="0">
              <a:solidFill>
                <a:srgbClr val="000000"/>
              </a:solidFill>
              <a:effectLst/>
              <a:latin typeface="Arial" panose="020B0604020202020204" pitchFamily="34" charset="0"/>
            </a:endParaRPr>
          </a:p>
          <a:p>
            <a:pPr marL="0" indent="0" rtl="0">
              <a:spcBef>
                <a:spcPts val="0"/>
              </a:spcBef>
              <a:spcAft>
                <a:spcPts val="0"/>
              </a:spcAft>
              <a:buNone/>
            </a:pPr>
            <a:endParaRPr lang="en-IN" sz="1800" b="1">
              <a:solidFill>
                <a:srgbClr val="000000"/>
              </a:solidFill>
              <a:latin typeface="Arial" panose="020B0604020202020204" pitchFamily="34" charset="0"/>
            </a:endParaRPr>
          </a:p>
          <a:p>
            <a:pPr marL="0" indent="0" rtl="0">
              <a:spcBef>
                <a:spcPts val="0"/>
              </a:spcBef>
              <a:spcAft>
                <a:spcPts val="0"/>
              </a:spcAft>
              <a:buNone/>
            </a:pPr>
            <a:endParaRPr lang="en-IN" sz="1800" b="1" i="0">
              <a:solidFill>
                <a:srgbClr val="000000"/>
              </a:solidFill>
              <a:effectLst/>
              <a:latin typeface="Arial" panose="020B0604020202020204" pitchFamily="34" charset="0"/>
            </a:endParaRPr>
          </a:p>
          <a:p>
            <a:pPr marL="0" indent="0" rtl="0">
              <a:spcBef>
                <a:spcPts val="0"/>
              </a:spcBef>
              <a:spcAft>
                <a:spcPts val="0"/>
              </a:spcAft>
              <a:buNone/>
            </a:pPr>
            <a:endParaRPr lang="en-IN" sz="1800" b="1">
              <a:solidFill>
                <a:srgbClr val="000000"/>
              </a:solidFill>
              <a:latin typeface="Arial" panose="020B0604020202020204" pitchFamily="34" charset="0"/>
            </a:endParaRPr>
          </a:p>
          <a:p>
            <a:pPr marL="0" indent="0" rtl="0">
              <a:spcBef>
                <a:spcPts val="0"/>
              </a:spcBef>
              <a:spcAft>
                <a:spcPts val="0"/>
              </a:spcAft>
              <a:buNone/>
            </a:pPr>
            <a:endParaRPr lang="en-IN" sz="1800" b="1" i="0">
              <a:solidFill>
                <a:srgbClr val="000000"/>
              </a:solidFill>
              <a:effectLst/>
              <a:latin typeface="Arial" panose="020B0604020202020204" pitchFamily="34" charset="0"/>
            </a:endParaRPr>
          </a:p>
          <a:p>
            <a:pPr marL="0" indent="0" rtl="0">
              <a:spcBef>
                <a:spcPts val="0"/>
              </a:spcBef>
              <a:spcAft>
                <a:spcPts val="0"/>
              </a:spcAft>
              <a:buNone/>
            </a:pPr>
            <a:endParaRPr lang="en-IN" sz="1800" b="1">
              <a:solidFill>
                <a:srgbClr val="000000"/>
              </a:solidFill>
              <a:latin typeface="Arial" panose="020B0604020202020204" pitchFamily="34" charset="0"/>
            </a:endParaRPr>
          </a:p>
          <a:p>
            <a:pPr marL="0" indent="0" rtl="0">
              <a:spcBef>
                <a:spcPts val="0"/>
              </a:spcBef>
              <a:spcAft>
                <a:spcPts val="0"/>
              </a:spcAft>
              <a:buNone/>
            </a:pPr>
            <a:endParaRPr lang="en-IN" sz="1800" b="1">
              <a:solidFill>
                <a:srgbClr val="000000"/>
              </a:solidFill>
              <a:latin typeface="Arial" panose="020B0604020202020204" pitchFamily="34" charset="0"/>
            </a:endParaRPr>
          </a:p>
          <a:p>
            <a:pPr marL="0" indent="0" rtl="0">
              <a:spcBef>
                <a:spcPts val="0"/>
              </a:spcBef>
              <a:spcAft>
                <a:spcPts val="0"/>
              </a:spcAft>
              <a:buNone/>
            </a:pPr>
            <a:endParaRPr lang="en-IN" sz="1800" b="1" i="0">
              <a:solidFill>
                <a:srgbClr val="000000"/>
              </a:solidFill>
              <a:effectLst/>
              <a:latin typeface="Arial" panose="020B0604020202020204" pitchFamily="34" charset="0"/>
            </a:endParaRPr>
          </a:p>
          <a:p>
            <a:pPr marL="0" indent="0" rtl="0">
              <a:spcBef>
                <a:spcPts val="0"/>
              </a:spcBef>
              <a:spcAft>
                <a:spcPts val="0"/>
              </a:spcAft>
              <a:buNone/>
            </a:pPr>
            <a:r>
              <a:rPr lang="en-IN" sz="1800" b="1">
                <a:solidFill>
                  <a:srgbClr val="000000"/>
                </a:solidFill>
                <a:latin typeface="Arial" panose="020B0604020202020204" pitchFamily="34" charset="0"/>
              </a:rPr>
              <a:t>Feature Scaling: </a:t>
            </a:r>
            <a:r>
              <a:rPr lang="en-IN" sz="1800">
                <a:solidFill>
                  <a:srgbClr val="000000"/>
                </a:solidFill>
                <a:latin typeface="Arial" panose="020B0604020202020204" pitchFamily="34" charset="0"/>
              </a:rPr>
              <a:t>T</a:t>
            </a:r>
            <a:r>
              <a:rPr lang="en-IN" sz="1800" b="0" i="0" u="none" strike="noStrike">
                <a:solidFill>
                  <a:srgbClr val="000000"/>
                </a:solidFill>
                <a:effectLst/>
                <a:latin typeface="Arial" panose="020B0604020202020204" pitchFamily="34" charset="0"/>
              </a:rPr>
              <a:t>he dataset will be going through normalization technique using standard scaler from sklearn.preprocessing.</a:t>
            </a:r>
            <a:endParaRPr lang="en-IN" sz="1800" b="1" i="0">
              <a:solidFill>
                <a:srgbClr val="000000"/>
              </a:solidFill>
              <a:effectLst/>
              <a:latin typeface="Arial" panose="020B0604020202020204" pitchFamily="34" charset="0"/>
            </a:endParaRPr>
          </a:p>
          <a:p>
            <a:pPr marL="0" indent="0" rtl="0">
              <a:spcBef>
                <a:spcPts val="0"/>
              </a:spcBef>
              <a:spcAft>
                <a:spcPts val="0"/>
              </a:spcAft>
              <a:buNone/>
            </a:pPr>
            <a:endParaRPr lang="en-IN" sz="1600" b="0">
              <a:effectLst/>
            </a:endParaRPr>
          </a:p>
        </p:txBody>
      </p:sp>
      <p:pic>
        <p:nvPicPr>
          <p:cNvPr id="18434" name="Picture 2" descr="Train Test Split: What it Means and How to Use It | Built In">
            <a:extLst>
              <a:ext uri="{FF2B5EF4-FFF2-40B4-BE49-F238E27FC236}">
                <a16:creationId xmlns:a16="http://schemas.microsoft.com/office/drawing/2014/main" id="{98F72D39-A06E-BE51-5531-980C35E95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611" y="2231672"/>
            <a:ext cx="5256389" cy="18235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1DB9863-FABA-B8CD-779F-D24FCB1DEDCD}"/>
              </a:ext>
            </a:extLst>
          </p:cNvPr>
          <p:cNvPicPr>
            <a:picLocks noChangeAspect="1"/>
          </p:cNvPicPr>
          <p:nvPr/>
        </p:nvPicPr>
        <p:blipFill>
          <a:blip r:embed="rId3"/>
          <a:stretch>
            <a:fillRect/>
          </a:stretch>
        </p:blipFill>
        <p:spPr>
          <a:xfrm>
            <a:off x="706541" y="5005367"/>
            <a:ext cx="4046081" cy="1754355"/>
          </a:xfrm>
          <a:prstGeom prst="rect">
            <a:avLst/>
          </a:prstGeom>
        </p:spPr>
      </p:pic>
    </p:spTree>
    <p:extLst>
      <p:ext uri="{BB962C8B-B14F-4D97-AF65-F5344CB8AC3E}">
        <p14:creationId xmlns:p14="http://schemas.microsoft.com/office/powerpoint/2010/main" val="384664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03" name="Rectangle 2050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D2D09-1CEF-EE52-1B72-E0D83A16B382}"/>
              </a:ext>
            </a:extLst>
          </p:cNvPr>
          <p:cNvSpPr>
            <a:spLocks noGrp="1"/>
          </p:cNvSpPr>
          <p:nvPr>
            <p:ph type="title"/>
          </p:nvPr>
        </p:nvSpPr>
        <p:spPr>
          <a:xfrm>
            <a:off x="630936" y="639520"/>
            <a:ext cx="3429000" cy="1719072"/>
          </a:xfrm>
        </p:spPr>
        <p:txBody>
          <a:bodyPr anchor="b">
            <a:normAutofit/>
          </a:bodyPr>
          <a:lstStyle/>
          <a:p>
            <a:pPr rtl="0">
              <a:spcBef>
                <a:spcPts val="0"/>
              </a:spcBef>
              <a:spcAft>
                <a:spcPts val="0"/>
              </a:spcAft>
            </a:pPr>
            <a:r>
              <a:rPr lang="en-IN" sz="4000" b="1" i="0">
                <a:effectLst/>
                <a:latin typeface="Arial" panose="020B0604020202020204" pitchFamily="34" charset="0"/>
              </a:rPr>
              <a:t>Model Initialization</a:t>
            </a:r>
            <a:endParaRPr lang="en-US" sz="3800"/>
          </a:p>
        </p:txBody>
      </p:sp>
      <p:sp>
        <p:nvSpPr>
          <p:cNvPr id="2050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7956A9-3B1C-F7FB-D457-EB57BEE44A7D}"/>
              </a:ext>
            </a:extLst>
          </p:cNvPr>
          <p:cNvSpPr>
            <a:spLocks noGrp="1"/>
          </p:cNvSpPr>
          <p:nvPr>
            <p:ph idx="1"/>
          </p:nvPr>
        </p:nvSpPr>
        <p:spPr>
          <a:xfrm>
            <a:off x="630936" y="2807208"/>
            <a:ext cx="3429000" cy="3410712"/>
          </a:xfrm>
        </p:spPr>
        <p:txBody>
          <a:bodyPr anchor="t">
            <a:normAutofit/>
          </a:bodyPr>
          <a:lstStyle/>
          <a:p>
            <a:pPr marL="0" indent="0" rtl="0">
              <a:spcBef>
                <a:spcPts val="0"/>
              </a:spcBef>
              <a:spcAft>
                <a:spcPts val="0"/>
              </a:spcAft>
              <a:buNone/>
            </a:pPr>
            <a:r>
              <a:rPr lang="en-IN" sz="1700" i="0">
                <a:effectLst/>
                <a:latin typeface="Arial" panose="020B0604020202020204" pitchFamily="34" charset="0"/>
              </a:rPr>
              <a:t>We have considered and compared the below classifiers to learn patterns from labelled training data and then use this knowledge to predict the labels </a:t>
            </a:r>
          </a:p>
          <a:p>
            <a:pPr marL="0" indent="0" rtl="0">
              <a:spcBef>
                <a:spcPts val="0"/>
              </a:spcBef>
              <a:spcAft>
                <a:spcPts val="0"/>
              </a:spcAft>
              <a:buNone/>
            </a:pPr>
            <a:endParaRPr lang="en-IN" sz="1700" b="1">
              <a:latin typeface="Arial" panose="020B0604020202020204" pitchFamily="34" charset="0"/>
            </a:endParaRPr>
          </a:p>
          <a:p>
            <a:pPr>
              <a:spcBef>
                <a:spcPts val="0"/>
              </a:spcBef>
            </a:pPr>
            <a:r>
              <a:rPr lang="en-IN" sz="1700" b="0" i="0" u="none" strike="noStrike">
                <a:effectLst/>
                <a:latin typeface="Arial" panose="020B0604020202020204" pitchFamily="34" charset="0"/>
              </a:rPr>
              <a:t>Random forest classifier</a:t>
            </a:r>
          </a:p>
          <a:p>
            <a:pPr>
              <a:spcBef>
                <a:spcPts val="0"/>
              </a:spcBef>
            </a:pPr>
            <a:r>
              <a:rPr lang="en-IN" sz="1700">
                <a:latin typeface="Arial" panose="020B0604020202020204" pitchFamily="34" charset="0"/>
              </a:rPr>
              <a:t>D</a:t>
            </a:r>
            <a:r>
              <a:rPr lang="en-IN" sz="1700" b="0" i="0" u="none" strike="noStrike">
                <a:effectLst/>
                <a:latin typeface="Arial" panose="020B0604020202020204" pitchFamily="34" charset="0"/>
              </a:rPr>
              <a:t>ecision tree classifier</a:t>
            </a:r>
          </a:p>
          <a:p>
            <a:pPr>
              <a:spcBef>
                <a:spcPts val="0"/>
              </a:spcBef>
            </a:pPr>
            <a:r>
              <a:rPr lang="en-IN" sz="1700">
                <a:latin typeface="Arial" panose="020B0604020202020204" pitchFamily="34" charset="0"/>
              </a:rPr>
              <a:t>G</a:t>
            </a:r>
            <a:r>
              <a:rPr lang="en-IN" sz="1700" b="0" i="0" u="none" strike="noStrike">
                <a:effectLst/>
                <a:latin typeface="Arial" panose="020B0604020202020204" pitchFamily="34" charset="0"/>
              </a:rPr>
              <a:t>radient boosting classifier</a:t>
            </a:r>
          </a:p>
          <a:p>
            <a:pPr>
              <a:spcBef>
                <a:spcPts val="0"/>
              </a:spcBef>
            </a:pPr>
            <a:r>
              <a:rPr lang="en-IN" sz="1700" b="0" i="0" u="none" strike="noStrike">
                <a:effectLst/>
                <a:latin typeface="Arial" panose="020B0604020202020204" pitchFamily="34" charset="0"/>
              </a:rPr>
              <a:t>logistic regression</a:t>
            </a:r>
          </a:p>
          <a:p>
            <a:pPr>
              <a:spcBef>
                <a:spcPts val="0"/>
              </a:spcBef>
            </a:pPr>
            <a:r>
              <a:rPr lang="en-IN" sz="1700" b="0" i="0" u="none" strike="noStrike">
                <a:effectLst/>
                <a:latin typeface="Arial" panose="020B0604020202020204" pitchFamily="34" charset="0"/>
              </a:rPr>
              <a:t>K neighbours' classifier</a:t>
            </a:r>
          </a:p>
          <a:p>
            <a:pPr>
              <a:spcBef>
                <a:spcPts val="0"/>
              </a:spcBef>
            </a:pPr>
            <a:r>
              <a:rPr lang="en-IN" sz="1700" b="0" i="0" u="none" strike="noStrike">
                <a:effectLst/>
                <a:latin typeface="Arial" panose="020B0604020202020204" pitchFamily="34" charset="0"/>
              </a:rPr>
              <a:t>XGB classifier</a:t>
            </a:r>
          </a:p>
          <a:p>
            <a:pPr>
              <a:spcBef>
                <a:spcPts val="0"/>
              </a:spcBef>
            </a:pPr>
            <a:r>
              <a:rPr lang="en-IN" sz="1700" b="0" i="0" u="none" strike="noStrike">
                <a:effectLst/>
                <a:latin typeface="Arial" panose="020B0604020202020204" pitchFamily="34" charset="0"/>
              </a:rPr>
              <a:t>SVC  and Ada boost</a:t>
            </a:r>
          </a:p>
          <a:p>
            <a:pPr>
              <a:spcBef>
                <a:spcPts val="0"/>
              </a:spcBef>
            </a:pPr>
            <a:endParaRPr lang="en-IN" sz="1700">
              <a:latin typeface="Arial" panose="020B0604020202020204" pitchFamily="34" charset="0"/>
            </a:endParaRPr>
          </a:p>
          <a:p>
            <a:pPr marL="0" indent="0">
              <a:spcBef>
                <a:spcPts val="0"/>
              </a:spcBef>
              <a:buNone/>
            </a:pPr>
            <a:endParaRPr lang="en-IN" sz="1700" b="1">
              <a:effectLst/>
            </a:endParaRPr>
          </a:p>
          <a:p>
            <a:pPr marL="0" indent="0">
              <a:buNone/>
            </a:pPr>
            <a:endParaRPr lang="en-IN" sz="1700" b="0">
              <a:effectLst/>
            </a:endParaRPr>
          </a:p>
        </p:txBody>
      </p:sp>
      <p:pic>
        <p:nvPicPr>
          <p:cNvPr id="20482" name="Picture 2" descr="Machine Learning Algorithms: A comparison of different algorithms and when  to use them | by Taniya | Medium">
            <a:extLst>
              <a:ext uri="{FF2B5EF4-FFF2-40B4-BE49-F238E27FC236}">
                <a16:creationId xmlns:a16="http://schemas.microsoft.com/office/drawing/2014/main" id="{B873EBE1-D495-A306-345E-1962BA81E8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823885"/>
            <a:ext cx="6903720" cy="321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80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7">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8B8D901-4FC6-09BF-0DAB-6547BCEBD8C2}"/>
              </a:ext>
            </a:extLst>
          </p:cNvPr>
          <p:cNvSpPr txBox="1"/>
          <p:nvPr/>
        </p:nvSpPr>
        <p:spPr>
          <a:xfrm>
            <a:off x="1130456" y="5533511"/>
            <a:ext cx="9681882" cy="7398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kern="1200" dirty="0">
                <a:solidFill>
                  <a:schemeClr val="tx1">
                    <a:lumMod val="85000"/>
                    <a:lumOff val="15000"/>
                  </a:schemeClr>
                </a:solidFill>
                <a:latin typeface="+mj-lt"/>
                <a:ea typeface="+mj-ea"/>
                <a:cs typeface="+mj-cs"/>
              </a:rPr>
              <a:t>Application </a:t>
            </a:r>
            <a:r>
              <a:rPr lang="en-US" sz="3600" dirty="0">
                <a:solidFill>
                  <a:schemeClr val="tx1">
                    <a:lumMod val="85000"/>
                    <a:lumOff val="15000"/>
                  </a:schemeClr>
                </a:solidFill>
                <a:latin typeface="+mj-lt"/>
                <a:ea typeface="+mj-ea"/>
                <a:cs typeface="+mj-cs"/>
              </a:rPr>
              <a:t>of Encoded Data into the Model </a:t>
            </a:r>
            <a:endParaRPr lang="en-US" sz="3600" kern="1200">
              <a:solidFill>
                <a:schemeClr val="tx1">
                  <a:lumMod val="85000"/>
                  <a:lumOff val="15000"/>
                </a:schemeClr>
              </a:solidFill>
              <a:latin typeface="+mj-lt"/>
              <a:ea typeface="+mj-ea"/>
              <a:cs typeface="+mj-cs"/>
            </a:endParaRPr>
          </a:p>
        </p:txBody>
      </p:sp>
      <p:pic>
        <p:nvPicPr>
          <p:cNvPr id="16" name="Content Placeholder 15" descr="A diagram of a person&#10;&#10;Description automatically generated">
            <a:extLst>
              <a:ext uri="{FF2B5EF4-FFF2-40B4-BE49-F238E27FC236}">
                <a16:creationId xmlns:a16="http://schemas.microsoft.com/office/drawing/2014/main" id="{13F15A65-3CA5-76D5-7E52-1EBD444F9741}"/>
              </a:ext>
            </a:extLst>
          </p:cNvPr>
          <p:cNvPicPr>
            <a:picLocks noGrp="1" noChangeAspect="1"/>
          </p:cNvPicPr>
          <p:nvPr>
            <p:ph idx="1"/>
          </p:nvPr>
        </p:nvPicPr>
        <p:blipFill rotWithShape="1">
          <a:blip r:embed="rId2"/>
          <a:srcRect b="2461"/>
          <a:stretch/>
        </p:blipFill>
        <p:spPr>
          <a:xfrm>
            <a:off x="1721170" y="579473"/>
            <a:ext cx="8749659" cy="4224493"/>
          </a:xfrm>
          <a:prstGeom prst="rect">
            <a:avLst/>
          </a:prstGeom>
        </p:spPr>
      </p:pic>
    </p:spTree>
    <p:extLst>
      <p:ext uri="{BB962C8B-B14F-4D97-AF65-F5344CB8AC3E}">
        <p14:creationId xmlns:p14="http://schemas.microsoft.com/office/powerpoint/2010/main" val="1628934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70" name="Rectangle 2256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076938B3-B89B-5C01-D4FB-F10DE2120C26}"/>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Results</a:t>
            </a:r>
          </a:p>
        </p:txBody>
      </p:sp>
      <p:sp>
        <p:nvSpPr>
          <p:cNvPr id="22572" name="Freeform: Shape 2256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47D5E08A-617D-5E32-F000-3829044BA5D7}"/>
              </a:ext>
            </a:extLst>
          </p:cNvPr>
          <p:cNvSpPr txBox="1"/>
          <p:nvPr/>
        </p:nvSpPr>
        <p:spPr>
          <a:xfrm>
            <a:off x="838200" y="1825625"/>
            <a:ext cx="5393361" cy="4351338"/>
          </a:xfrm>
          <a:prstGeom prst="rect">
            <a:avLst/>
          </a:prstGeom>
        </p:spPr>
        <p:txBody>
          <a:bodyPr vert="horz" lIns="91440" tIns="45720" rIns="91440" bIns="45720" rtlCol="0">
            <a:normAutofit/>
          </a:bodyPr>
          <a:lstStyle/>
          <a:p>
            <a:pPr>
              <a:lnSpc>
                <a:spcPct val="90000"/>
              </a:lnSpc>
              <a:spcBef>
                <a:spcPts val="0"/>
              </a:spcBef>
              <a:spcAft>
                <a:spcPts val="600"/>
              </a:spcAft>
            </a:pPr>
            <a:r>
              <a:rPr lang="en-US" b="0">
                <a:effectLst/>
              </a:rPr>
              <a:t>The random forest model showed exceptional performance, with an accuracy score of 0.99978 with respect to the training data, and a slightly lower score of 0.976 for the test data with a probability of overfitting The decision tree also performed well ( accuracy score 0.99979), but its test score was 0.9598, more than -Fitting concerns also require caution. Gradient boosting showed strong results with accuracy scores between training and test data (close to 0.965). indicating that it is not too convenient. Other models such as Logistic Regression, K- Neighbors Classifier, XGB Classifier, Support Vector Classifier, and AdaBoost Classifier showed different performances with Logistic Regression being the least accurate and XGBClassifier and SVC showed strong robustness.</a:t>
            </a:r>
          </a:p>
        </p:txBody>
      </p:sp>
      <p:sp>
        <p:nvSpPr>
          <p:cNvPr id="22569" name="Oval 2256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2">
            <a:extLst>
              <a:ext uri="{FF2B5EF4-FFF2-40B4-BE49-F238E27FC236}">
                <a16:creationId xmlns:a16="http://schemas.microsoft.com/office/drawing/2014/main" id="{57EA3FBF-DEC2-77E9-885F-A857F8DCFBA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87184" y="1887622"/>
            <a:ext cx="3781051" cy="243877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22571" name="Freeform: Shape 2257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2573" name="Straight Connector 2257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575" name="Freeform: Shape 2257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577" name="Freeform: Shape 2257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579" name="Freeform: Shape 2257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356082EF-7278-4C9C-09F7-0582A0589E25}"/>
              </a:ext>
            </a:extLst>
          </p:cNvPr>
          <p:cNvSpPr txBox="1"/>
          <p:nvPr/>
        </p:nvSpPr>
        <p:spPr>
          <a:xfrm>
            <a:off x="2664178" y="3826933"/>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555496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90" name="Rectangle 2458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76938B3-B89B-5C01-D4FB-F10DE2120C26}"/>
              </a:ext>
            </a:extLst>
          </p:cNvPr>
          <p:cNvSpPr txBox="1"/>
          <p:nvPr/>
        </p:nvSpPr>
        <p:spPr>
          <a:xfrm>
            <a:off x="630936" y="640080"/>
            <a:ext cx="4818888" cy="1481328"/>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4600" b="1" kern="1200">
                <a:solidFill>
                  <a:schemeClr val="tx1"/>
                </a:solidFill>
                <a:latin typeface="+mj-lt"/>
                <a:ea typeface="+mj-ea"/>
                <a:cs typeface="+mj-cs"/>
              </a:rPr>
              <a:t>Conclusion and Recommendations</a:t>
            </a:r>
          </a:p>
        </p:txBody>
      </p:sp>
      <p:sp>
        <p:nvSpPr>
          <p:cNvPr id="2459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CBBC3F1-B55F-E853-0529-CAACE8774FF4}"/>
              </a:ext>
            </a:extLst>
          </p:cNvPr>
          <p:cNvSpPr txBox="1"/>
          <p:nvPr/>
        </p:nvSpPr>
        <p:spPr>
          <a:xfrm>
            <a:off x="630936" y="2660904"/>
            <a:ext cx="4818888" cy="3547872"/>
          </a:xfrm>
          <a:prstGeom prst="rect">
            <a:avLst/>
          </a:prstGeom>
        </p:spPr>
        <p:txBody>
          <a:bodyPr vert="horz" lIns="91440" tIns="45720" rIns="91440" bIns="45720" rtlCol="0" anchor="t">
            <a:normAutofit fontScale="85000" lnSpcReduction="10000"/>
          </a:bodyPr>
          <a:lstStyle/>
          <a:p>
            <a:pPr marL="0" indent="-228600">
              <a:lnSpc>
                <a:spcPct val="90000"/>
              </a:lnSpc>
              <a:spcAft>
                <a:spcPts val="600"/>
              </a:spcAft>
              <a:buFont typeface="Arial" panose="020B0604020202020204" pitchFamily="34" charset="0"/>
              <a:buChar char="•"/>
            </a:pPr>
            <a:r>
              <a:rPr lang="en-US" sz="2000" b="0" dirty="0">
                <a:effectLst/>
              </a:rPr>
              <a:t>Random Forest and Decision Tree exhibited the best performance on both training and testing data, with Random Forest showing slightly better generalization to unseen data.</a:t>
            </a:r>
          </a:p>
          <a:p>
            <a:pPr indent="-228600">
              <a:lnSpc>
                <a:spcPct val="90000"/>
              </a:lnSpc>
              <a:spcAft>
                <a:spcPts val="600"/>
              </a:spcAft>
              <a:buFont typeface="Arial" panose="020B0604020202020204" pitchFamily="34" charset="0"/>
              <a:buChar char="•"/>
            </a:pPr>
            <a:r>
              <a:rPr lang="en-US" sz="2000" b="0" dirty="0">
                <a:effectLst/>
              </a:rPr>
              <a:t>With a 97.6% success rate in predicting complaint resolution the model demonstrates its efficiency in accurately predicting whether a complaint will be resolved</a:t>
            </a:r>
            <a:r>
              <a:rPr lang="en-US" sz="2000" dirty="0"/>
              <a:t> or not.</a:t>
            </a:r>
          </a:p>
          <a:p>
            <a:pPr indent="-228600">
              <a:lnSpc>
                <a:spcPct val="90000"/>
              </a:lnSpc>
              <a:spcAft>
                <a:spcPts val="600"/>
              </a:spcAft>
              <a:buFont typeface="Arial" panose="020B0604020202020204" pitchFamily="34" charset="0"/>
              <a:buChar char="•"/>
            </a:pPr>
            <a:r>
              <a:rPr lang="en-US" sz="2000" dirty="0"/>
              <a:t>Further real time integration into the workflows can be done that can be deployed as an API endpoint or incorporating with the existing systems for automated decision making.</a:t>
            </a:r>
          </a:p>
          <a:p>
            <a:pPr indent="-228600">
              <a:lnSpc>
                <a:spcPct val="90000"/>
              </a:lnSpc>
              <a:spcAft>
                <a:spcPts val="600"/>
              </a:spcAft>
              <a:buFont typeface="Arial" panose="020B0604020202020204" pitchFamily="34" charset="0"/>
              <a:buChar char="•"/>
            </a:pPr>
            <a:r>
              <a:rPr lang="en-US" sz="2000" dirty="0"/>
              <a:t>Creating a user feedback loop where the model can be given as input to improve and address any flaws in the real-world insurance business.</a:t>
            </a:r>
          </a:p>
          <a:p>
            <a:pPr indent="-228600">
              <a:lnSpc>
                <a:spcPct val="90000"/>
              </a:lnSpc>
              <a:spcAft>
                <a:spcPts val="600"/>
              </a:spcAft>
              <a:buFont typeface="Arial" panose="020B0604020202020204" pitchFamily="34" charset="0"/>
              <a:buChar char="•"/>
            </a:pPr>
            <a:endParaRPr lang="en-US" sz="2000" dirty="0"/>
          </a:p>
        </p:txBody>
      </p:sp>
      <p:pic>
        <p:nvPicPr>
          <p:cNvPr id="24578" name="Picture 2" descr="Suggestion PNG Transparent Images Free Download | Vector Files | Pngtree">
            <a:extLst>
              <a:ext uri="{FF2B5EF4-FFF2-40B4-BE49-F238E27FC236}">
                <a16:creationId xmlns:a16="http://schemas.microsoft.com/office/drawing/2014/main" id="{700024E4-BC9B-07B9-7B07-75E02AE057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099048" y="699516"/>
            <a:ext cx="5458968" cy="545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847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62" name="Rectangle 2666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6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50" name="Content Placeholder 26633">
            <a:extLst>
              <a:ext uri="{FF2B5EF4-FFF2-40B4-BE49-F238E27FC236}">
                <a16:creationId xmlns:a16="http://schemas.microsoft.com/office/drawing/2014/main" id="{EF448E12-BF7B-7A2F-6E06-7B112AA87002}"/>
              </a:ext>
            </a:extLst>
          </p:cNvPr>
          <p:cNvSpPr>
            <a:spLocks noGrp="1"/>
          </p:cNvSpPr>
          <p:nvPr>
            <p:ph idx="1"/>
          </p:nvPr>
        </p:nvSpPr>
        <p:spPr>
          <a:xfrm>
            <a:off x="630936" y="2660904"/>
            <a:ext cx="4818888" cy="3547872"/>
          </a:xfrm>
        </p:spPr>
        <p:txBody>
          <a:bodyPr anchor="t">
            <a:normAutofit/>
          </a:bodyPr>
          <a:lstStyle/>
          <a:p>
            <a:pPr marL="0" indent="0">
              <a:buNone/>
            </a:pPr>
            <a:r>
              <a:rPr lang="en-US" sz="2200">
                <a:latin typeface="ADLaM Display" panose="020F0502020204030204" pitchFamily="34" charset="0"/>
                <a:cs typeface="ADLaM Display" panose="020F0502020204030204" pitchFamily="34" charset="0"/>
              </a:rPr>
              <a:t>Questions?</a:t>
            </a:r>
          </a:p>
        </p:txBody>
      </p:sp>
      <p:pic>
        <p:nvPicPr>
          <p:cNvPr id="26630" name="Picture 6" descr="Thank You Png Images - Free Download on Freepik">
            <a:extLst>
              <a:ext uri="{FF2B5EF4-FFF2-40B4-BE49-F238E27FC236}">
                <a16:creationId xmlns:a16="http://schemas.microsoft.com/office/drawing/2014/main" id="{07F78630-A48F-6E8A-57F9-14350727905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1497890"/>
            <a:ext cx="5458968" cy="38622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6938B3-B89B-5C01-D4FB-F10DE2120C26}"/>
              </a:ext>
            </a:extLst>
          </p:cNvPr>
          <p:cNvSpPr txBox="1"/>
          <p:nvPr/>
        </p:nvSpPr>
        <p:spPr>
          <a:xfrm>
            <a:off x="640080" y="329184"/>
            <a:ext cx="6894576" cy="1783080"/>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5400">
              <a:latin typeface="+mj-lt"/>
              <a:ea typeface="+mj-ea"/>
              <a:cs typeface="+mj-cs"/>
            </a:endParaRPr>
          </a:p>
        </p:txBody>
      </p:sp>
    </p:spTree>
    <p:extLst>
      <p:ext uri="{BB962C8B-B14F-4D97-AF65-F5344CB8AC3E}">
        <p14:creationId xmlns:p14="http://schemas.microsoft.com/office/powerpoint/2010/main" val="408042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Oval 37">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43">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9" name="TextBox 5">
            <a:extLst>
              <a:ext uri="{FF2B5EF4-FFF2-40B4-BE49-F238E27FC236}">
                <a16:creationId xmlns:a16="http://schemas.microsoft.com/office/drawing/2014/main" id="{2AC4BEE6-9047-514A-39EA-6121EE0D53CD}"/>
              </a:ext>
            </a:extLst>
          </p:cNvPr>
          <p:cNvGraphicFramePr/>
          <p:nvPr>
            <p:extLst>
              <p:ext uri="{D42A27DB-BD31-4B8C-83A1-F6EECF244321}">
                <p14:modId xmlns:p14="http://schemas.microsoft.com/office/powerpoint/2010/main" val="2252316324"/>
              </p:ext>
            </p:extLst>
          </p:nvPr>
        </p:nvGraphicFramePr>
        <p:xfrm>
          <a:off x="704011" y="1169059"/>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692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4" name="Rectangle 209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B8D2D09-1CEF-EE52-1B72-E0D83A16B382}"/>
              </a:ext>
            </a:extLst>
          </p:cNvPr>
          <p:cNvSpPr>
            <a:spLocks noGrp="1"/>
          </p:cNvSpPr>
          <p:nvPr>
            <p:ph type="title"/>
          </p:nvPr>
        </p:nvSpPr>
        <p:spPr>
          <a:xfrm>
            <a:off x="838200" y="365125"/>
            <a:ext cx="5393361" cy="1325563"/>
          </a:xfrm>
        </p:spPr>
        <p:txBody>
          <a:bodyPr>
            <a:normAutofit/>
          </a:bodyPr>
          <a:lstStyle/>
          <a:p>
            <a:r>
              <a:rPr lang="en-US">
                <a:latin typeface="Arial" panose="020B0604020202020204" pitchFamily="34" charset="0"/>
                <a:cs typeface="Arial" panose="020B0604020202020204" pitchFamily="34" charset="0"/>
              </a:rPr>
              <a:t>Introduction</a:t>
            </a:r>
          </a:p>
        </p:txBody>
      </p:sp>
      <p:sp>
        <p:nvSpPr>
          <p:cNvPr id="2071" name="Content Placeholder 2">
            <a:extLst>
              <a:ext uri="{FF2B5EF4-FFF2-40B4-BE49-F238E27FC236}">
                <a16:creationId xmlns:a16="http://schemas.microsoft.com/office/drawing/2014/main" id="{B17956A9-3B1C-F7FB-D457-EB57BEE44A7D}"/>
              </a:ext>
            </a:extLst>
          </p:cNvPr>
          <p:cNvSpPr>
            <a:spLocks noGrp="1"/>
          </p:cNvSpPr>
          <p:nvPr>
            <p:ph idx="1"/>
          </p:nvPr>
        </p:nvSpPr>
        <p:spPr>
          <a:xfrm>
            <a:off x="838200" y="1825625"/>
            <a:ext cx="5393361" cy="4351338"/>
          </a:xfrm>
        </p:spPr>
        <p:txBody>
          <a:bodyPr>
            <a:normAutofit/>
          </a:bodyPr>
          <a:lstStyle/>
          <a:p>
            <a:r>
              <a:rPr lang="en-US" sz="2000">
                <a:latin typeface="Arial" panose="020B0604020202020204" pitchFamily="34" charset="0"/>
                <a:cs typeface="Arial" panose="020B0604020202020204" pitchFamily="34" charset="0"/>
              </a:rPr>
              <a:t>Insurance is reliable financial security for both individual and businesses. </a:t>
            </a:r>
          </a:p>
          <a:p>
            <a:r>
              <a:rPr lang="en-US" sz="2000">
                <a:latin typeface="Arial" panose="020B0604020202020204" pitchFamily="34" charset="0"/>
                <a:cs typeface="Arial" panose="020B0604020202020204" pitchFamily="34" charset="0"/>
              </a:rPr>
              <a:t>The Texas Department of Insurance plays a crucial role in maintaining fair treatment between the consumers and insurance companies.</a:t>
            </a:r>
          </a:p>
          <a:p>
            <a:r>
              <a:rPr lang="en-US" sz="2000">
                <a:latin typeface="Arial" panose="020B0604020202020204" pitchFamily="34" charset="0"/>
                <a:cs typeface="Arial" panose="020B0604020202020204" pitchFamily="34" charset="0"/>
              </a:rPr>
              <a:t>By improving the complaint handling procedures, we can enhance improve the customer satisfaction.</a:t>
            </a:r>
          </a:p>
          <a:p>
            <a:r>
              <a:rPr lang="en-US" sz="2000" b="1">
                <a:latin typeface="Arial" panose="020B0604020202020204" pitchFamily="34" charset="0"/>
                <a:cs typeface="Arial" panose="020B0604020202020204" pitchFamily="34" charset="0"/>
              </a:rPr>
              <a:t>Scope:</a:t>
            </a:r>
            <a:r>
              <a:rPr lang="en-US" sz="2000">
                <a:latin typeface="Arial" panose="020B0604020202020204" pitchFamily="34" charset="0"/>
                <a:cs typeface="Arial" panose="020B0604020202020204" pitchFamily="34" charset="0"/>
              </a:rPr>
              <a:t> This research mainly focuses on the factors influencing trends and patterns that causes delay in handling the complaints.</a:t>
            </a:r>
          </a:p>
        </p:txBody>
      </p:sp>
      <p:pic>
        <p:nvPicPr>
          <p:cNvPr id="2050" name="Picture 2">
            <a:extLst>
              <a:ext uri="{FF2B5EF4-FFF2-40B4-BE49-F238E27FC236}">
                <a16:creationId xmlns:a16="http://schemas.microsoft.com/office/drawing/2014/main" id="{86496B44-81AE-9AF4-1A06-C023EF2C29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51"/>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2096"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9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052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4" name="Rectangle 3123">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B8D2D09-1CEF-EE52-1B72-E0D83A16B382}"/>
              </a:ext>
            </a:extLst>
          </p:cNvPr>
          <p:cNvSpPr>
            <a:spLocks noGrp="1"/>
          </p:cNvSpPr>
          <p:nvPr>
            <p:ph type="title"/>
          </p:nvPr>
        </p:nvSpPr>
        <p:spPr>
          <a:xfrm>
            <a:off x="838200" y="365125"/>
            <a:ext cx="5387502" cy="1325563"/>
          </a:xfrm>
        </p:spPr>
        <p:txBody>
          <a:bodyPr>
            <a:normAutofit/>
          </a:bodyPr>
          <a:lstStyle/>
          <a:p>
            <a:pPr rtl="0">
              <a:spcBef>
                <a:spcPts val="0"/>
              </a:spcBef>
              <a:spcAft>
                <a:spcPts val="0"/>
              </a:spcAft>
            </a:pPr>
            <a:r>
              <a:rPr lang="en-IN" b="0" i="0" u="none" strike="noStrike">
                <a:effectLst/>
                <a:latin typeface="Arial" panose="020B0604020202020204" pitchFamily="34" charset="0"/>
              </a:rPr>
              <a:t>Evolution of Insurance</a:t>
            </a:r>
            <a:endParaRPr lang="en-US"/>
          </a:p>
        </p:txBody>
      </p:sp>
      <p:sp>
        <p:nvSpPr>
          <p:cNvPr id="3116" name="Content Placeholder 2">
            <a:extLst>
              <a:ext uri="{FF2B5EF4-FFF2-40B4-BE49-F238E27FC236}">
                <a16:creationId xmlns:a16="http://schemas.microsoft.com/office/drawing/2014/main" id="{B17956A9-3B1C-F7FB-D457-EB57BEE44A7D}"/>
              </a:ext>
            </a:extLst>
          </p:cNvPr>
          <p:cNvSpPr>
            <a:spLocks noGrp="1"/>
          </p:cNvSpPr>
          <p:nvPr>
            <p:ph idx="1"/>
          </p:nvPr>
        </p:nvSpPr>
        <p:spPr>
          <a:xfrm>
            <a:off x="838200" y="1825625"/>
            <a:ext cx="5387502" cy="4351338"/>
          </a:xfrm>
        </p:spPr>
        <p:txBody>
          <a:bodyPr>
            <a:normAutofit/>
          </a:bodyPr>
          <a:lstStyle/>
          <a:p>
            <a:pPr rtl="0">
              <a:spcBef>
                <a:spcPts val="0"/>
              </a:spcBef>
              <a:spcAft>
                <a:spcPts val="600"/>
              </a:spcAft>
            </a:pPr>
            <a:r>
              <a:rPr lang="en-IN" sz="1500" b="0" i="0" u="none" strike="noStrike">
                <a:effectLst/>
                <a:latin typeface="Arial" panose="020B0604020202020204" pitchFamily="34" charset="0"/>
                <a:cs typeface="Arial" panose="020B0604020202020204" pitchFamily="34" charset="0"/>
              </a:rPr>
              <a:t>Insurance from the concept of risk pooling and collective responsibility this traces back to around 1750 B.C. with the Code of Hammurabi.</a:t>
            </a:r>
          </a:p>
          <a:p>
            <a:pPr>
              <a:spcBef>
                <a:spcPts val="0"/>
              </a:spcBef>
              <a:spcAft>
                <a:spcPts val="600"/>
              </a:spcAft>
            </a:pPr>
            <a:r>
              <a:rPr lang="en-IN" sz="1500" b="0" i="0" u="none" strike="noStrike">
                <a:effectLst/>
                <a:latin typeface="Arial" panose="020B0604020202020204" pitchFamily="34" charset="0"/>
                <a:cs typeface="Arial" panose="020B0604020202020204" pitchFamily="34" charset="0"/>
              </a:rPr>
              <a:t>Lloyds of London established in the late 17th century which gave a start to modern insurance practices which facilitates transactions between buyers and sellers.</a:t>
            </a:r>
          </a:p>
          <a:p>
            <a:pPr marL="0" indent="0">
              <a:spcBef>
                <a:spcPts val="0"/>
              </a:spcBef>
              <a:spcAft>
                <a:spcPts val="600"/>
              </a:spcAft>
              <a:buNone/>
            </a:pPr>
            <a:endParaRPr lang="en-IN" sz="1500">
              <a:latin typeface="Arial" panose="020B0604020202020204" pitchFamily="34" charset="0"/>
              <a:cs typeface="Arial" panose="020B0604020202020204" pitchFamily="34" charset="0"/>
            </a:endParaRPr>
          </a:p>
          <a:p>
            <a:pPr marL="0" indent="0">
              <a:spcBef>
                <a:spcPts val="0"/>
              </a:spcBef>
              <a:spcAft>
                <a:spcPts val="600"/>
              </a:spcAft>
              <a:buNone/>
            </a:pPr>
            <a:r>
              <a:rPr lang="en-IN" sz="1500" b="1" i="0" u="none" strike="noStrike">
                <a:effectLst/>
                <a:latin typeface="Arial" panose="020B0604020202020204" pitchFamily="34" charset="0"/>
                <a:cs typeface="Arial" panose="020B0604020202020204" pitchFamily="34" charset="0"/>
              </a:rPr>
              <a:t>Types of Insurances</a:t>
            </a:r>
          </a:p>
          <a:p>
            <a:pPr marL="0" indent="0">
              <a:spcBef>
                <a:spcPts val="0"/>
              </a:spcBef>
              <a:spcAft>
                <a:spcPts val="600"/>
              </a:spcAft>
              <a:buNone/>
            </a:pPr>
            <a:endParaRPr lang="en-IN" sz="1500" b="0" i="0" u="none" strike="noStrike">
              <a:effectLst/>
              <a:latin typeface="Arial" panose="020B0604020202020204" pitchFamily="34" charset="0"/>
              <a:cs typeface="Arial" panose="020B0604020202020204" pitchFamily="34" charset="0"/>
            </a:endParaRPr>
          </a:p>
          <a:p>
            <a:pPr rtl="0">
              <a:spcBef>
                <a:spcPts val="0"/>
              </a:spcBef>
              <a:spcAft>
                <a:spcPts val="600"/>
              </a:spcAft>
            </a:pPr>
            <a:r>
              <a:rPr lang="en-IN" sz="1500" b="0" i="0" u="none" strike="noStrike">
                <a:effectLst/>
                <a:latin typeface="Arial" panose="020B0604020202020204" pitchFamily="34" charset="0"/>
                <a:cs typeface="Arial" panose="020B0604020202020204" pitchFamily="34" charset="0"/>
              </a:rPr>
              <a:t>Life insurance.</a:t>
            </a:r>
          </a:p>
          <a:p>
            <a:pPr rtl="0">
              <a:spcBef>
                <a:spcPts val="0"/>
              </a:spcBef>
              <a:spcAft>
                <a:spcPts val="600"/>
              </a:spcAft>
            </a:pPr>
            <a:r>
              <a:rPr lang="en-IN" sz="1500">
                <a:latin typeface="Arial" panose="020B0604020202020204" pitchFamily="34" charset="0"/>
                <a:cs typeface="Arial" panose="020B0604020202020204" pitchFamily="34" charset="0"/>
              </a:rPr>
              <a:t>H</a:t>
            </a:r>
            <a:r>
              <a:rPr lang="en-IN" sz="1500" b="0" i="0" u="none" strike="noStrike">
                <a:effectLst/>
                <a:latin typeface="Arial" panose="020B0604020202020204" pitchFamily="34" charset="0"/>
                <a:cs typeface="Arial" panose="020B0604020202020204" pitchFamily="34" charset="0"/>
              </a:rPr>
              <a:t>ealth insurance.</a:t>
            </a:r>
            <a:endParaRPr lang="en-IN" sz="1500" b="0">
              <a:effectLst/>
              <a:latin typeface="Arial" panose="020B0604020202020204" pitchFamily="34" charset="0"/>
              <a:cs typeface="Arial" panose="020B0604020202020204" pitchFamily="34" charset="0"/>
            </a:endParaRPr>
          </a:p>
          <a:p>
            <a:pPr rtl="0">
              <a:spcBef>
                <a:spcPts val="0"/>
              </a:spcBef>
              <a:spcAft>
                <a:spcPts val="600"/>
              </a:spcAft>
            </a:pPr>
            <a:r>
              <a:rPr lang="en-IN" sz="1500" b="0" i="0" u="none" strike="noStrike">
                <a:effectLst/>
                <a:latin typeface="Arial" panose="020B0604020202020204" pitchFamily="34" charset="0"/>
                <a:cs typeface="Arial" panose="020B0604020202020204" pitchFamily="34" charset="0"/>
              </a:rPr>
              <a:t>Auto insurance.</a:t>
            </a:r>
          </a:p>
          <a:p>
            <a:pPr rtl="0">
              <a:spcBef>
                <a:spcPts val="0"/>
              </a:spcBef>
              <a:spcAft>
                <a:spcPts val="600"/>
              </a:spcAft>
            </a:pPr>
            <a:r>
              <a:rPr lang="en-IN" sz="1500">
                <a:latin typeface="Arial" panose="020B0604020202020204" pitchFamily="34" charset="0"/>
                <a:cs typeface="Arial" panose="020B0604020202020204" pitchFamily="34" charset="0"/>
              </a:rPr>
              <a:t>O</a:t>
            </a:r>
            <a:r>
              <a:rPr lang="en-IN" sz="1500" b="0" i="0" u="none" strike="noStrike">
                <a:effectLst/>
                <a:latin typeface="Arial" panose="020B0604020202020204" pitchFamily="34" charset="0"/>
                <a:cs typeface="Arial" panose="020B0604020202020204" pitchFamily="34" charset="0"/>
              </a:rPr>
              <a:t>ther types like property, pet, business, and travel insurance provides according to the user needs.</a:t>
            </a:r>
          </a:p>
          <a:p>
            <a:pPr rtl="0">
              <a:spcBef>
                <a:spcPts val="0"/>
              </a:spcBef>
              <a:spcAft>
                <a:spcPts val="600"/>
              </a:spcAft>
            </a:pPr>
            <a:endParaRPr lang="en-IN" sz="1500" b="0">
              <a:effectLst/>
              <a:latin typeface="Arial" panose="020B0604020202020204" pitchFamily="34" charset="0"/>
              <a:cs typeface="Arial" panose="020B0604020202020204" pitchFamily="34" charset="0"/>
            </a:endParaRPr>
          </a:p>
        </p:txBody>
      </p:sp>
      <p:pic>
        <p:nvPicPr>
          <p:cNvPr id="4" name="Picture 4" descr="Insurance - PNG All | PNG All">
            <a:extLst>
              <a:ext uri="{FF2B5EF4-FFF2-40B4-BE49-F238E27FC236}">
                <a16:creationId xmlns:a16="http://schemas.microsoft.com/office/drawing/2014/main" id="{E4871AD1-1FCD-17CD-C8DB-5B569A21BF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8" r="1424" b="2"/>
          <a:stretch/>
        </p:blipFill>
        <p:spPr bwMode="auto">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3126"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128"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05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1" name="Rectangle 51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D2D09-1CEF-EE52-1B72-E0D83A16B382}"/>
              </a:ext>
            </a:extLst>
          </p:cNvPr>
          <p:cNvSpPr>
            <a:spLocks noGrp="1"/>
          </p:cNvSpPr>
          <p:nvPr>
            <p:ph type="title"/>
          </p:nvPr>
        </p:nvSpPr>
        <p:spPr>
          <a:xfrm>
            <a:off x="572493" y="238539"/>
            <a:ext cx="11018520" cy="1434415"/>
          </a:xfrm>
        </p:spPr>
        <p:txBody>
          <a:bodyPr anchor="b">
            <a:normAutofit/>
          </a:bodyPr>
          <a:lstStyle/>
          <a:p>
            <a:pPr rtl="0">
              <a:spcBef>
                <a:spcPts val="0"/>
              </a:spcBef>
              <a:spcAft>
                <a:spcPts val="0"/>
              </a:spcAft>
            </a:pPr>
            <a:r>
              <a:rPr lang="en-IN" sz="4600" b="0" i="0" u="none" strike="noStrike">
                <a:effectLst/>
                <a:latin typeface="Arial" panose="020B0604020202020204" pitchFamily="34" charset="0"/>
              </a:rPr>
              <a:t>Overview of Insurance Complaints Dataset</a:t>
            </a:r>
            <a:endParaRPr lang="en-US" sz="4600"/>
          </a:p>
        </p:txBody>
      </p:sp>
      <p:sp>
        <p:nvSpPr>
          <p:cNvPr id="51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34" name="Content Placeholder 2">
            <a:extLst>
              <a:ext uri="{FF2B5EF4-FFF2-40B4-BE49-F238E27FC236}">
                <a16:creationId xmlns:a16="http://schemas.microsoft.com/office/drawing/2014/main" id="{3DDEA2B0-D64C-049C-1A4E-7134716439D8}"/>
              </a:ext>
            </a:extLst>
          </p:cNvPr>
          <p:cNvGraphicFramePr>
            <a:graphicFrameLocks noGrp="1"/>
          </p:cNvGraphicFramePr>
          <p:nvPr>
            <p:ph idx="1"/>
            <p:extLst>
              <p:ext uri="{D42A27DB-BD31-4B8C-83A1-F6EECF244321}">
                <p14:modId xmlns:p14="http://schemas.microsoft.com/office/powerpoint/2010/main" val="1549069875"/>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a:extLst>
              <a:ext uri="{FF2B5EF4-FFF2-40B4-BE49-F238E27FC236}">
                <a16:creationId xmlns:a16="http://schemas.microsoft.com/office/drawing/2014/main" id="{E751F967-169C-5A99-C227-7A8CACE6ADF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6428" r="39798"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D6C0FD-98CE-A3C2-74A3-A07D382B719A}"/>
              </a:ext>
            </a:extLst>
          </p:cNvPr>
          <p:cNvSpPr txBox="1"/>
          <p:nvPr/>
        </p:nvSpPr>
        <p:spPr>
          <a:xfrm>
            <a:off x="7675658" y="6342462"/>
            <a:ext cx="3533422" cy="461665"/>
          </a:xfrm>
          <a:prstGeom prst="rect">
            <a:avLst/>
          </a:prstGeom>
          <a:noFill/>
        </p:spPr>
        <p:txBody>
          <a:bodyPr wrap="square" rtlCol="0">
            <a:spAutoFit/>
          </a:bodyPr>
          <a:lstStyle/>
          <a:p>
            <a:r>
              <a:rPr lang="en-US" sz="1200" b="1" i="1"/>
              <a:t>* The above image is the sample view of the dataset</a:t>
            </a:r>
          </a:p>
        </p:txBody>
      </p:sp>
    </p:spTree>
    <p:extLst>
      <p:ext uri="{BB962C8B-B14F-4D97-AF65-F5344CB8AC3E}">
        <p14:creationId xmlns:p14="http://schemas.microsoft.com/office/powerpoint/2010/main" val="217283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2" name="Rectangle 5141">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D2D09-1CEF-EE52-1B72-E0D83A16B382}"/>
              </a:ext>
            </a:extLst>
          </p:cNvPr>
          <p:cNvSpPr>
            <a:spLocks noGrp="1"/>
          </p:cNvSpPr>
          <p:nvPr>
            <p:ph type="title"/>
          </p:nvPr>
        </p:nvSpPr>
        <p:spPr>
          <a:xfrm>
            <a:off x="4553733" y="548464"/>
            <a:ext cx="6798541" cy="1675623"/>
          </a:xfrm>
        </p:spPr>
        <p:txBody>
          <a:bodyPr anchor="b">
            <a:normAutofit/>
          </a:bodyPr>
          <a:lstStyle/>
          <a:p>
            <a:pPr>
              <a:spcBef>
                <a:spcPts val="0"/>
              </a:spcBef>
            </a:pPr>
            <a:r>
              <a:rPr lang="en-IN" sz="3700" b="1" i="0">
                <a:effectLst/>
                <a:latin typeface="Arial" panose="020B0604020202020204" pitchFamily="34" charset="0"/>
              </a:rPr>
              <a:t>Research Questions &amp; Exploratory Data Analysis (EDA) Questions</a:t>
            </a:r>
            <a:endParaRPr lang="en-US" sz="3700"/>
          </a:p>
        </p:txBody>
      </p:sp>
      <p:pic>
        <p:nvPicPr>
          <p:cNvPr id="5143" name="Picture 5142" descr="Magnifying glass and question mark">
            <a:extLst>
              <a:ext uri="{FF2B5EF4-FFF2-40B4-BE49-F238E27FC236}">
                <a16:creationId xmlns:a16="http://schemas.microsoft.com/office/drawing/2014/main" id="{21D073EB-3846-DE63-4FAA-EB6631447741}"/>
              </a:ext>
            </a:extLst>
          </p:cNvPr>
          <p:cNvPicPr>
            <a:picLocks noChangeAspect="1"/>
          </p:cNvPicPr>
          <p:nvPr/>
        </p:nvPicPr>
        <p:blipFill rotWithShape="1">
          <a:blip r:embed="rId3"/>
          <a:srcRect l="34614" r="30966"/>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B17956A9-3B1C-F7FB-D457-EB57BEE44A7D}"/>
              </a:ext>
            </a:extLst>
          </p:cNvPr>
          <p:cNvSpPr>
            <a:spLocks noGrp="1"/>
          </p:cNvSpPr>
          <p:nvPr>
            <p:ph idx="1"/>
          </p:nvPr>
        </p:nvSpPr>
        <p:spPr>
          <a:xfrm>
            <a:off x="4553734" y="2409830"/>
            <a:ext cx="6798539" cy="3705217"/>
          </a:xfrm>
        </p:spPr>
        <p:txBody>
          <a:bodyPr>
            <a:normAutofit/>
          </a:bodyPr>
          <a:lstStyle/>
          <a:p>
            <a:pPr marL="0" indent="0" rtl="0">
              <a:spcBef>
                <a:spcPts val="0"/>
              </a:spcBef>
              <a:spcAft>
                <a:spcPts val="0"/>
              </a:spcAft>
              <a:buNone/>
            </a:pPr>
            <a:r>
              <a:rPr lang="en-IN" sz="1300" b="1" i="0">
                <a:effectLst/>
                <a:latin typeface="Arial" panose="020B0604020202020204" pitchFamily="34" charset="0"/>
              </a:rPr>
              <a:t>Research Questions:</a:t>
            </a:r>
          </a:p>
          <a:p>
            <a:pPr marL="0" indent="0" rtl="0">
              <a:spcBef>
                <a:spcPts val="0"/>
              </a:spcBef>
              <a:spcAft>
                <a:spcPts val="0"/>
              </a:spcAft>
              <a:buNone/>
            </a:pPr>
            <a:endParaRPr lang="en-IN" sz="1300" b="0">
              <a:effectLst/>
            </a:endParaRPr>
          </a:p>
          <a:p>
            <a:pPr rtl="0" fontAlgn="base">
              <a:spcBef>
                <a:spcPts val="0"/>
              </a:spcBef>
              <a:spcAft>
                <a:spcPts val="0"/>
              </a:spcAft>
              <a:buFont typeface="+mj-lt"/>
              <a:buAutoNum type="arabicPeriod"/>
            </a:pPr>
            <a:r>
              <a:rPr lang="en-IN" sz="1300" b="0" i="0" u="none" strike="noStrike">
                <a:effectLst/>
                <a:latin typeface="Arial" panose="020B0604020202020204" pitchFamily="34" charset="0"/>
              </a:rPr>
              <a:t>What are the primary factors influencing complaint resolution? How do variables like complaint type, coverage type, and respondent role impact resolution outcomes?</a:t>
            </a:r>
          </a:p>
          <a:p>
            <a:pPr rtl="0" fontAlgn="base">
              <a:spcBef>
                <a:spcPts val="0"/>
              </a:spcBef>
              <a:spcAft>
                <a:spcPts val="0"/>
              </a:spcAft>
              <a:buFont typeface="+mj-lt"/>
              <a:buAutoNum type="arabicPeriod"/>
            </a:pPr>
            <a:r>
              <a:rPr lang="en-IN" sz="1300" b="0" i="0" u="none" strike="noStrike">
                <a:effectLst/>
                <a:latin typeface="Arial" panose="020B0604020202020204" pitchFamily="34" charset="0"/>
              </a:rPr>
              <a:t>How have insurance complaints evolved over time, considering seasonal trends, variations in complaint frequency, and changes in complaint types?</a:t>
            </a:r>
          </a:p>
          <a:p>
            <a:pPr rtl="0" fontAlgn="base">
              <a:spcBef>
                <a:spcPts val="0"/>
              </a:spcBef>
              <a:spcAft>
                <a:spcPts val="0"/>
              </a:spcAft>
              <a:buFont typeface="+mj-lt"/>
              <a:buAutoNum type="arabicPeriod"/>
            </a:pPr>
            <a:r>
              <a:rPr lang="en-IN" sz="1300" b="0" i="0" u="none" strike="noStrike">
                <a:effectLst/>
                <a:latin typeface="Arial" panose="020B0604020202020204" pitchFamily="34" charset="0"/>
              </a:rPr>
              <a:t>What are the key factors contributing to effective complaint handling procedures, including response time variations, resolution rates, and best practices?</a:t>
            </a:r>
          </a:p>
          <a:p>
            <a:pPr marL="0" indent="0" rtl="0" fontAlgn="base">
              <a:spcBef>
                <a:spcPts val="0"/>
              </a:spcBef>
              <a:spcAft>
                <a:spcPts val="0"/>
              </a:spcAft>
              <a:buNone/>
            </a:pPr>
            <a:endParaRPr lang="en-IN" sz="1300">
              <a:latin typeface="Arial" panose="020B0604020202020204" pitchFamily="34" charset="0"/>
            </a:endParaRPr>
          </a:p>
          <a:p>
            <a:pPr marL="0" indent="0" rtl="0" fontAlgn="base">
              <a:spcBef>
                <a:spcPts val="0"/>
              </a:spcBef>
              <a:spcAft>
                <a:spcPts val="0"/>
              </a:spcAft>
              <a:buNone/>
            </a:pPr>
            <a:endParaRPr lang="en-IN" sz="1300" b="0" i="0" u="none" strike="noStrike">
              <a:effectLst/>
              <a:latin typeface="Arial" panose="020B0604020202020204" pitchFamily="34" charset="0"/>
            </a:endParaRPr>
          </a:p>
          <a:p>
            <a:pPr marL="0" indent="0" rtl="0">
              <a:spcBef>
                <a:spcPts val="0"/>
              </a:spcBef>
              <a:spcAft>
                <a:spcPts val="0"/>
              </a:spcAft>
              <a:buNone/>
            </a:pPr>
            <a:endParaRPr lang="en-IN" sz="1300" i="0" u="sng">
              <a:latin typeface="Arial" panose="020B0604020202020204" pitchFamily="34" charset="0"/>
            </a:endParaRPr>
          </a:p>
          <a:p>
            <a:pPr marL="0" indent="0" rtl="0">
              <a:spcBef>
                <a:spcPts val="0"/>
              </a:spcBef>
              <a:spcAft>
                <a:spcPts val="0"/>
              </a:spcAft>
              <a:buNone/>
            </a:pPr>
            <a:r>
              <a:rPr lang="en-IN" sz="1300" b="1" i="0">
                <a:effectLst/>
                <a:latin typeface="Arial" panose="020B0604020202020204" pitchFamily="34" charset="0"/>
              </a:rPr>
              <a:t>Exploratory Data Analysis (EDA) Questions:</a:t>
            </a:r>
          </a:p>
          <a:p>
            <a:pPr marL="0" indent="0" rtl="0">
              <a:spcBef>
                <a:spcPts val="0"/>
              </a:spcBef>
              <a:spcAft>
                <a:spcPts val="0"/>
              </a:spcAft>
              <a:buNone/>
            </a:pPr>
            <a:endParaRPr lang="en-IN" sz="1300" b="0">
              <a:effectLst/>
            </a:endParaRPr>
          </a:p>
          <a:p>
            <a:pPr rtl="0" fontAlgn="base">
              <a:spcBef>
                <a:spcPts val="0"/>
              </a:spcBef>
              <a:spcAft>
                <a:spcPts val="0"/>
              </a:spcAft>
              <a:buFont typeface="+mj-lt"/>
              <a:buAutoNum type="arabicPeriod"/>
            </a:pPr>
            <a:r>
              <a:rPr lang="en-IN" sz="1300" b="0" i="0" u="none" strike="noStrike">
                <a:effectLst/>
                <a:latin typeface="Arial" panose="020B0604020202020204" pitchFamily="34" charset="0"/>
              </a:rPr>
              <a:t>How do reasons for filing complaints differ between confirmed and unconfirmed complaints?</a:t>
            </a:r>
          </a:p>
          <a:p>
            <a:pPr rtl="0" fontAlgn="base">
              <a:spcBef>
                <a:spcPts val="0"/>
              </a:spcBef>
              <a:spcAft>
                <a:spcPts val="0"/>
              </a:spcAft>
              <a:buFont typeface="+mj-lt"/>
              <a:buAutoNum type="arabicPeriod"/>
            </a:pPr>
            <a:r>
              <a:rPr lang="en-IN" sz="1300" b="0" i="0" u="none" strike="noStrike">
                <a:effectLst/>
                <a:latin typeface="Arial" panose="020B0604020202020204" pitchFamily="34" charset="0"/>
              </a:rPr>
              <a:t>What is the average time taken to resolve a complaint?</a:t>
            </a:r>
          </a:p>
          <a:p>
            <a:pPr rtl="0" fontAlgn="base">
              <a:spcBef>
                <a:spcPts val="0"/>
              </a:spcBef>
              <a:spcAft>
                <a:spcPts val="0"/>
              </a:spcAft>
              <a:buFont typeface="+mj-lt"/>
              <a:buAutoNum type="arabicPeriod"/>
            </a:pPr>
            <a:r>
              <a:rPr lang="en-IN" sz="1300" b="0" i="0" u="none" strike="noStrike">
                <a:effectLst/>
                <a:latin typeface="Arial" panose="020B0604020202020204" pitchFamily="34" charset="0"/>
              </a:rPr>
              <a:t>What proportion of complaints are resolved compared to those that remain unresolved?</a:t>
            </a:r>
          </a:p>
          <a:p>
            <a:pPr marL="0" indent="0">
              <a:buNone/>
            </a:pPr>
            <a:endParaRPr lang="en-IN" sz="1300" b="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510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20" name="Rectangle 7219">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B8D2D09-1CEF-EE52-1B72-E0D83A16B382}"/>
              </a:ext>
            </a:extLst>
          </p:cNvPr>
          <p:cNvSpPr>
            <a:spLocks noGrp="1"/>
          </p:cNvSpPr>
          <p:nvPr>
            <p:ph type="title"/>
          </p:nvPr>
        </p:nvSpPr>
        <p:spPr>
          <a:xfrm>
            <a:off x="838201" y="365125"/>
            <a:ext cx="5393360" cy="1325563"/>
          </a:xfrm>
        </p:spPr>
        <p:txBody>
          <a:bodyPr>
            <a:normAutofit/>
          </a:bodyPr>
          <a:lstStyle/>
          <a:p>
            <a:pPr rtl="0">
              <a:spcBef>
                <a:spcPts val="0"/>
              </a:spcBef>
              <a:spcAft>
                <a:spcPts val="0"/>
              </a:spcAft>
            </a:pPr>
            <a:r>
              <a:rPr lang="en-IN" sz="4100" b="1">
                <a:latin typeface="Arial" panose="020B0604020202020204" pitchFamily="34" charset="0"/>
              </a:rPr>
              <a:t>Data Challenges and Software selection</a:t>
            </a:r>
            <a:endParaRPr lang="en-US" sz="4100" b="1"/>
          </a:p>
        </p:txBody>
      </p:sp>
      <p:sp>
        <p:nvSpPr>
          <p:cNvPr id="7222" name="Freeform: Shape 7221">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17956A9-3B1C-F7FB-D457-EB57BEE44A7D}"/>
              </a:ext>
            </a:extLst>
          </p:cNvPr>
          <p:cNvSpPr>
            <a:spLocks noGrp="1"/>
          </p:cNvSpPr>
          <p:nvPr>
            <p:ph idx="1"/>
          </p:nvPr>
        </p:nvSpPr>
        <p:spPr>
          <a:xfrm>
            <a:off x="838200" y="1825625"/>
            <a:ext cx="5393361" cy="4351338"/>
          </a:xfrm>
        </p:spPr>
        <p:txBody>
          <a:bodyPr>
            <a:normAutofit/>
          </a:bodyPr>
          <a:lstStyle/>
          <a:p>
            <a:pPr marL="0" indent="0">
              <a:buNone/>
            </a:pPr>
            <a:r>
              <a:rPr lang="en-IN" sz="1500" b="0" i="0" u="none" strike="noStrike">
                <a:effectLst/>
                <a:latin typeface="Arial" panose="020B0604020202020204" pitchFamily="34" charset="0"/>
              </a:rPr>
              <a:t>Handling the missing values can be challenging. </a:t>
            </a:r>
            <a:r>
              <a:rPr lang="en-IN" sz="1500" b="0">
                <a:effectLst/>
                <a:latin typeface="Arial" panose="020B0604020202020204" pitchFamily="34" charset="0"/>
                <a:cs typeface="Arial" panose="020B0604020202020204" pitchFamily="34" charset="0"/>
              </a:rPr>
              <a:t>One of the important column “Keywords” has many missing values , that’s is about 19% of the keyword's column has missing values, for this issue are planning to impute the missing values with mode and key words column have multiple key words In row , we planning to divide the keyword column into multiple columns</a:t>
            </a:r>
            <a:endParaRPr lang="en-IN" sz="1500" b="0" i="0" u="none" strike="noStrike">
              <a:effectLst/>
              <a:latin typeface="Arial" panose="020B0604020202020204" pitchFamily="34" charset="0"/>
              <a:cs typeface="Arial" panose="020B0604020202020204" pitchFamily="34" charset="0"/>
            </a:endParaRPr>
          </a:p>
          <a:p>
            <a:pPr marL="0" indent="0">
              <a:buNone/>
            </a:pPr>
            <a:r>
              <a:rPr lang="en-IN" sz="1500" b="1" i="0" u="none" strike="noStrike">
                <a:effectLst/>
                <a:latin typeface="Arial" panose="020B0604020202020204" pitchFamily="34" charset="0"/>
                <a:cs typeface="Arial" panose="020B0604020202020204" pitchFamily="34" charset="0"/>
              </a:rPr>
              <a:t>Python (3.x.x): </a:t>
            </a:r>
            <a:r>
              <a:rPr lang="en-IN" sz="1500" b="0" i="0" u="none" strike="noStrike">
                <a:effectLst/>
                <a:latin typeface="Arial" panose="020B0604020202020204" pitchFamily="34" charset="0"/>
                <a:cs typeface="Arial" panose="020B0604020202020204" pitchFamily="34" charset="0"/>
              </a:rPr>
              <a:t>Primary language due to its rich ecosystem and research focused functionality.</a:t>
            </a:r>
          </a:p>
          <a:p>
            <a:pPr marL="0" indent="0">
              <a:buNone/>
            </a:pPr>
            <a:endParaRPr lang="en-IN" sz="1500">
              <a:latin typeface="Arial" panose="020B0604020202020204" pitchFamily="34" charset="0"/>
              <a:cs typeface="Arial" panose="020B0604020202020204" pitchFamily="34" charset="0"/>
            </a:endParaRPr>
          </a:p>
          <a:p>
            <a:pPr marL="0" indent="0" rtl="0">
              <a:spcBef>
                <a:spcPts val="0"/>
              </a:spcBef>
              <a:spcAft>
                <a:spcPts val="0"/>
              </a:spcAft>
              <a:buNone/>
            </a:pPr>
            <a:r>
              <a:rPr lang="en-IN" sz="1500" b="1" i="0" u="none" strike="noStrike">
                <a:effectLst/>
                <a:latin typeface="Arial" panose="020B0604020202020204" pitchFamily="34" charset="0"/>
                <a:cs typeface="Arial" panose="020B0604020202020204" pitchFamily="34" charset="0"/>
              </a:rPr>
              <a:t>Libraries:</a:t>
            </a:r>
          </a:p>
          <a:p>
            <a:pPr marL="0" indent="0" rtl="0">
              <a:spcBef>
                <a:spcPts val="0"/>
              </a:spcBef>
              <a:spcAft>
                <a:spcPts val="0"/>
              </a:spcAft>
              <a:buNone/>
            </a:pPr>
            <a:endParaRPr lang="en-IN" sz="1500" b="0">
              <a:effectLst/>
              <a:latin typeface="Arial" panose="020B0604020202020204" pitchFamily="34" charset="0"/>
              <a:cs typeface="Arial" panose="020B0604020202020204" pitchFamily="34" charset="0"/>
            </a:endParaRPr>
          </a:p>
          <a:p>
            <a:pPr rtl="0">
              <a:spcBef>
                <a:spcPts val="0"/>
              </a:spcBef>
              <a:spcAft>
                <a:spcPts val="0"/>
              </a:spcAft>
            </a:pPr>
            <a:r>
              <a:rPr lang="en-IN" sz="1500" b="1" i="0" u="none" strike="noStrike">
                <a:effectLst/>
                <a:latin typeface="Arial" panose="020B0604020202020204" pitchFamily="34" charset="0"/>
                <a:cs typeface="Arial" panose="020B0604020202020204" pitchFamily="34" charset="0"/>
              </a:rPr>
              <a:t>Pandas: </a:t>
            </a:r>
            <a:r>
              <a:rPr lang="en-IN" sz="1500" b="0" i="0" u="none" strike="noStrike">
                <a:effectLst/>
                <a:latin typeface="Arial" panose="020B0604020202020204" pitchFamily="34" charset="0"/>
                <a:cs typeface="Arial" panose="020B0604020202020204" pitchFamily="34" charset="0"/>
              </a:rPr>
              <a:t>For data manipulation and analysis.</a:t>
            </a:r>
            <a:endParaRPr lang="en-IN" sz="1500" b="0">
              <a:effectLst/>
              <a:latin typeface="Arial" panose="020B0604020202020204" pitchFamily="34" charset="0"/>
              <a:cs typeface="Arial" panose="020B0604020202020204" pitchFamily="34" charset="0"/>
            </a:endParaRPr>
          </a:p>
          <a:p>
            <a:pPr rtl="0">
              <a:spcBef>
                <a:spcPts val="0"/>
              </a:spcBef>
              <a:spcAft>
                <a:spcPts val="0"/>
              </a:spcAft>
            </a:pPr>
            <a:r>
              <a:rPr lang="en-IN" sz="1500" b="1" i="0" u="none" strike="noStrike">
                <a:effectLst/>
                <a:latin typeface="Arial" panose="020B0604020202020204" pitchFamily="34" charset="0"/>
                <a:cs typeface="Arial" panose="020B0604020202020204" pitchFamily="34" charset="0"/>
              </a:rPr>
              <a:t>NumPy: </a:t>
            </a:r>
            <a:r>
              <a:rPr lang="en-IN" sz="1500" b="0" i="0" u="none" strike="noStrike">
                <a:effectLst/>
                <a:latin typeface="Arial" panose="020B0604020202020204" pitchFamily="34" charset="0"/>
                <a:cs typeface="Arial" panose="020B0604020202020204" pitchFamily="34" charset="0"/>
              </a:rPr>
              <a:t>For numerical operations.</a:t>
            </a:r>
            <a:endParaRPr lang="en-IN" sz="1500" b="0">
              <a:effectLst/>
              <a:latin typeface="Arial" panose="020B0604020202020204" pitchFamily="34" charset="0"/>
              <a:cs typeface="Arial" panose="020B0604020202020204" pitchFamily="34" charset="0"/>
            </a:endParaRPr>
          </a:p>
          <a:p>
            <a:pPr rtl="0">
              <a:spcBef>
                <a:spcPts val="0"/>
              </a:spcBef>
              <a:spcAft>
                <a:spcPts val="0"/>
              </a:spcAft>
            </a:pPr>
            <a:r>
              <a:rPr lang="en-IN" sz="1500" b="1" i="0" u="none" strike="noStrike">
                <a:effectLst/>
                <a:latin typeface="Arial" panose="020B0604020202020204" pitchFamily="34" charset="0"/>
                <a:cs typeface="Arial" panose="020B0604020202020204" pitchFamily="34" charset="0"/>
              </a:rPr>
              <a:t>Matplotlib &amp; Seaborn: </a:t>
            </a:r>
            <a:r>
              <a:rPr lang="en-IN" sz="1500" b="0" i="0" u="none" strike="noStrike">
                <a:effectLst/>
                <a:latin typeface="Arial" panose="020B0604020202020204" pitchFamily="34" charset="0"/>
                <a:cs typeface="Arial" panose="020B0604020202020204" pitchFamily="34" charset="0"/>
              </a:rPr>
              <a:t>For data visualization.</a:t>
            </a:r>
            <a:endParaRPr lang="en-IN" sz="1500" b="0">
              <a:effectLst/>
              <a:latin typeface="Arial" panose="020B0604020202020204" pitchFamily="34" charset="0"/>
              <a:cs typeface="Arial" panose="020B0604020202020204" pitchFamily="34" charset="0"/>
            </a:endParaRPr>
          </a:p>
          <a:p>
            <a:pPr rtl="0">
              <a:spcBef>
                <a:spcPts val="0"/>
              </a:spcBef>
              <a:spcAft>
                <a:spcPts val="0"/>
              </a:spcAft>
            </a:pPr>
            <a:r>
              <a:rPr lang="en-IN" sz="1500" b="1" i="0" u="none" strike="noStrike">
                <a:effectLst/>
                <a:latin typeface="Arial" panose="020B0604020202020204" pitchFamily="34" charset="0"/>
                <a:cs typeface="Arial" panose="020B0604020202020204" pitchFamily="34" charset="0"/>
              </a:rPr>
              <a:t>Scikit-learn: </a:t>
            </a:r>
            <a:r>
              <a:rPr lang="en-IN" sz="1500" b="0" i="0" u="none" strike="noStrike">
                <a:effectLst/>
                <a:latin typeface="Arial" panose="020B0604020202020204" pitchFamily="34" charset="0"/>
                <a:cs typeface="Arial" panose="020B0604020202020204" pitchFamily="34" charset="0"/>
              </a:rPr>
              <a:t>For machine learning tasks.</a:t>
            </a:r>
            <a:endParaRPr lang="en-IN" sz="1500" b="0">
              <a:effectLst/>
              <a:latin typeface="Arial" panose="020B0604020202020204" pitchFamily="34" charset="0"/>
              <a:cs typeface="Arial" panose="020B0604020202020204" pitchFamily="34" charset="0"/>
            </a:endParaRPr>
          </a:p>
          <a:p>
            <a:pPr rtl="0">
              <a:spcBef>
                <a:spcPts val="0"/>
              </a:spcBef>
              <a:spcAft>
                <a:spcPts val="0"/>
              </a:spcAft>
            </a:pPr>
            <a:r>
              <a:rPr lang="en-IN" sz="1500" b="1" i="0" u="none" strike="noStrike">
                <a:effectLst/>
                <a:latin typeface="Arial" panose="020B0604020202020204" pitchFamily="34" charset="0"/>
                <a:cs typeface="Arial" panose="020B0604020202020204" pitchFamily="34" charset="0"/>
              </a:rPr>
              <a:t>Word Cloud:</a:t>
            </a:r>
            <a:r>
              <a:rPr lang="en-IN" sz="1500" b="0" i="0" u="none" strike="noStrike">
                <a:effectLst/>
                <a:latin typeface="Arial" panose="020B0604020202020204" pitchFamily="34" charset="0"/>
                <a:cs typeface="Arial" panose="020B0604020202020204" pitchFamily="34" charset="0"/>
              </a:rPr>
              <a:t> For visualizing text data (keywords).</a:t>
            </a:r>
            <a:br>
              <a:rPr lang="en-IN" sz="1500">
                <a:latin typeface="Arial" panose="020B0604020202020204" pitchFamily="34" charset="0"/>
                <a:cs typeface="Arial" panose="020B0604020202020204" pitchFamily="34" charset="0"/>
              </a:rPr>
            </a:br>
            <a:endParaRPr lang="en-IN" sz="1500" b="0">
              <a:effectLst/>
              <a:latin typeface="Arial" panose="020B0604020202020204" pitchFamily="34" charset="0"/>
              <a:cs typeface="Arial" panose="020B0604020202020204" pitchFamily="34" charset="0"/>
            </a:endParaRPr>
          </a:p>
        </p:txBody>
      </p:sp>
      <p:sp>
        <p:nvSpPr>
          <p:cNvPr id="7224" name="Oval 722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Freeform: Shape 7225">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7170" name="Picture 2" descr="3D Python Programming Language Logo ...">
            <a:extLst>
              <a:ext uri="{FF2B5EF4-FFF2-40B4-BE49-F238E27FC236}">
                <a16:creationId xmlns:a16="http://schemas.microsoft.com/office/drawing/2014/main" id="{FD9F01BF-2CCD-DA92-143E-3BBA765FA4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2"/>
          <a:stretch/>
        </p:blipFill>
        <p:spPr bwMode="auto">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7228" name="Freeform: Shape 7227">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7230" name="Straight Connector 7229">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232" name="Freeform: Shape 7231">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34" name="Freeform: Shape 7233">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67330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D2D09-1CEF-EE52-1B72-E0D83A16B382}"/>
              </a:ext>
            </a:extLst>
          </p:cNvPr>
          <p:cNvSpPr>
            <a:spLocks noGrp="1"/>
          </p:cNvSpPr>
          <p:nvPr>
            <p:ph type="title"/>
          </p:nvPr>
        </p:nvSpPr>
        <p:spPr>
          <a:xfrm>
            <a:off x="572493" y="238539"/>
            <a:ext cx="11018520" cy="1434415"/>
          </a:xfrm>
        </p:spPr>
        <p:txBody>
          <a:bodyPr anchor="b">
            <a:normAutofit/>
          </a:bodyPr>
          <a:lstStyle/>
          <a:p>
            <a:r>
              <a:rPr lang="en-IN" sz="4800" b="1" i="0">
                <a:solidFill>
                  <a:srgbClr val="000000"/>
                </a:solidFill>
                <a:effectLst/>
                <a:latin typeface="Arial" panose="020B0604020202020204" pitchFamily="34" charset="0"/>
              </a:rPr>
              <a:t>Exploratory Data Analysis &amp; Methodology</a:t>
            </a:r>
            <a:endParaRPr lang="en-US" sz="4800"/>
          </a:p>
        </p:txBody>
      </p:sp>
      <p:sp>
        <p:nvSpPr>
          <p:cNvPr id="717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7956A9-3B1C-F7FB-D457-EB57BEE44A7D}"/>
              </a:ext>
            </a:extLst>
          </p:cNvPr>
          <p:cNvSpPr>
            <a:spLocks noGrp="1"/>
          </p:cNvSpPr>
          <p:nvPr>
            <p:ph idx="1"/>
          </p:nvPr>
        </p:nvSpPr>
        <p:spPr>
          <a:xfrm>
            <a:off x="572492" y="2071316"/>
            <a:ext cx="8977907" cy="2173098"/>
          </a:xfrm>
        </p:spPr>
        <p:txBody>
          <a:bodyPr anchor="t">
            <a:noAutofit/>
          </a:bodyPr>
          <a:lstStyle/>
          <a:p>
            <a:r>
              <a:rPr lang="en-IN" sz="1400" b="0">
                <a:effectLst/>
                <a:latin typeface="Arial" panose="020B0604020202020204" pitchFamily="34" charset="0"/>
                <a:cs typeface="Arial" panose="020B0604020202020204" pitchFamily="34" charset="0"/>
              </a:rPr>
              <a:t>By importing the dataset into pandas' data frame, it will digital like spread sheet for easy access and data manipulation.</a:t>
            </a:r>
          </a:p>
          <a:p>
            <a:r>
              <a:rPr lang="en-IN" sz="1400" b="0">
                <a:effectLst/>
                <a:latin typeface="Arial" panose="020B0604020202020204" pitchFamily="34" charset="0"/>
                <a:cs typeface="Arial" panose="020B0604020202020204" pitchFamily="34" charset="0"/>
              </a:rPr>
              <a:t>A qui</a:t>
            </a:r>
            <a:r>
              <a:rPr lang="en-IN" sz="1400">
                <a:latin typeface="Arial" panose="020B0604020202020204" pitchFamily="34" charset="0"/>
                <a:cs typeface="Arial" panose="020B0604020202020204" pitchFamily="34" charset="0"/>
              </a:rPr>
              <a:t>ck inspection to reveal its organisation and dimensions.</a:t>
            </a:r>
          </a:p>
          <a:p>
            <a:endParaRPr lang="en-IN" sz="1400" b="0">
              <a:effectLst/>
              <a:latin typeface="Arial" panose="020B0604020202020204" pitchFamily="34" charset="0"/>
              <a:cs typeface="Arial" panose="020B0604020202020204" pitchFamily="34" charset="0"/>
            </a:endParaRPr>
          </a:p>
          <a:p>
            <a:endParaRPr lang="en-IN" sz="1400">
              <a:latin typeface="Arial" panose="020B0604020202020204" pitchFamily="34" charset="0"/>
              <a:cs typeface="Arial" panose="020B0604020202020204" pitchFamily="34" charset="0"/>
            </a:endParaRPr>
          </a:p>
          <a:p>
            <a:endParaRPr lang="en-IN" sz="1400" b="0">
              <a:effectLst/>
              <a:latin typeface="Arial" panose="020B0604020202020204" pitchFamily="34" charset="0"/>
              <a:cs typeface="Arial" panose="020B0604020202020204" pitchFamily="34" charset="0"/>
            </a:endParaRPr>
          </a:p>
          <a:p>
            <a:pPr marL="0" indent="0">
              <a:buNone/>
            </a:pPr>
            <a:endParaRPr lang="en-IN" sz="1400" b="0">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7246331-CEF9-3DF5-8EF2-6020EBA7D611}"/>
              </a:ext>
            </a:extLst>
          </p:cNvPr>
          <p:cNvSpPr txBox="1"/>
          <p:nvPr/>
        </p:nvSpPr>
        <p:spPr>
          <a:xfrm>
            <a:off x="-304800" y="4774369"/>
            <a:ext cx="184731" cy="646331"/>
          </a:xfrm>
          <a:prstGeom prst="rect">
            <a:avLst/>
          </a:prstGeom>
          <a:noFill/>
        </p:spPr>
        <p:txBody>
          <a:bodyPr wrap="none" rtlCol="0">
            <a:spAutoFit/>
          </a:bodyPr>
          <a:lstStyle/>
          <a:p>
            <a:endParaRPr lang="en-US"/>
          </a:p>
          <a:p>
            <a:endParaRPr lang="en-US"/>
          </a:p>
        </p:txBody>
      </p:sp>
      <p:pic>
        <p:nvPicPr>
          <p:cNvPr id="9224" name="Picture 8">
            <a:extLst>
              <a:ext uri="{FF2B5EF4-FFF2-40B4-BE49-F238E27FC236}">
                <a16:creationId xmlns:a16="http://schemas.microsoft.com/office/drawing/2014/main" id="{12FDFB68-5FCB-4B20-2099-D5829AD39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112" y="3093462"/>
            <a:ext cx="4860642" cy="6776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C6795C-56B4-ECB0-163E-F81347AC8001}"/>
              </a:ext>
            </a:extLst>
          </p:cNvPr>
          <p:cNvSpPr txBox="1"/>
          <p:nvPr/>
        </p:nvSpPr>
        <p:spPr>
          <a:xfrm>
            <a:off x="572492" y="3707957"/>
            <a:ext cx="9876525" cy="2246769"/>
          </a:xfrm>
          <a:prstGeom prst="rect">
            <a:avLst/>
          </a:prstGeom>
          <a:noFill/>
        </p:spPr>
        <p:txBody>
          <a:bodyPr wrap="square" rtlCol="0">
            <a:spAutoFit/>
          </a:bodyPr>
          <a:lstStyle/>
          <a:p>
            <a:pPr rtl="0">
              <a:spcBef>
                <a:spcPts val="0"/>
              </a:spcBef>
              <a:spcAft>
                <a:spcPts val="0"/>
              </a:spcAft>
            </a:pPr>
            <a:endParaRPr lang="en-IN" sz="1400" b="1" i="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endParaRPr lang="en-IN" sz="1400" b="1">
              <a:solidFill>
                <a:srgbClr val="000000"/>
              </a:solidFill>
              <a:latin typeface="Arial" panose="020B0604020202020204" pitchFamily="34" charset="0"/>
              <a:cs typeface="Arial" panose="020B0604020202020204" pitchFamily="34" charset="0"/>
            </a:endParaRPr>
          </a:p>
          <a:p>
            <a:pPr rtl="0">
              <a:spcBef>
                <a:spcPts val="0"/>
              </a:spcBef>
              <a:spcAft>
                <a:spcPts val="0"/>
              </a:spcAft>
            </a:pPr>
            <a:r>
              <a:rPr lang="en-IN" sz="1400" b="1" i="0">
                <a:solidFill>
                  <a:srgbClr val="000000"/>
                </a:solidFill>
                <a:effectLst/>
                <a:latin typeface="Arial" panose="020B0604020202020204" pitchFamily="34" charset="0"/>
                <a:cs typeface="Arial" panose="020B0604020202020204" pitchFamily="34" charset="0"/>
              </a:rPr>
              <a:t>Missing Value Identification:</a:t>
            </a:r>
          </a:p>
          <a:p>
            <a:pPr rtl="0">
              <a:spcBef>
                <a:spcPts val="0"/>
              </a:spcBef>
              <a:spcAft>
                <a:spcPts val="0"/>
              </a:spcAft>
            </a:pPr>
            <a:endParaRPr lang="en-IN" sz="1400" b="1">
              <a:solidFill>
                <a:srgbClr val="000000"/>
              </a:solidFill>
              <a:latin typeface="Arial" panose="020B0604020202020204" pitchFamily="34" charset="0"/>
              <a:cs typeface="Arial" panose="020B0604020202020204" pitchFamily="34" charset="0"/>
            </a:endParaRPr>
          </a:p>
          <a:p>
            <a:pPr marL="171450" indent="-171450" rtl="0">
              <a:spcBef>
                <a:spcPts val="0"/>
              </a:spcBef>
              <a:spcAft>
                <a:spcPts val="0"/>
              </a:spcAft>
              <a:buFont typeface="Arial" panose="020B0604020202020204" pitchFamily="34" charset="0"/>
              <a:buChar char="•"/>
            </a:pPr>
            <a:r>
              <a:rPr lang="en-IN" sz="1200" b="0" i="0" u="none" strike="noStrike">
                <a:solidFill>
                  <a:srgbClr val="000000"/>
                </a:solidFill>
                <a:effectLst/>
                <a:latin typeface="Arial" panose="020B0604020202020204" pitchFamily="34" charset="0"/>
              </a:rPr>
              <a:t>Every data which is large will have some missing cells.</a:t>
            </a:r>
          </a:p>
          <a:p>
            <a:pPr marL="171450" indent="-171450" rtl="0">
              <a:spcBef>
                <a:spcPts val="0"/>
              </a:spcBef>
              <a:spcAft>
                <a:spcPts val="0"/>
              </a:spcAft>
              <a:buFont typeface="Arial" panose="020B0604020202020204" pitchFamily="34" charset="0"/>
              <a:buChar char="•"/>
            </a:pPr>
            <a:r>
              <a:rPr lang="en-IN" sz="1200">
                <a:solidFill>
                  <a:srgbClr val="000000"/>
                </a:solidFill>
                <a:latin typeface="Arial" panose="020B0604020202020204" pitchFamily="34" charset="0"/>
                <a:cs typeface="Arial" panose="020B0604020202020204" pitchFamily="34" charset="0"/>
              </a:rPr>
              <a:t>This bar chart shows the missing values and was created using matplotlib.</a:t>
            </a:r>
          </a:p>
          <a:p>
            <a:pPr marL="171450" indent="-171450" rtl="0">
              <a:spcBef>
                <a:spcPts val="0"/>
              </a:spcBef>
              <a:spcAft>
                <a:spcPts val="0"/>
              </a:spcAft>
              <a:buFont typeface="Arial" panose="020B0604020202020204" pitchFamily="34" charset="0"/>
              <a:buChar char="•"/>
            </a:pPr>
            <a:r>
              <a:rPr lang="en-IN" sz="1200">
                <a:solidFill>
                  <a:srgbClr val="000000"/>
                </a:solidFill>
                <a:latin typeface="Arial" panose="020B0604020202020204" pitchFamily="34" charset="0"/>
                <a:cs typeface="Arial" panose="020B0604020202020204" pitchFamily="34" charset="0"/>
              </a:rPr>
              <a:t>X-axis shows the column names and Y-axis shows the percentage of missing values.</a:t>
            </a:r>
          </a:p>
          <a:p>
            <a:endParaRPr lang="en-IN" sz="1200">
              <a:solidFill>
                <a:srgbClr val="000000"/>
              </a:solidFill>
              <a:latin typeface="Arial" panose="020B0604020202020204" pitchFamily="34" charset="0"/>
              <a:cs typeface="Arial" panose="020B0604020202020204" pitchFamily="34" charset="0"/>
            </a:endParaRPr>
          </a:p>
          <a:p>
            <a:br>
              <a:rPr lang="en-IN" sz="1200"/>
            </a:br>
            <a:endParaRPr lang="en-IN" sz="1200">
              <a:solidFill>
                <a:srgbClr val="000000"/>
              </a:solidFill>
              <a:latin typeface="Arial" panose="020B0604020202020204" pitchFamily="34" charset="0"/>
              <a:cs typeface="Arial" panose="020B0604020202020204" pitchFamily="34" charset="0"/>
            </a:endParaRPr>
          </a:p>
          <a:p>
            <a:pPr marL="171450" indent="-171450" rtl="0">
              <a:spcBef>
                <a:spcPts val="0"/>
              </a:spcBef>
              <a:spcAft>
                <a:spcPts val="0"/>
              </a:spcAft>
              <a:buFont typeface="Arial" panose="020B0604020202020204" pitchFamily="34" charset="0"/>
              <a:buChar char="•"/>
            </a:pPr>
            <a:endParaRPr lang="en-IN" sz="1200">
              <a:solidFill>
                <a:srgbClr val="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9DACC20-5669-A99F-0447-E51DDD66FE59}"/>
              </a:ext>
            </a:extLst>
          </p:cNvPr>
          <p:cNvSpPr txBox="1"/>
          <p:nvPr/>
        </p:nvSpPr>
        <p:spPr>
          <a:xfrm>
            <a:off x="11545294" y="6137811"/>
            <a:ext cx="45719" cy="172197"/>
          </a:xfrm>
          <a:prstGeom prst="rect">
            <a:avLst/>
          </a:prstGeom>
          <a:noFill/>
        </p:spPr>
        <p:txBody>
          <a:bodyPr wrap="square" rtlCol="0">
            <a:spAutoFit/>
          </a:bodyPr>
          <a:lstStyle/>
          <a:p>
            <a:endParaRPr lang="en-US"/>
          </a:p>
        </p:txBody>
      </p:sp>
      <p:pic>
        <p:nvPicPr>
          <p:cNvPr id="9228" name="Picture 12">
            <a:extLst>
              <a:ext uri="{FF2B5EF4-FFF2-40B4-BE49-F238E27FC236}">
                <a16:creationId xmlns:a16="http://schemas.microsoft.com/office/drawing/2014/main" id="{57C6CEC5-31F9-E6C6-6838-87F5826BC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332" y="3771148"/>
            <a:ext cx="4807681" cy="288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03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9" name="Rectangle 1229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A screenshot of a computer error&#10;&#10;Description automatically generated">
            <a:extLst>
              <a:ext uri="{FF2B5EF4-FFF2-40B4-BE49-F238E27FC236}">
                <a16:creationId xmlns:a16="http://schemas.microsoft.com/office/drawing/2014/main" id="{A362C1B4-B19F-C703-F48F-5529C0CABA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93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DACC20-5669-A99F-0447-E51DDD66FE59}"/>
              </a:ext>
            </a:extLst>
          </p:cNvPr>
          <p:cNvSpPr txBox="1"/>
          <p:nvPr/>
        </p:nvSpPr>
        <p:spPr>
          <a:xfrm>
            <a:off x="11545294" y="6176139"/>
            <a:ext cx="796094" cy="133869"/>
          </a:xfrm>
          <a:prstGeom prst="rect">
            <a:avLst/>
          </a:prstGeom>
          <a:noFill/>
        </p:spPr>
        <p:txBody>
          <a:bodyPr wrap="square" rtlCol="0">
            <a:spAutoFit/>
          </a:bodyPr>
          <a:lstStyle/>
          <a:p>
            <a:endParaRPr lang="en-US"/>
          </a:p>
        </p:txBody>
      </p:sp>
      <p:sp>
        <p:nvSpPr>
          <p:cNvPr id="12" name="TextBox 11">
            <a:extLst>
              <a:ext uri="{FF2B5EF4-FFF2-40B4-BE49-F238E27FC236}">
                <a16:creationId xmlns:a16="http://schemas.microsoft.com/office/drawing/2014/main" id="{44FCEEFE-43A2-436F-F128-D3F38B44388F}"/>
              </a:ext>
            </a:extLst>
          </p:cNvPr>
          <p:cNvSpPr txBox="1"/>
          <p:nvPr/>
        </p:nvSpPr>
        <p:spPr>
          <a:xfrm>
            <a:off x="7844831" y="6310008"/>
            <a:ext cx="2658100" cy="338554"/>
          </a:xfrm>
          <a:prstGeom prst="rect">
            <a:avLst/>
          </a:prstGeom>
          <a:noFill/>
        </p:spPr>
        <p:txBody>
          <a:bodyPr wrap="none" rtlCol="0">
            <a:spAutoFit/>
          </a:bodyPr>
          <a:lstStyle/>
          <a:p>
            <a:r>
              <a:rPr lang="en-US" sz="800" b="1" i="1">
                <a:latin typeface="Arial" panose="020B0604020202020204" pitchFamily="34" charset="0"/>
                <a:cs typeface="Arial" panose="020B0604020202020204" pitchFamily="34" charset="0"/>
              </a:rPr>
              <a:t>* The above figure shows the no.of missing values</a:t>
            </a:r>
          </a:p>
          <a:p>
            <a:r>
              <a:rPr lang="en-US" sz="800" b="1" i="1">
                <a:latin typeface="Arial" panose="020B0604020202020204" pitchFamily="34" charset="0"/>
                <a:cs typeface="Arial" panose="020B0604020202020204" pitchFamily="34" charset="0"/>
              </a:rPr>
              <a:t>left after handling the missing values</a:t>
            </a:r>
          </a:p>
        </p:txBody>
      </p:sp>
      <p:graphicFrame>
        <p:nvGraphicFramePr>
          <p:cNvPr id="12302" name="TextBox 10">
            <a:extLst>
              <a:ext uri="{FF2B5EF4-FFF2-40B4-BE49-F238E27FC236}">
                <a16:creationId xmlns:a16="http://schemas.microsoft.com/office/drawing/2014/main" id="{67ED578B-3896-5585-63D0-0366DE588F6C}"/>
              </a:ext>
            </a:extLst>
          </p:cNvPr>
          <p:cNvGraphicFramePr/>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9331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1392</Words>
  <Application>Microsoft Macintosh PowerPoint</Application>
  <PresentationFormat>Widescreen</PresentationFormat>
  <Paragraphs>129</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ADLaM Display</vt:lpstr>
      <vt:lpstr>Aptos</vt:lpstr>
      <vt:lpstr>Aptos Display</vt:lpstr>
      <vt:lpstr>Arial</vt:lpstr>
      <vt:lpstr>Calibri</vt:lpstr>
      <vt:lpstr>Office Theme</vt:lpstr>
      <vt:lpstr>Final Project Presentation</vt:lpstr>
      <vt:lpstr>PowerPoint Presentation</vt:lpstr>
      <vt:lpstr>Introduction</vt:lpstr>
      <vt:lpstr>Evolution of Insurance</vt:lpstr>
      <vt:lpstr>Overview of Insurance Complaints Dataset</vt:lpstr>
      <vt:lpstr>Research Questions &amp; Exploratory Data Analysis (EDA) Questions</vt:lpstr>
      <vt:lpstr>Data Challenges and Software selection</vt:lpstr>
      <vt:lpstr>Exploratory Data Analysis &amp; Methodology</vt:lpstr>
      <vt:lpstr>PowerPoint Presentation</vt:lpstr>
      <vt:lpstr>PowerPoint Presentation</vt:lpstr>
      <vt:lpstr>PowerPoint Presentation</vt:lpstr>
      <vt:lpstr>PowerPoint Presentation</vt:lpstr>
      <vt:lpstr>PowerPoint Presentation</vt:lpstr>
      <vt:lpstr>Model Initialization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LAHARI SIVA PRASAD NARAHARISETTY</dc:creator>
  <cp:lastModifiedBy>LAHARI SIVA PRASAD NARAHARISETTY</cp:lastModifiedBy>
  <cp:revision>63</cp:revision>
  <dcterms:created xsi:type="dcterms:W3CDTF">2024-05-01T04:31:47Z</dcterms:created>
  <dcterms:modified xsi:type="dcterms:W3CDTF">2024-11-13T21:33:49Z</dcterms:modified>
</cp:coreProperties>
</file>