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0"/>
  </p:notesMasterIdLst>
  <p:sldIdLst>
    <p:sldId id="256" r:id="rId2"/>
    <p:sldId id="257" r:id="rId3"/>
    <p:sldId id="258" r:id="rId4"/>
    <p:sldId id="298" r:id="rId5"/>
    <p:sldId id="300" r:id="rId6"/>
    <p:sldId id="259" r:id="rId7"/>
    <p:sldId id="280" r:id="rId8"/>
    <p:sldId id="281" r:id="rId9"/>
    <p:sldId id="282" r:id="rId10"/>
    <p:sldId id="301" r:id="rId11"/>
    <p:sldId id="303" r:id="rId12"/>
    <p:sldId id="283" r:id="rId13"/>
    <p:sldId id="260" r:id="rId14"/>
    <p:sldId id="284" r:id="rId15"/>
    <p:sldId id="288" r:id="rId16"/>
    <p:sldId id="289" r:id="rId17"/>
    <p:sldId id="290" r:id="rId18"/>
    <p:sldId id="291" r:id="rId19"/>
    <p:sldId id="292" r:id="rId20"/>
    <p:sldId id="296" r:id="rId21"/>
    <p:sldId id="293" r:id="rId22"/>
    <p:sldId id="297" r:id="rId23"/>
    <p:sldId id="304" r:id="rId24"/>
    <p:sldId id="305" r:id="rId25"/>
    <p:sldId id="313" r:id="rId26"/>
    <p:sldId id="314" r:id="rId27"/>
    <p:sldId id="315" r:id="rId28"/>
    <p:sldId id="31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6" autoAdjust="0"/>
    <p:restoredTop sz="94660"/>
  </p:normalViewPr>
  <p:slideViewPr>
    <p:cSldViewPr>
      <p:cViewPr>
        <p:scale>
          <a:sx n="66" d="100"/>
          <a:sy n="66" d="100"/>
        </p:scale>
        <p:origin x="-47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D648335-1C66-40E1-A09A-8FB6D57CB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119CF-70B9-4E93-BD32-D65718221DC0}" type="slidenum">
              <a:rPr lang="en-US"/>
              <a:pPr/>
              <a:t>1</a:t>
            </a:fld>
            <a:endParaRPr lang="en-US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EB654-E5B2-49D5-844D-0B770EE9FF4C}" type="slidenum">
              <a:rPr lang="en-US"/>
              <a:pPr/>
              <a:t>2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4DCF9-1B8E-4CB2-9B9B-4A0D386F7F81}" type="slidenum">
              <a:rPr lang="en-US"/>
              <a:pPr/>
              <a:t>3</a:t>
            </a:fld>
            <a:endParaRPr 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87E59-3CC5-4D97-AB93-08ACE1523F49}" type="slidenum">
              <a:rPr lang="en-US"/>
              <a:pPr/>
              <a:t>5</a:t>
            </a:fld>
            <a:endParaRPr 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FAAF4-6856-42F4-BC6A-E28D5CD2B153}" type="slidenum">
              <a:rPr lang="en-US"/>
              <a:pPr/>
              <a:t>6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E125B-0124-4876-86D7-9D1FD46E720D}" type="slidenum">
              <a:rPr lang="en-US"/>
              <a:pPr/>
              <a:t>13</a:t>
            </a:fld>
            <a:endParaRPr 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4505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62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4506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7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4508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9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9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5097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5098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5099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2345A7-2A43-4DE0-983D-646A477C5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3D1B-2A0C-4B98-84C9-E122AE18D9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1FEBD-45B2-4105-ADE4-4A27B4550C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13FCB-ECD0-4755-B574-C03A25332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A0CB0-C5CC-4C0F-BB7C-1449992CD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3E1B2-F5E4-49AC-B0E6-59090B4F1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08F1D-6F60-4B2C-A943-197A68BB02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F4A1D-BE7E-47EE-98F8-671FEEFE4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B6773-F175-4007-A12E-7A9402FA9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92527-4F02-4327-902B-7254E81EE7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60BC5-F8F3-460A-AC47-E7C14BC48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A0B4E-85D2-4B1C-8CC2-7DAE2055AF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4403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4403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5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63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44064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5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6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7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8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69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07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407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407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EF87836-10B3-4E72-B36E-F70A8FEEDF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change.ou.edu/owa/redir.aspx?C=4xZiqw5hyUalrAiaOzbPirMfOj6ZXtEIo7crh_HOeW4UEn9wYPS2mpuWhriFPrN0Bh2G575aPPY.&amp;URL=http%3a%2f%2fcran.r-project.org%2fweb%2fpackages%2fNlsyLinks%2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143000"/>
            <a:ext cx="7772400" cy="1470025"/>
          </a:xfrm>
        </p:spPr>
        <p:txBody>
          <a:bodyPr/>
          <a:lstStyle/>
          <a:p>
            <a:r>
              <a:rPr lang="en-US" sz="4800" dirty="0"/>
              <a:t>Intelligence and Fertility in the NLSY79 Respondents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6576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Joe Rodgers, Mason Garrison, Ally </a:t>
            </a:r>
            <a:r>
              <a:rPr lang="en-US" sz="2000" dirty="0" err="1" smtClean="0"/>
              <a:t>Hadd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Vanderbilt University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Behavior Genetic Association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June 20, 2014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39825"/>
          </a:xfrm>
        </p:spPr>
        <p:txBody>
          <a:bodyPr/>
          <a:lstStyle/>
          <a:p>
            <a:r>
              <a:rPr lang="en-US" dirty="0" smtClean="0"/>
              <a:t>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30725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Completed Family Size – number of biological children born by 2010, when respondents were age 45-53</a:t>
            </a:r>
          </a:p>
          <a:p>
            <a:r>
              <a:rPr lang="en-US" sz="2800" dirty="0" smtClean="0"/>
              <a:t>Age at first intercourse – reported in the mid 1980’s (often twice), when respondents were around 20-25</a:t>
            </a:r>
          </a:p>
          <a:p>
            <a:r>
              <a:rPr lang="en-US" sz="2800" dirty="0" smtClean="0"/>
              <a:t>Age at first marriage – reported repeatedly, up to 2010</a:t>
            </a:r>
          </a:p>
          <a:p>
            <a:r>
              <a:rPr lang="en-US" sz="2800" dirty="0" smtClean="0"/>
              <a:t>Age at first birth – reported repeatedly, up to 2010</a:t>
            </a:r>
          </a:p>
          <a:p>
            <a:r>
              <a:rPr lang="en-US" sz="2800" dirty="0" smtClean="0"/>
              <a:t>AFQT (age standardized)– part of ASVAB given in 1980, ages 15-23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Statistics, overall NLSY Female-Female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			</a:t>
            </a:r>
            <a:r>
              <a:rPr lang="en-US" sz="2800" dirty="0" smtClean="0"/>
              <a:t>   N</a:t>
            </a:r>
            <a:r>
              <a:rPr lang="en-US" sz="2800" dirty="0"/>
              <a:t>	</a:t>
            </a:r>
            <a:r>
              <a:rPr lang="en-US" sz="2800" dirty="0" smtClean="0"/>
              <a:t>    mean </a:t>
            </a:r>
            <a:r>
              <a:rPr lang="en-US" sz="2800" dirty="0" err="1" smtClean="0"/>
              <a:t>stddev</a:t>
            </a:r>
            <a:r>
              <a:rPr lang="en-US" sz="2800" dirty="0" smtClean="0"/>
              <a:t>     max</a:t>
            </a:r>
            <a:r>
              <a:rPr lang="en-US" sz="2800" dirty="0"/>
              <a:t>	min</a:t>
            </a:r>
          </a:p>
          <a:p>
            <a:pPr>
              <a:buNone/>
            </a:pPr>
            <a:r>
              <a:rPr lang="en-US" sz="2800" dirty="0" smtClean="0"/>
              <a:t>	CFS</a:t>
            </a:r>
            <a:r>
              <a:rPr lang="en-US" sz="2800" dirty="0"/>
              <a:t>	</a:t>
            </a:r>
            <a:r>
              <a:rPr lang="en-US" sz="2800" dirty="0" smtClean="0"/>
              <a:t>2013</a:t>
            </a:r>
            <a:r>
              <a:rPr lang="en-US" sz="2800" dirty="0"/>
              <a:t>	</a:t>
            </a:r>
            <a:r>
              <a:rPr lang="en-US" sz="2800" dirty="0" smtClean="0"/>
              <a:t>      2.0</a:t>
            </a:r>
            <a:r>
              <a:rPr lang="en-US" sz="2800" dirty="0"/>
              <a:t>	</a:t>
            </a:r>
            <a:r>
              <a:rPr lang="en-US" sz="2800" dirty="0" smtClean="0"/>
              <a:t>1.4</a:t>
            </a:r>
            <a:r>
              <a:rPr lang="en-US" sz="2800" dirty="0"/>
              <a:t>	</a:t>
            </a:r>
            <a:r>
              <a:rPr lang="en-US" sz="2800" dirty="0" smtClean="0"/>
              <a:t>	11</a:t>
            </a:r>
            <a:r>
              <a:rPr lang="en-US" sz="2800" dirty="0"/>
              <a:t>	</a:t>
            </a:r>
            <a:r>
              <a:rPr lang="en-US" sz="2800" dirty="0" smtClean="0"/>
              <a:t>  0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	AFI</a:t>
            </a:r>
            <a:r>
              <a:rPr lang="en-US" sz="2800" dirty="0"/>
              <a:t>	</a:t>
            </a:r>
            <a:r>
              <a:rPr lang="en-US" sz="2800" dirty="0" smtClean="0"/>
              <a:t>2268     17.8</a:t>
            </a:r>
            <a:r>
              <a:rPr lang="en-US" sz="2800" dirty="0"/>
              <a:t>	</a:t>
            </a:r>
            <a:r>
              <a:rPr lang="en-US" sz="2800" dirty="0" smtClean="0"/>
              <a:t>2.3</a:t>
            </a:r>
            <a:r>
              <a:rPr lang="en-US" sz="2800" dirty="0"/>
              <a:t>	</a:t>
            </a:r>
            <a:r>
              <a:rPr lang="en-US" sz="2800" dirty="0" smtClean="0"/>
              <a:t>	26</a:t>
            </a:r>
            <a:r>
              <a:rPr lang="en-US" sz="2800" dirty="0"/>
              <a:t>	10</a:t>
            </a:r>
          </a:p>
          <a:p>
            <a:pPr>
              <a:buNone/>
            </a:pPr>
            <a:r>
              <a:rPr lang="en-US" sz="2800" dirty="0" smtClean="0"/>
              <a:t>	AFM</a:t>
            </a:r>
            <a:r>
              <a:rPr lang="en-US" sz="2800" dirty="0"/>
              <a:t>	</a:t>
            </a:r>
            <a:r>
              <a:rPr lang="en-US" sz="2800" dirty="0" smtClean="0"/>
              <a:t>2027     24.0</a:t>
            </a:r>
            <a:r>
              <a:rPr lang="en-US" sz="2800" dirty="0"/>
              <a:t>	</a:t>
            </a:r>
            <a:r>
              <a:rPr lang="en-US" sz="2800" dirty="0" smtClean="0"/>
              <a:t>5.6</a:t>
            </a:r>
            <a:r>
              <a:rPr lang="en-US" sz="2800" dirty="0"/>
              <a:t>	</a:t>
            </a:r>
            <a:r>
              <a:rPr lang="en-US" sz="2800" dirty="0" smtClean="0"/>
              <a:t>	14</a:t>
            </a:r>
            <a:r>
              <a:rPr lang="en-US" sz="2800" dirty="0"/>
              <a:t>	49</a:t>
            </a:r>
          </a:p>
          <a:p>
            <a:pPr>
              <a:buNone/>
            </a:pPr>
            <a:r>
              <a:rPr lang="en-US" sz="2800" dirty="0" smtClean="0"/>
              <a:t>	AFB</a:t>
            </a:r>
            <a:r>
              <a:rPr lang="en-US" sz="2800" dirty="0"/>
              <a:t>	</a:t>
            </a:r>
            <a:r>
              <a:rPr lang="en-US" sz="2800" dirty="0" smtClean="0"/>
              <a:t>2039     23.7</a:t>
            </a:r>
            <a:r>
              <a:rPr lang="en-US" sz="2800" dirty="0"/>
              <a:t>	</a:t>
            </a:r>
            <a:r>
              <a:rPr lang="en-US" sz="2800" dirty="0" smtClean="0"/>
              <a:t>5.5</a:t>
            </a:r>
            <a:r>
              <a:rPr lang="en-US" sz="2800" dirty="0"/>
              <a:t>	</a:t>
            </a:r>
            <a:r>
              <a:rPr lang="en-US" sz="2800" dirty="0" smtClean="0"/>
              <a:t>	14</a:t>
            </a:r>
            <a:r>
              <a:rPr lang="en-US" sz="2800" dirty="0"/>
              <a:t>	45</a:t>
            </a:r>
          </a:p>
          <a:p>
            <a:pPr>
              <a:buNone/>
            </a:pPr>
            <a:r>
              <a:rPr lang="en-US" sz="2800" dirty="0" smtClean="0"/>
              <a:t>	AFQT</a:t>
            </a:r>
            <a:r>
              <a:rPr lang="en-US" sz="2800" dirty="0"/>
              <a:t>	2485	</a:t>
            </a:r>
            <a:r>
              <a:rPr lang="en-US" sz="2800" dirty="0" smtClean="0"/>
              <a:t>     64.8  21.9      104.5</a:t>
            </a:r>
            <a:r>
              <a:rPr lang="en-US" sz="2800" dirty="0"/>
              <a:t>	</a:t>
            </a:r>
            <a:r>
              <a:rPr lang="en-US" sz="2800" dirty="0" smtClean="0"/>
              <a:t>  3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5400" dirty="0" smtClean="0"/>
              <a:t>Sister-comparison design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First analysis:</a:t>
            </a:r>
          </a:p>
          <a:p>
            <a:pPr lvl="1"/>
            <a:r>
              <a:rPr lang="en-US" dirty="0" smtClean="0"/>
              <a:t>Compare the smarter “sister” to the less smart “sister” on fertility outcomes</a:t>
            </a:r>
          </a:p>
          <a:p>
            <a:pPr lvl="1"/>
            <a:r>
              <a:rPr lang="en-US" dirty="0" smtClean="0"/>
              <a:t>Schematic diagram: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sz="2800" dirty="0" smtClean="0"/>
              <a:t>Ancestral (background) genetic and environmental heterogeneity is controlled</a:t>
            </a:r>
            <a:endParaRPr lang="en-US" sz="2800" dirty="0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762000" y="2057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Smarter</a:t>
            </a:r>
            <a:endParaRPr lang="en-US" dirty="0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2667000" y="2057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LessSm</a:t>
            </a:r>
            <a:endParaRPr lang="en-US" dirty="0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4724400" y="1905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Smarter</a:t>
            </a:r>
            <a:endParaRPr lang="en-US" dirty="0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6705600" y="1828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LessSm</a:t>
            </a:r>
            <a:endParaRPr lang="en-US" dirty="0" smtClean="0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752600" y="1828800"/>
            <a:ext cx="9412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NLSY79</a:t>
            </a:r>
          </a:p>
          <a:p>
            <a:r>
              <a:rPr lang="en-US" sz="1400" dirty="0" smtClean="0"/>
              <a:t>Full Sibs</a:t>
            </a:r>
            <a:endParaRPr lang="en-US" sz="1400" dirty="0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715000" y="1828800"/>
            <a:ext cx="979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NLSY79</a:t>
            </a:r>
          </a:p>
          <a:p>
            <a:r>
              <a:rPr lang="en-US" sz="1400" dirty="0" smtClean="0"/>
              <a:t>Half Sibs</a:t>
            </a:r>
            <a:endParaRPr lang="en-US" sz="1400" dirty="0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914400" y="5257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Fert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3810000" y="21336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8001000" y="20574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. . .</a:t>
            </a:r>
          </a:p>
        </p:txBody>
      </p:sp>
      <p:cxnSp>
        <p:nvCxnSpPr>
          <p:cNvPr id="31" name="Straight Arrow Connector 30"/>
          <p:cNvCxnSpPr>
            <a:stCxn id="51204" idx="4"/>
            <a:endCxn id="51217" idx="0"/>
          </p:cNvCxnSpPr>
          <p:nvPr/>
        </p:nvCxnSpPr>
        <p:spPr bwMode="auto">
          <a:xfrm>
            <a:off x="1219200" y="2971800"/>
            <a:ext cx="38100" cy="2286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51205" idx="4"/>
          </p:cNvCxnSpPr>
          <p:nvPr/>
        </p:nvCxnSpPr>
        <p:spPr bwMode="auto">
          <a:xfrm>
            <a:off x="3124200" y="2971800"/>
            <a:ext cx="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51206" idx="4"/>
          </p:cNvCxnSpPr>
          <p:nvPr/>
        </p:nvCxnSpPr>
        <p:spPr bwMode="auto">
          <a:xfrm>
            <a:off x="5181600" y="2819400"/>
            <a:ext cx="0" cy="2362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51207" idx="4"/>
          </p:cNvCxnSpPr>
          <p:nvPr/>
        </p:nvCxnSpPr>
        <p:spPr bwMode="auto">
          <a:xfrm>
            <a:off x="7162800" y="2743200"/>
            <a:ext cx="0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6764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compare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compare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219200" y="11430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3124200" y="12954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181600" y="11430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162800" y="11430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2743200" y="5257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Fert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4800600" y="5257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Fert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858000" y="5257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Fert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1204" idx="6"/>
            <a:endCxn id="51205" idx="2"/>
          </p:cNvCxnSpPr>
          <p:nvPr/>
        </p:nvCxnSpPr>
        <p:spPr bwMode="auto">
          <a:xfrm>
            <a:off x="1676400" y="25146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8" name="Straight Arrow Connector 57"/>
          <p:cNvCxnSpPr>
            <a:stCxn id="51206" idx="6"/>
          </p:cNvCxnSpPr>
          <p:nvPr/>
        </p:nvCxnSpPr>
        <p:spPr bwMode="auto">
          <a:xfrm>
            <a:off x="5638800" y="23622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Fertility Means by Female IQ Status (and </a:t>
            </a:r>
            <a:r>
              <a:rPr lang="en-US" dirty="0" err="1" smtClean="0"/>
              <a:t>Stddev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Overall female-female dataset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(N</a:t>
            </a:r>
            <a:r>
              <a:rPr lang="en-US" dirty="0" smtClean="0">
                <a:latin typeface="French Script MT"/>
              </a:rPr>
              <a:t>≈</a:t>
            </a:r>
            <a:r>
              <a:rPr lang="en-US" dirty="0" smtClean="0"/>
              <a:t>1000 pairs)</a:t>
            </a:r>
          </a:p>
          <a:p>
            <a:pPr>
              <a:buNone/>
            </a:pPr>
            <a:r>
              <a:rPr lang="en-US" dirty="0" smtClean="0"/>
              <a:t>		      </a:t>
            </a:r>
            <a:r>
              <a:rPr lang="en-US" sz="2400" b="1" u="sng" dirty="0" err="1" smtClean="0"/>
              <a:t>SmarterSis</a:t>
            </a:r>
            <a:r>
              <a:rPr lang="en-US" dirty="0" smtClean="0"/>
              <a:t>  </a:t>
            </a:r>
            <a:r>
              <a:rPr lang="en-US" sz="2400" b="1" u="sng" dirty="0" err="1" smtClean="0"/>
              <a:t>LessSmartSis</a:t>
            </a:r>
            <a:r>
              <a:rPr lang="en-US" dirty="0" smtClean="0"/>
              <a:t>     </a:t>
            </a:r>
            <a:r>
              <a:rPr lang="en-US" b="1" u="sng" dirty="0" smtClean="0"/>
              <a:t>p&lt;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 smtClean="0"/>
              <a:t>CFS	2.02 (1.39)	     2.07 (1.44)	      ns</a:t>
            </a:r>
          </a:p>
          <a:p>
            <a:pPr>
              <a:buNone/>
            </a:pPr>
            <a:r>
              <a:rPr lang="en-US" sz="2400" dirty="0" smtClean="0"/>
              <a:t>	AFI		17.86	 (2.30)   17.70 (2.20)	     .05</a:t>
            </a:r>
          </a:p>
          <a:p>
            <a:pPr>
              <a:buNone/>
            </a:pPr>
            <a:r>
              <a:rPr lang="en-US" sz="2400" dirty="0" smtClean="0"/>
              <a:t>	AFM	24.01	 (5.46)   24.15 (5.92)	      ns</a:t>
            </a:r>
          </a:p>
          <a:p>
            <a:pPr>
              <a:buNone/>
            </a:pPr>
            <a:r>
              <a:rPr lang="en-US" sz="2400" dirty="0" smtClean="0"/>
              <a:t>	AFB	24.00 (5.56)   23.47 (5.56)	     .01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Univariate</a:t>
            </a:r>
            <a:r>
              <a:rPr lang="en-US" sz="4000" dirty="0" smtClean="0"/>
              <a:t> Biometrical ACE 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30725"/>
          </a:xfrm>
        </p:spPr>
        <p:txBody>
          <a:bodyPr/>
          <a:lstStyle/>
          <a:p>
            <a:r>
              <a:rPr lang="en-US" dirty="0" smtClean="0"/>
              <a:t>Estimate h</a:t>
            </a:r>
            <a:r>
              <a:rPr lang="en-US" baseline="30000" dirty="0" smtClean="0"/>
              <a:t>2</a:t>
            </a:r>
            <a:r>
              <a:rPr lang="en-US" dirty="0" smtClean="0"/>
              <a:t>, c</a:t>
            </a:r>
            <a:r>
              <a:rPr lang="en-US" baseline="30000" dirty="0" smtClean="0"/>
              <a:t>2</a:t>
            </a:r>
            <a:r>
              <a:rPr lang="en-US" dirty="0" smtClean="0"/>
              <a:t>, and e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Typical assumptions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assortative</a:t>
            </a:r>
            <a:r>
              <a:rPr lang="en-US" dirty="0" smtClean="0"/>
              <a:t> mating, equal environments, additive model</a:t>
            </a:r>
          </a:p>
          <a:p>
            <a:r>
              <a:rPr lang="en-US" dirty="0" smtClean="0"/>
              <a:t>Estimation method – LS, using DF Analysis: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Kin1=b0 </a:t>
            </a:r>
            <a:r>
              <a:rPr lang="en-US" sz="2800" dirty="0">
                <a:solidFill>
                  <a:srgbClr val="FFFF00"/>
                </a:solidFill>
              </a:rPr>
              <a:t>+ </a:t>
            </a:r>
            <a:r>
              <a:rPr lang="en-US" sz="2800" dirty="0" smtClean="0">
                <a:solidFill>
                  <a:srgbClr val="FFFF00"/>
                </a:solidFill>
              </a:rPr>
              <a:t>b1*Kin2 </a:t>
            </a:r>
            <a:r>
              <a:rPr lang="en-US" sz="2800" dirty="0">
                <a:solidFill>
                  <a:srgbClr val="FFFF00"/>
                </a:solidFill>
              </a:rPr>
              <a:t>+ </a:t>
            </a:r>
            <a:r>
              <a:rPr lang="en-US" sz="2800" dirty="0" smtClean="0">
                <a:solidFill>
                  <a:srgbClr val="FFFF00"/>
                </a:solidFill>
              </a:rPr>
              <a:t>b2*R </a:t>
            </a:r>
            <a:r>
              <a:rPr lang="en-US" sz="2800" dirty="0">
                <a:solidFill>
                  <a:srgbClr val="FFFF00"/>
                </a:solidFill>
              </a:rPr>
              <a:t>+ </a:t>
            </a:r>
            <a:r>
              <a:rPr lang="en-US" sz="2800" dirty="0" smtClean="0">
                <a:solidFill>
                  <a:srgbClr val="FFFF00"/>
                </a:solidFill>
              </a:rPr>
              <a:t>b3*Kin2*R </a:t>
            </a:r>
            <a:r>
              <a:rPr lang="en-US" sz="2800" dirty="0">
                <a:solidFill>
                  <a:srgbClr val="FFFF00"/>
                </a:solidFill>
              </a:rPr>
              <a:t>+ </a:t>
            </a:r>
            <a:r>
              <a:rPr lang="en-US" sz="2800" dirty="0" smtClean="0">
                <a:solidFill>
                  <a:srgbClr val="FFFF00"/>
                </a:solidFill>
              </a:rPr>
              <a:t>e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		b1 estimates c</a:t>
            </a:r>
            <a:r>
              <a:rPr lang="en-US" sz="2800" baseline="30000" dirty="0" smtClean="0">
                <a:solidFill>
                  <a:srgbClr val="FFFF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, b3 estimates h</a:t>
            </a:r>
            <a:r>
              <a:rPr lang="en-US" sz="2800" baseline="30000" dirty="0" smtClean="0">
                <a:solidFill>
                  <a:srgbClr val="FFFF00"/>
                </a:solidFill>
              </a:rPr>
              <a:t>2</a:t>
            </a:r>
            <a:endParaRPr lang="en-US" sz="2800" baseline="30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Variable Correlation Matrix</a:t>
            </a:r>
            <a:br>
              <a:rPr lang="en-US" sz="3600" dirty="0" smtClean="0"/>
            </a:br>
            <a:r>
              <a:rPr lang="en-US" sz="3600" dirty="0" smtClean="0"/>
              <a:t>(double entered, </a:t>
            </a:r>
            <a:r>
              <a:rPr lang="en-US" sz="3600" dirty="0" smtClean="0"/>
              <a:t>N</a:t>
            </a:r>
            <a:r>
              <a:rPr lang="en-US" sz="3600" dirty="0" smtClean="0">
                <a:latin typeface="French Script MT"/>
              </a:rPr>
              <a:t>≈</a:t>
            </a:r>
            <a:r>
              <a:rPr lang="en-US" sz="3600" dirty="0" smtClean="0"/>
              <a:t>2000 individuals)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smtClean="0"/>
              <a:t>CFS</a:t>
            </a:r>
            <a:r>
              <a:rPr lang="en-US" sz="2800" dirty="0"/>
              <a:t>	AFI	AFM	AFB	AFQT</a:t>
            </a:r>
          </a:p>
          <a:p>
            <a:pPr>
              <a:buNone/>
            </a:pPr>
            <a:r>
              <a:rPr lang="en-US" sz="2800" dirty="0" smtClean="0"/>
              <a:t>	CFS</a:t>
            </a:r>
            <a:r>
              <a:rPr lang="en-US" sz="2800" dirty="0"/>
              <a:t>	</a:t>
            </a:r>
            <a:r>
              <a:rPr lang="en-US" sz="2800" dirty="0" smtClean="0"/>
              <a:t>1.0 </a:t>
            </a:r>
            <a:r>
              <a:rPr lang="en-US" sz="2800" dirty="0"/>
              <a:t>	</a:t>
            </a:r>
            <a:r>
              <a:rPr lang="en-US" sz="2800" dirty="0" smtClean="0"/>
              <a:t>-.</a:t>
            </a:r>
            <a:r>
              <a:rPr lang="en-US" sz="2800" dirty="0"/>
              <a:t>13	</a:t>
            </a:r>
            <a:r>
              <a:rPr lang="en-US" sz="2800" dirty="0" smtClean="0"/>
              <a:t>-.</a:t>
            </a:r>
            <a:r>
              <a:rPr lang="en-US" sz="2800" dirty="0"/>
              <a:t>22	</a:t>
            </a:r>
            <a:r>
              <a:rPr lang="en-US" sz="2800" dirty="0" smtClean="0"/>
              <a:t>-.</a:t>
            </a:r>
            <a:r>
              <a:rPr lang="en-US" sz="2800" dirty="0"/>
              <a:t>36	 -.16</a:t>
            </a:r>
          </a:p>
          <a:p>
            <a:pPr>
              <a:buNone/>
            </a:pPr>
            <a:r>
              <a:rPr lang="en-US" sz="2800" dirty="0" smtClean="0"/>
              <a:t>	AFI</a:t>
            </a:r>
            <a:r>
              <a:rPr lang="en-US" sz="2800" dirty="0"/>
              <a:t>		1.0	</a:t>
            </a:r>
            <a:r>
              <a:rPr lang="en-US" sz="2800" dirty="0" smtClean="0"/>
              <a:t> </a:t>
            </a:r>
            <a:r>
              <a:rPr lang="en-US" sz="2800" dirty="0"/>
              <a:t>.07	</a:t>
            </a:r>
            <a:r>
              <a:rPr lang="en-US" sz="2800" dirty="0" smtClean="0"/>
              <a:t> </a:t>
            </a:r>
            <a:r>
              <a:rPr lang="en-US" sz="2800" dirty="0"/>
              <a:t>.41	  .28</a:t>
            </a:r>
          </a:p>
          <a:p>
            <a:pPr>
              <a:buNone/>
            </a:pPr>
            <a:r>
              <a:rPr lang="en-US" sz="2800" dirty="0" smtClean="0"/>
              <a:t>	AFM</a:t>
            </a:r>
            <a:r>
              <a:rPr lang="en-US" sz="2800" dirty="0"/>
              <a:t>			1.0	</a:t>
            </a:r>
            <a:r>
              <a:rPr lang="en-US" sz="2800" dirty="0" smtClean="0"/>
              <a:t> </a:t>
            </a:r>
            <a:r>
              <a:rPr lang="en-US" sz="2800" dirty="0"/>
              <a:t>.39	  .07</a:t>
            </a:r>
          </a:p>
          <a:p>
            <a:pPr>
              <a:buNone/>
            </a:pPr>
            <a:r>
              <a:rPr lang="en-US" sz="2800" dirty="0" smtClean="0"/>
              <a:t>	AFB</a:t>
            </a:r>
            <a:r>
              <a:rPr lang="en-US" sz="2800" dirty="0"/>
              <a:t>				1.0	  .47</a:t>
            </a:r>
          </a:p>
          <a:p>
            <a:pPr>
              <a:buNone/>
            </a:pPr>
            <a:r>
              <a:rPr lang="en-US" sz="2800" dirty="0" smtClean="0"/>
              <a:t>	AFQT</a:t>
            </a:r>
            <a:r>
              <a:rPr lang="en-US" sz="2800" dirty="0"/>
              <a:t>				</a:t>
            </a:r>
            <a:r>
              <a:rPr lang="en-US" sz="2800" dirty="0" smtClean="0"/>
              <a:t>	 1.0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Fertility ACE Estimates </a:t>
            </a:r>
            <a:r>
              <a:rPr lang="en-US" sz="3600" dirty="0" smtClean="0"/>
              <a:t>(double entered, N</a:t>
            </a:r>
            <a:r>
              <a:rPr lang="en-US" sz="3600" dirty="0" smtClean="0">
                <a:latin typeface="French Script MT"/>
              </a:rPr>
              <a:t>≈</a:t>
            </a:r>
            <a:r>
              <a:rPr lang="en-US" sz="3600" dirty="0" smtClean="0"/>
              <a:t>2000 individuals)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0500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  </a:t>
            </a:r>
            <a:r>
              <a:rPr lang="en-US" sz="2400" dirty="0" smtClean="0"/>
              <a:t>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    c</a:t>
            </a:r>
            <a:r>
              <a:rPr lang="en-US" sz="2400" baseline="30000" dirty="0" smtClean="0"/>
              <a:t>2</a:t>
            </a:r>
            <a:endParaRPr lang="en-US" sz="2400" baseline="30000" dirty="0"/>
          </a:p>
          <a:p>
            <a:pPr>
              <a:buNone/>
            </a:pPr>
            <a:r>
              <a:rPr lang="en-US" sz="2400" dirty="0"/>
              <a:t>CFS	</a:t>
            </a:r>
            <a:r>
              <a:rPr lang="en-US" sz="2400" dirty="0" smtClean="0"/>
              <a:t> .73    -.18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AFI	 .26     .24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AFM	 .33    -.05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AFB	 .77    -.02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Note:  nothing about AFQT/intelligence </a:t>
            </a:r>
          </a:p>
          <a:p>
            <a:pPr>
              <a:buNone/>
            </a:pPr>
            <a:r>
              <a:rPr lang="en-US" sz="2400" dirty="0" smtClean="0"/>
              <a:t>in these correlations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610600" cy="1139825"/>
          </a:xfrm>
        </p:spPr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Biometrical 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DF Analysis, new approach</a:t>
            </a:r>
          </a:p>
          <a:p>
            <a:r>
              <a:rPr lang="en-US" dirty="0" smtClean="0"/>
              <a:t>Old approach – DF regression model: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FF00"/>
                </a:solidFill>
              </a:rPr>
              <a:t>Var2=b0 + b1*Var1 + b3*R + b4*Var1*R + 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Note:  Var1 and Var2 must be standardized</a:t>
            </a:r>
          </a:p>
          <a:p>
            <a:pPr lvl="1">
              <a:buNone/>
            </a:pPr>
            <a:r>
              <a:rPr lang="en-US" dirty="0" smtClean="0"/>
              <a:t>Note:  fit to a double-entered dataset</a:t>
            </a:r>
          </a:p>
          <a:p>
            <a:pPr lvl="1">
              <a:buNone/>
            </a:pPr>
            <a:r>
              <a:rPr lang="en-US" dirty="0" smtClean="0"/>
              <a:t>See Rodgers, Kohler, </a:t>
            </a:r>
            <a:r>
              <a:rPr lang="en-US" dirty="0" err="1" smtClean="0"/>
              <a:t>Kyvic</a:t>
            </a:r>
            <a:r>
              <a:rPr lang="en-US" dirty="0" smtClean="0"/>
              <a:t>, &amp; Christenson, 2001, </a:t>
            </a:r>
            <a:r>
              <a:rPr lang="en-US" i="1" dirty="0" smtClean="0"/>
              <a:t>Demography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Approach:</a:t>
            </a:r>
          </a:p>
          <a:p>
            <a:endParaRPr lang="en-US" dirty="0"/>
          </a:p>
          <a:p>
            <a:pPr lvl="1"/>
            <a:r>
              <a:rPr lang="en-US" dirty="0" smtClean="0"/>
              <a:t>Uses original single-entry DF Analysis Model, with a </a:t>
            </a:r>
            <a:r>
              <a:rPr lang="en-US" dirty="0" err="1" smtClean="0"/>
              <a:t>proband</a:t>
            </a:r>
            <a:r>
              <a:rPr lang="en-US" dirty="0" smtClean="0"/>
              <a:t> and co-kin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proband</a:t>
            </a:r>
            <a:r>
              <a:rPr lang="en-US" dirty="0" smtClean="0"/>
              <a:t> is the smarter sister, the co-kin is the less-smart sister (or can be run in reverse) – and we enter fertility scores as the variables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229600" cy="11398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My talk today will present both methodological innovation, and also  interesting empirical results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methodological innovation involves fitting </a:t>
            </a:r>
            <a:r>
              <a:rPr lang="en-US" dirty="0" err="1" smtClean="0"/>
              <a:t>bivariate</a:t>
            </a:r>
            <a:r>
              <a:rPr lang="en-US" dirty="0" smtClean="0"/>
              <a:t> DF analysis models and using new NLSY79 kinship links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empirical results are related to several fertility variables in the NLSY79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Completed family size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Age at first intercourse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Age at first marriage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Age at first birth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of these in relation to intelligence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398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30725"/>
          </a:xfrm>
        </p:spPr>
        <p:txBody>
          <a:bodyPr/>
          <a:lstStyle/>
          <a:p>
            <a:r>
              <a:rPr lang="en-US" dirty="0" smtClean="0"/>
              <a:t>Conceptualization:</a:t>
            </a:r>
          </a:p>
          <a:p>
            <a:pPr lvl="1"/>
            <a:r>
              <a:rPr lang="en-US" dirty="0" smtClean="0"/>
              <a:t>In single-entry DF Analysis model, it is often arbitrary which member of the kinship pair is #1 and which is #2</a:t>
            </a:r>
          </a:p>
          <a:p>
            <a:pPr lvl="1"/>
            <a:r>
              <a:rPr lang="en-US" dirty="0" smtClean="0"/>
              <a:t>Double entry solves this problem, converts to an </a:t>
            </a:r>
            <a:r>
              <a:rPr lang="en-US" dirty="0" err="1" smtClean="0"/>
              <a:t>intraclass</a:t>
            </a:r>
            <a:r>
              <a:rPr lang="en-US" dirty="0" smtClean="0"/>
              <a:t> correlation problem</a:t>
            </a:r>
          </a:p>
          <a:p>
            <a:pPr lvl="1"/>
            <a:r>
              <a:rPr lang="en-US" dirty="0" smtClean="0"/>
              <a:t>But in single entry, there are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possible orderings of the kinship pairs</a:t>
            </a:r>
          </a:p>
          <a:p>
            <a:pPr lvl="1"/>
            <a:r>
              <a:rPr lang="en-US" dirty="0" smtClean="0"/>
              <a:t>The one we’re using is often an arbitrary one – unless we have </a:t>
            </a:r>
            <a:r>
              <a:rPr lang="en-US" dirty="0" err="1" smtClean="0"/>
              <a:t>probands</a:t>
            </a:r>
            <a:r>
              <a:rPr lang="en-US" dirty="0" smtClean="0"/>
              <a:t> (e.g., </a:t>
            </a:r>
            <a:r>
              <a:rPr lang="en-US" dirty="0" err="1" smtClean="0"/>
              <a:t>DeFries</a:t>
            </a:r>
            <a:r>
              <a:rPr lang="en-US" dirty="0" smtClean="0"/>
              <a:t> &amp; </a:t>
            </a:r>
            <a:r>
              <a:rPr lang="en-US" dirty="0" err="1" smtClean="0"/>
              <a:t>Fulker’s</a:t>
            </a:r>
            <a:r>
              <a:rPr lang="en-US" dirty="0" smtClean="0"/>
              <a:t> first DF Analysis paper)</a:t>
            </a:r>
          </a:p>
          <a:p>
            <a:pPr lvl="1"/>
            <a:r>
              <a:rPr lang="en-US" dirty="0" smtClean="0"/>
              <a:t>In this case, by ordering with smarter sister in the first variable, and less-smart sister in the second, we solve the arbitrary ordering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with this order, we use a different variable in the DF Analysis,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creating a </a:t>
            </a:r>
            <a:r>
              <a:rPr lang="en-US" dirty="0" err="1" smtClean="0"/>
              <a:t>bivariate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If there is differential regression across kinship categories, this would implicate AFQT scores as being causal/</a:t>
            </a:r>
            <a:r>
              <a:rPr lang="en-US" dirty="0" err="1" smtClean="0"/>
              <a:t>correlational</a:t>
            </a:r>
            <a:r>
              <a:rPr lang="en-US" dirty="0" smtClean="0"/>
              <a:t> in relation to that pattern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Fertility ACE Estimates </a:t>
            </a:r>
            <a:r>
              <a:rPr lang="en-US" sz="3600" dirty="0" smtClean="0"/>
              <a:t>(single entered, with smarter/less smart sister as </a:t>
            </a:r>
            <a:r>
              <a:rPr lang="en-US" sz="3600" dirty="0" err="1" smtClean="0"/>
              <a:t>proband</a:t>
            </a:r>
            <a:r>
              <a:rPr lang="en-US" sz="3600" dirty="0" smtClean="0"/>
              <a:t>; N</a:t>
            </a:r>
            <a:r>
              <a:rPr lang="en-US" sz="3600" dirty="0" smtClean="0">
                <a:latin typeface="French Script MT"/>
              </a:rPr>
              <a:t>≈</a:t>
            </a:r>
            <a:r>
              <a:rPr lang="en-US" sz="3600" dirty="0" smtClean="0"/>
              <a:t>600 pairs)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 </a:t>
            </a:r>
            <a:r>
              <a:rPr lang="en-US" sz="2400" dirty="0" smtClean="0"/>
              <a:t>high IQ 	</a:t>
            </a:r>
            <a:r>
              <a:rPr lang="en-US" sz="2400" dirty="0" smtClean="0"/>
              <a:t>     low IQ		original DF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</a:t>
            </a:r>
            <a:r>
              <a:rPr lang="en-US" sz="2400" u="sng" dirty="0" smtClean="0"/>
              <a:t>sis </a:t>
            </a:r>
            <a:r>
              <a:rPr lang="en-US" sz="2400" u="sng" dirty="0" err="1" smtClean="0"/>
              <a:t>proband</a:t>
            </a:r>
            <a:r>
              <a:rPr lang="en-US" sz="2400" dirty="0" smtClean="0"/>
              <a:t>	  </a:t>
            </a:r>
            <a:r>
              <a:rPr lang="en-US" sz="2400" u="sng" dirty="0" smtClean="0"/>
              <a:t>sis </a:t>
            </a:r>
            <a:r>
              <a:rPr lang="en-US" sz="2400" u="sng" dirty="0" err="1" smtClean="0"/>
              <a:t>proband</a:t>
            </a:r>
            <a:r>
              <a:rPr lang="en-US" sz="2400" dirty="0"/>
              <a:t>	</a:t>
            </a:r>
            <a:r>
              <a:rPr lang="en-US" sz="2400" u="sng" dirty="0" smtClean="0"/>
              <a:t>double entry</a:t>
            </a:r>
            <a:endParaRPr lang="en-US" sz="2400" u="sng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/>
              <a:t>   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	  c</a:t>
            </a:r>
            <a:r>
              <a:rPr lang="en-US" sz="2400" baseline="30000" dirty="0" smtClean="0"/>
              <a:t>2	</a:t>
            </a:r>
            <a:r>
              <a:rPr lang="en-US" sz="2400" dirty="0" smtClean="0"/>
              <a:t>     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 c</a:t>
            </a:r>
            <a:r>
              <a:rPr lang="en-US" sz="2400" baseline="30000" dirty="0" smtClean="0"/>
              <a:t>2		</a:t>
            </a:r>
            <a:r>
              <a:rPr lang="en-US" sz="2400" dirty="0" smtClean="0"/>
              <a:t>    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   c</a:t>
            </a:r>
            <a:r>
              <a:rPr lang="en-US" sz="2400" baseline="30000" dirty="0" smtClean="0"/>
              <a:t>2</a:t>
            </a:r>
            <a:endParaRPr lang="en-US" sz="2400" baseline="30000" dirty="0"/>
          </a:p>
          <a:p>
            <a:pPr>
              <a:buNone/>
            </a:pPr>
            <a:r>
              <a:rPr lang="en-US" sz="2400" dirty="0"/>
              <a:t>CFS	</a:t>
            </a:r>
            <a:r>
              <a:rPr lang="en-US" sz="2400" dirty="0" smtClean="0"/>
              <a:t> 1.04 	-.33	   .82	-.22		</a:t>
            </a:r>
            <a:r>
              <a:rPr lang="en-US" sz="2400" dirty="0" smtClean="0"/>
              <a:t> .73   -.18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AFI	  .03  .35	   .49	.16		</a:t>
            </a:r>
            <a:r>
              <a:rPr lang="en-US" sz="2400" dirty="0" smtClean="0"/>
              <a:t> .26   .24 </a:t>
            </a:r>
            <a:r>
              <a:rPr lang="en-US" sz="2400" dirty="0" smtClean="0"/>
              <a:t>	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AFM	  .29  -.04     .16	.02		</a:t>
            </a:r>
            <a:r>
              <a:rPr lang="en-US" sz="2400" dirty="0" smtClean="0"/>
              <a:t> .33  -.05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AFB	  .78  -.01	   .72	.01		</a:t>
            </a:r>
            <a:r>
              <a:rPr lang="en-US" sz="2400" dirty="0" smtClean="0"/>
              <a:t> .77  -.02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DF Analysis methods are in progress</a:t>
            </a:r>
          </a:p>
          <a:p>
            <a:pPr lvl="1"/>
            <a:r>
              <a:rPr lang="en-US" dirty="0" smtClean="0"/>
              <a:t>To test whether h</a:t>
            </a:r>
            <a:r>
              <a:rPr lang="en-US" baseline="30000" dirty="0" smtClean="0"/>
              <a:t>2</a:t>
            </a:r>
            <a:r>
              <a:rPr lang="en-US" dirty="0" smtClean="0"/>
              <a:t> (or c</a:t>
            </a:r>
            <a:r>
              <a:rPr lang="en-US" baseline="30000" dirty="0" smtClean="0"/>
              <a:t>2</a:t>
            </a:r>
            <a:r>
              <a:rPr lang="en-US" dirty="0" smtClean="0"/>
              <a:t>) is higher in the </a:t>
            </a:r>
            <a:r>
              <a:rPr lang="en-US" dirty="0" err="1" smtClean="0"/>
              <a:t>bivariate</a:t>
            </a:r>
            <a:r>
              <a:rPr lang="en-US" dirty="0" smtClean="0"/>
              <a:t> case, we’ll use a </a:t>
            </a:r>
            <a:r>
              <a:rPr lang="en-US" dirty="0" err="1" smtClean="0"/>
              <a:t>resampling</a:t>
            </a:r>
            <a:r>
              <a:rPr lang="en-US" dirty="0" smtClean="0"/>
              <a:t> strategy</a:t>
            </a:r>
          </a:p>
          <a:p>
            <a:pPr lvl="1"/>
            <a:r>
              <a:rPr lang="en-US" dirty="0" smtClean="0"/>
              <a:t>Note several violations of the additive model (negative variances) – fit dominance models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genetic variance in fertility outcomes is implied by these results</a:t>
            </a:r>
          </a:p>
          <a:p>
            <a:pPr lvl="1"/>
            <a:r>
              <a:rPr lang="en-US" dirty="0" smtClean="0"/>
              <a:t>Consistent with past studies of the NLSY fertility variables</a:t>
            </a:r>
          </a:p>
          <a:p>
            <a:pPr lvl="1"/>
            <a:r>
              <a:rPr lang="en-US" dirty="0" smtClean="0"/>
              <a:t>We’ve added two new fertility variables, age at first birth and age at first marriage</a:t>
            </a:r>
          </a:p>
          <a:p>
            <a:pPr lvl="1"/>
            <a:r>
              <a:rPr lang="en-US" dirty="0" smtClean="0"/>
              <a:t>They clearly have some of their own variance, but also overlap in interesting and predictable ways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in AFI do we find any hint of shared environmental variance</a:t>
            </a:r>
          </a:p>
          <a:p>
            <a:pPr lvl="1"/>
            <a:r>
              <a:rPr lang="en-US" dirty="0" smtClean="0"/>
              <a:t>Consistent with previous NLSY results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we note that value of the NLSY79 – as well as the NLSY-Children – for conducting biometrical studies</a:t>
            </a:r>
          </a:p>
          <a:p>
            <a:r>
              <a:rPr lang="en-US" dirty="0" smtClean="0"/>
              <a:t>Online you can access the kinship links through R, or send me an e-mail and I’ll send you SAS and CSV files</a:t>
            </a:r>
          </a:p>
          <a:p>
            <a:r>
              <a:rPr lang="en-US" sz="2400" dirty="0">
                <a:hlinkClick r:id="rId2"/>
              </a:rPr>
              <a:t>cran.r-project.org/web/packages/</a:t>
            </a:r>
            <a:r>
              <a:rPr lang="en-US" sz="2400" dirty="0" err="1">
                <a:hlinkClick r:id="rId2"/>
              </a:rPr>
              <a:t>NlsyLinks</a:t>
            </a:r>
            <a:r>
              <a:rPr lang="en-US" sz="2400" dirty="0">
                <a:hlinkClick r:id="rId2"/>
              </a:rPr>
              <a:t>/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Fertility Kinship </a:t>
            </a:r>
            <a:r>
              <a:rPr lang="en-US" sz="3600" dirty="0" err="1" smtClean="0"/>
              <a:t>Corrs</a:t>
            </a:r>
            <a:r>
              <a:rPr lang="en-US" sz="3600" dirty="0" smtClean="0"/>
              <a:t> &amp; ACE Estimates </a:t>
            </a:r>
            <a:r>
              <a:rPr lang="en-US" sz="3600" dirty="0" smtClean="0"/>
              <a:t>(double entered, N</a:t>
            </a:r>
            <a:r>
              <a:rPr lang="en-US" sz="3600" dirty="0" smtClean="0">
                <a:latin typeface="French Script MT"/>
              </a:rPr>
              <a:t>≈</a:t>
            </a:r>
            <a:r>
              <a:rPr lang="en-US" sz="3600" dirty="0" smtClean="0"/>
              <a:t>2000 individuals)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/>
              <a:t>cousins  half-siblings  full-siblings   h2     c2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CFS	</a:t>
            </a:r>
            <a:r>
              <a:rPr lang="en-US" sz="2400" dirty="0" smtClean="0"/>
              <a:t>   .05		-.17		    .19        .73   -.18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AFI	   .03		 .47		    .37        .26   .24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AFM	   .12		-.07		    .11        .33  -.05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AFB	   -.24	.39		    .36        .77  -.02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Note:  nothing about AFQT/intelligence in these correlations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National Longitudinal Survey of Youth (NLSY) Kinship Linking Files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will use </a:t>
            </a:r>
            <a:r>
              <a:rPr lang="en-US" dirty="0" smtClean="0"/>
              <a:t>the </a:t>
            </a:r>
            <a:r>
              <a:rPr lang="en-US" dirty="0"/>
              <a:t>NLSY79 </a:t>
            </a:r>
            <a:r>
              <a:rPr lang="en-US" dirty="0" smtClean="0"/>
              <a:t>(original </a:t>
            </a:r>
            <a:r>
              <a:rPr lang="en-US" dirty="0"/>
              <a:t>cohort, </a:t>
            </a:r>
            <a:r>
              <a:rPr lang="en-US" dirty="0" smtClean="0"/>
              <a:t>N=12,686, a household probability sample with lots of related kin)</a:t>
            </a:r>
            <a:endParaRPr lang="en-US" dirty="0"/>
          </a:p>
          <a:p>
            <a:r>
              <a:rPr lang="en-US" dirty="0" smtClean="0"/>
              <a:t>We have recently completed an NIH-funded kinship linking effort using </a:t>
            </a:r>
            <a:r>
              <a:rPr lang="en-US" b="1" u="sng" dirty="0" smtClean="0"/>
              <a:t>direct ascertainment </a:t>
            </a:r>
            <a:r>
              <a:rPr lang="en-US" dirty="0" smtClean="0"/>
              <a:t>of </a:t>
            </a:r>
            <a:r>
              <a:rPr lang="en-US" b="1" u="sng" dirty="0" smtClean="0"/>
              <a:t>kinship relatedness</a:t>
            </a:r>
            <a:r>
              <a:rPr lang="en-US" dirty="0" smtClean="0"/>
              <a:t>;  we’ve linked approximately 95% of the potential kinship pairs in the NLSY79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5597525"/>
          </a:xfrm>
        </p:spPr>
        <p:txBody>
          <a:bodyPr/>
          <a:lstStyle/>
          <a:p>
            <a:r>
              <a:rPr lang="en-US" dirty="0" smtClean="0"/>
              <a:t>One of the several remarkable features of the NLSY is the abundance of sibling and other kinship pairs, at representative levels</a:t>
            </a:r>
          </a:p>
          <a:p>
            <a:r>
              <a:rPr lang="en-US" dirty="0" smtClean="0"/>
              <a:t>These are publicly available through our </a:t>
            </a:r>
            <a:r>
              <a:rPr lang="en-US" smtClean="0"/>
              <a:t>online CRAN </a:t>
            </a:r>
            <a:r>
              <a:rPr lang="en-US" dirty="0" smtClean="0"/>
              <a:t>repository</a:t>
            </a:r>
          </a:p>
          <a:p>
            <a:r>
              <a:rPr lang="en-US" dirty="0" smtClean="0"/>
              <a:t>In both the NLSY79 and NLSY-Children data, there are over 42,000 kinship pairs, representing two generations and also links across the generations</a:t>
            </a:r>
          </a:p>
          <a:p>
            <a:r>
              <a:rPr lang="en-US" dirty="0" smtClean="0"/>
              <a:t>In the NLSY, just like in the real world out there, there are lots of: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468312"/>
          </a:xfrm>
        </p:spPr>
        <p:txBody>
          <a:bodyPr/>
          <a:lstStyle/>
          <a:p>
            <a:pPr eaLnBrk="1" hangingPunct="1"/>
            <a:endParaRPr lang="en-US" sz="35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066088" cy="28495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400" b="1" u="sng" dirty="0" smtClean="0"/>
              <a:t>SIBLINGS and other KIN</a:t>
            </a:r>
            <a:endParaRPr lang="en-US" sz="4400" b="1" u="sng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400" b="1" u="sng" dirty="0" smtClean="0"/>
              <a:t>(of all ages!)</a:t>
            </a:r>
          </a:p>
        </p:txBody>
      </p:sp>
      <p:pic>
        <p:nvPicPr>
          <p:cNvPr id="10244" name="Picture 9" descr="PH03425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3048000"/>
            <a:ext cx="3160712" cy="2125662"/>
          </a:xfrm>
        </p:spPr>
      </p:pic>
      <p:pic>
        <p:nvPicPr>
          <p:cNvPr id="10245" name="Picture 10" descr="102_102"/>
          <p:cNvPicPr>
            <a:picLocks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105400" y="3124200"/>
            <a:ext cx="2838450" cy="21256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82000" cy="5867400"/>
          </a:xfrm>
        </p:spPr>
        <p:txBody>
          <a:bodyPr/>
          <a:lstStyle/>
          <a:p>
            <a:r>
              <a:rPr lang="en-US" dirty="0" smtClean="0"/>
              <a:t>Today I’ll focus on the female-female kinship pairs for our fertility-intelligence study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equivalent analyses using male-male pairs (and also cross-gender pairs) is ongoing</a:t>
            </a:r>
            <a:endParaRPr lang="en-US" dirty="0"/>
          </a:p>
        </p:txBody>
      </p:sp>
      <p:pic>
        <p:nvPicPr>
          <p:cNvPr id="6" name="Picture 8" descr="128_1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1828800"/>
            <a:ext cx="2514600" cy="1907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the female-female kinship pairs living together in 1979 are:</a:t>
            </a:r>
          </a:p>
          <a:p>
            <a:pPr lvl="1"/>
            <a:r>
              <a:rPr lang="en-US" dirty="0" smtClean="0"/>
              <a:t>Second cousins (R=.0625)</a:t>
            </a:r>
          </a:p>
          <a:p>
            <a:pPr lvl="1"/>
            <a:r>
              <a:rPr lang="en-US" dirty="0" smtClean="0"/>
              <a:t>First cousins (R=.125)</a:t>
            </a:r>
          </a:p>
          <a:p>
            <a:pPr lvl="1"/>
            <a:r>
              <a:rPr lang="en-US" dirty="0" smtClean="0"/>
              <a:t>Half siblings (R-.25)</a:t>
            </a:r>
          </a:p>
          <a:p>
            <a:pPr lvl="1"/>
            <a:r>
              <a:rPr lang="en-US" dirty="0" smtClean="0"/>
              <a:t>Full siblings/DZ twins (R=.50)</a:t>
            </a:r>
          </a:p>
          <a:p>
            <a:pPr lvl="1"/>
            <a:r>
              <a:rPr lang="en-US" dirty="0" smtClean="0"/>
              <a:t>MZ twins (R=1.0)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With N’s approximately representative of U.S. households in 1979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Among the female-female kinship pairs living together in 1979 are:</a:t>
            </a:r>
          </a:p>
          <a:p>
            <a:pPr lvl="1"/>
            <a:r>
              <a:rPr lang="en-US" dirty="0" smtClean="0"/>
              <a:t>Second cousins (R=.0625) – N=17 pairs</a:t>
            </a:r>
          </a:p>
          <a:p>
            <a:pPr lvl="1"/>
            <a:r>
              <a:rPr lang="en-US" dirty="0" smtClean="0"/>
              <a:t>First cousins (R=.125) – N=29 pairs </a:t>
            </a:r>
          </a:p>
          <a:p>
            <a:pPr lvl="1"/>
            <a:r>
              <a:rPr lang="en-US" dirty="0" smtClean="0"/>
              <a:t>Half siblings (R-.25) – N= 67 pairs</a:t>
            </a:r>
          </a:p>
          <a:p>
            <a:pPr lvl="1"/>
            <a:r>
              <a:rPr lang="en-US" dirty="0" smtClean="0"/>
              <a:t>Full sibs/DZ twins (R=.50) – N=955 pairs</a:t>
            </a:r>
          </a:p>
          <a:p>
            <a:pPr lvl="1"/>
            <a:r>
              <a:rPr lang="en-US" dirty="0" smtClean="0"/>
              <a:t>MZ twins (R=1.0) – N=5 pairs</a:t>
            </a:r>
          </a:p>
          <a:p>
            <a:pPr>
              <a:buNone/>
            </a:pPr>
            <a:r>
              <a:rPr lang="en-US" dirty="0" smtClean="0"/>
              <a:t>Total N = 1078 kinship pairs, 2156 individual respondents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designs will be used:</a:t>
            </a:r>
          </a:p>
          <a:p>
            <a:pPr lvl="1"/>
            <a:r>
              <a:rPr lang="en-US" dirty="0" smtClean="0"/>
              <a:t>A sister-comparison design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univariate</a:t>
            </a:r>
            <a:r>
              <a:rPr lang="en-US" dirty="0" smtClean="0"/>
              <a:t> biometrical ACE design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bivariate</a:t>
            </a:r>
            <a:r>
              <a:rPr lang="en-US" dirty="0" smtClean="0"/>
              <a:t> biometrical ACE design</a:t>
            </a:r>
          </a:p>
          <a:p>
            <a:r>
              <a:rPr lang="en-US" dirty="0" smtClean="0"/>
              <a:t>All directed toward the question of how intelligence links to fertility outcomes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3133</TotalTime>
  <Words>1017</Words>
  <Application>Microsoft Office PowerPoint</Application>
  <PresentationFormat>On-screen Show (4:3)</PresentationFormat>
  <Paragraphs>174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Verdana</vt:lpstr>
      <vt:lpstr>Wingdings</vt:lpstr>
      <vt:lpstr>Globe</vt:lpstr>
      <vt:lpstr>Intelligence and Fertility in the NLSY79 Respondents</vt:lpstr>
      <vt:lpstr>Introduction</vt:lpstr>
      <vt:lpstr>National Longitudinal Survey of Youth (NLSY) Kinship Linking Files</vt:lpstr>
      <vt:lpstr>Slide 4</vt:lpstr>
      <vt:lpstr>Slide 5</vt:lpstr>
      <vt:lpstr>Slide 6</vt:lpstr>
      <vt:lpstr>Slide 7</vt:lpstr>
      <vt:lpstr>With N’s approximately representative of U.S. households in 1979</vt:lpstr>
      <vt:lpstr>Slide 9</vt:lpstr>
      <vt:lpstr>Measurement </vt:lpstr>
      <vt:lpstr>Summary Statistics, overall NLSY Female-Female dataset</vt:lpstr>
      <vt:lpstr>Sister-comparison design </vt:lpstr>
      <vt:lpstr>Ancestral (background) genetic and environmental heterogeneity is controlled</vt:lpstr>
      <vt:lpstr>Fertility Means by Female IQ Status (and Stddev)</vt:lpstr>
      <vt:lpstr>Univariate Biometrical ACE Design</vt:lpstr>
      <vt:lpstr>Variable Correlation Matrix (double entered, N≈2000 individuals)</vt:lpstr>
      <vt:lpstr>Fertility ACE Estimates (double entered, N≈2000 individuals)</vt:lpstr>
      <vt:lpstr>Bivariate Biometrical ACE Design</vt:lpstr>
      <vt:lpstr>Slide 19</vt:lpstr>
      <vt:lpstr>Slide 20</vt:lpstr>
      <vt:lpstr>Slide 21</vt:lpstr>
      <vt:lpstr>Fertility ACE Estimates (single entered, with smarter/less smart sister as proband; N≈600 pairs)</vt:lpstr>
      <vt:lpstr>Discussion</vt:lpstr>
      <vt:lpstr>Slide 24</vt:lpstr>
      <vt:lpstr>Slide 25</vt:lpstr>
      <vt:lpstr>Slide 26</vt:lpstr>
      <vt:lpstr>Slide 27</vt:lpstr>
      <vt:lpstr>Fertility Kinship Corrs &amp; ACE Estimates (double entered, N≈2000 individuals)</vt:lpstr>
    </vt:vector>
  </TitlesOfParts>
  <Company>Psychology, University of Oklahoma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Mother-Daughter-Aunt-Niece (MDAN) Design, Applied to Cross-Generational NLSY Fertility Variables</dc:title>
  <dc:creator>Joe Rodgers</dc:creator>
  <cp:lastModifiedBy>Joe Rodgers</cp:lastModifiedBy>
  <cp:revision>31</cp:revision>
  <dcterms:created xsi:type="dcterms:W3CDTF">2006-06-12T13:19:43Z</dcterms:created>
  <dcterms:modified xsi:type="dcterms:W3CDTF">2014-06-18T14:41:26Z</dcterms:modified>
</cp:coreProperties>
</file>