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4" r:id="rId7"/>
    <p:sldId id="261" r:id="rId8"/>
    <p:sldId id="262" r:id="rId9"/>
    <p:sldId id="263" r:id="rId10"/>
    <p:sldId id="265" r:id="rId11"/>
    <p:sldId id="266" r:id="rId12"/>
    <p:sldId id="268" r:id="rId13"/>
    <p:sldId id="270" r:id="rId14"/>
    <p:sldId id="267" r:id="rId15"/>
    <p:sldId id="271" r:id="rId16"/>
    <p:sldId id="274" r:id="rId17"/>
    <p:sldId id="280" r:id="rId18"/>
    <p:sldId id="275" r:id="rId19"/>
    <p:sldId id="276" r:id="rId20"/>
    <p:sldId id="277" r:id="rId21"/>
    <p:sldId id="281" r:id="rId22"/>
    <p:sldId id="282" r:id="rId23"/>
    <p:sldId id="283" r:id="rId24"/>
    <p:sldId id="284" r:id="rId25"/>
    <p:sldId id="285" r:id="rId26"/>
    <p:sldId id="286"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9" d="100"/>
          <a:sy n="99" d="100"/>
        </p:scale>
        <p:origin x="90" y="3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C53550B0-9F5C-49F5-B51E-9DCC0CDCAEBD}" type="datetimeFigureOut">
              <a:rPr lang="en-GB" smtClean="0"/>
              <a:t>18/09/2016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531228-875B-4A4F-8D37-197FC31055AA}" type="slidenum">
              <a:rPr lang="en-GB" smtClean="0"/>
              <a:t>‹#›</a:t>
            </a:fld>
            <a:endParaRPr lang="en-GB"/>
          </a:p>
        </p:txBody>
      </p:sp>
    </p:spTree>
    <p:extLst>
      <p:ext uri="{BB962C8B-B14F-4D97-AF65-F5344CB8AC3E}">
        <p14:creationId xmlns:p14="http://schemas.microsoft.com/office/powerpoint/2010/main" val="2547897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53550B0-9F5C-49F5-B51E-9DCC0CDCAEBD}" type="datetimeFigureOut">
              <a:rPr lang="en-GB" smtClean="0"/>
              <a:t>18/09/2016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531228-875B-4A4F-8D37-197FC31055AA}" type="slidenum">
              <a:rPr lang="en-GB" smtClean="0"/>
              <a:t>‹#›</a:t>
            </a:fld>
            <a:endParaRPr lang="en-GB"/>
          </a:p>
        </p:txBody>
      </p:sp>
    </p:spTree>
    <p:extLst>
      <p:ext uri="{BB962C8B-B14F-4D97-AF65-F5344CB8AC3E}">
        <p14:creationId xmlns:p14="http://schemas.microsoft.com/office/powerpoint/2010/main" val="3542035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53550B0-9F5C-49F5-B51E-9DCC0CDCAEBD}" type="datetimeFigureOut">
              <a:rPr lang="en-GB" smtClean="0"/>
              <a:t>18/09/2016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531228-875B-4A4F-8D37-197FC31055AA}" type="slidenum">
              <a:rPr lang="en-GB" smtClean="0"/>
              <a:t>‹#›</a:t>
            </a:fld>
            <a:endParaRPr lang="en-GB"/>
          </a:p>
        </p:txBody>
      </p:sp>
    </p:spTree>
    <p:extLst>
      <p:ext uri="{BB962C8B-B14F-4D97-AF65-F5344CB8AC3E}">
        <p14:creationId xmlns:p14="http://schemas.microsoft.com/office/powerpoint/2010/main" val="3824232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53550B0-9F5C-49F5-B51E-9DCC0CDCAEBD}" type="datetimeFigureOut">
              <a:rPr lang="en-GB" smtClean="0"/>
              <a:t>18/09/2016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531228-875B-4A4F-8D37-197FC31055AA}" type="slidenum">
              <a:rPr lang="en-GB" smtClean="0"/>
              <a:t>‹#›</a:t>
            </a:fld>
            <a:endParaRPr lang="en-GB"/>
          </a:p>
        </p:txBody>
      </p:sp>
    </p:spTree>
    <p:extLst>
      <p:ext uri="{BB962C8B-B14F-4D97-AF65-F5344CB8AC3E}">
        <p14:creationId xmlns:p14="http://schemas.microsoft.com/office/powerpoint/2010/main" val="3621037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3550B0-9F5C-49F5-B51E-9DCC0CDCAEBD}" type="datetimeFigureOut">
              <a:rPr lang="en-GB" smtClean="0"/>
              <a:t>18/09/2016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531228-875B-4A4F-8D37-197FC31055AA}" type="slidenum">
              <a:rPr lang="en-GB" smtClean="0"/>
              <a:t>‹#›</a:t>
            </a:fld>
            <a:endParaRPr lang="en-GB"/>
          </a:p>
        </p:txBody>
      </p:sp>
    </p:spTree>
    <p:extLst>
      <p:ext uri="{BB962C8B-B14F-4D97-AF65-F5344CB8AC3E}">
        <p14:creationId xmlns:p14="http://schemas.microsoft.com/office/powerpoint/2010/main" val="1937845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C53550B0-9F5C-49F5-B51E-9DCC0CDCAEBD}" type="datetimeFigureOut">
              <a:rPr lang="en-GB" smtClean="0"/>
              <a:t>18/09/2016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4531228-875B-4A4F-8D37-197FC31055AA}" type="slidenum">
              <a:rPr lang="en-GB" smtClean="0"/>
              <a:t>‹#›</a:t>
            </a:fld>
            <a:endParaRPr lang="en-GB"/>
          </a:p>
        </p:txBody>
      </p:sp>
    </p:spTree>
    <p:extLst>
      <p:ext uri="{BB962C8B-B14F-4D97-AF65-F5344CB8AC3E}">
        <p14:creationId xmlns:p14="http://schemas.microsoft.com/office/powerpoint/2010/main" val="1956455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C53550B0-9F5C-49F5-B51E-9DCC0CDCAEBD}" type="datetimeFigureOut">
              <a:rPr lang="en-GB" smtClean="0"/>
              <a:t>18/09/2016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4531228-875B-4A4F-8D37-197FC31055AA}" type="slidenum">
              <a:rPr lang="en-GB" smtClean="0"/>
              <a:t>‹#›</a:t>
            </a:fld>
            <a:endParaRPr lang="en-GB"/>
          </a:p>
        </p:txBody>
      </p:sp>
    </p:spTree>
    <p:extLst>
      <p:ext uri="{BB962C8B-B14F-4D97-AF65-F5344CB8AC3E}">
        <p14:creationId xmlns:p14="http://schemas.microsoft.com/office/powerpoint/2010/main" val="3755177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C53550B0-9F5C-49F5-B51E-9DCC0CDCAEBD}" type="datetimeFigureOut">
              <a:rPr lang="en-GB" smtClean="0"/>
              <a:t>18/09/2016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4531228-875B-4A4F-8D37-197FC31055AA}" type="slidenum">
              <a:rPr lang="en-GB" smtClean="0"/>
              <a:t>‹#›</a:t>
            </a:fld>
            <a:endParaRPr lang="en-GB"/>
          </a:p>
        </p:txBody>
      </p:sp>
    </p:spTree>
    <p:extLst>
      <p:ext uri="{BB962C8B-B14F-4D97-AF65-F5344CB8AC3E}">
        <p14:creationId xmlns:p14="http://schemas.microsoft.com/office/powerpoint/2010/main" val="4250793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3550B0-9F5C-49F5-B51E-9DCC0CDCAEBD}" type="datetimeFigureOut">
              <a:rPr lang="en-GB" smtClean="0"/>
              <a:t>18/09/2016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4531228-875B-4A4F-8D37-197FC31055AA}" type="slidenum">
              <a:rPr lang="en-GB" smtClean="0"/>
              <a:t>‹#›</a:t>
            </a:fld>
            <a:endParaRPr lang="en-GB"/>
          </a:p>
        </p:txBody>
      </p:sp>
    </p:spTree>
    <p:extLst>
      <p:ext uri="{BB962C8B-B14F-4D97-AF65-F5344CB8AC3E}">
        <p14:creationId xmlns:p14="http://schemas.microsoft.com/office/powerpoint/2010/main" val="3110386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3550B0-9F5C-49F5-B51E-9DCC0CDCAEBD}" type="datetimeFigureOut">
              <a:rPr lang="en-GB" smtClean="0"/>
              <a:t>18/09/2016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4531228-875B-4A4F-8D37-197FC31055AA}" type="slidenum">
              <a:rPr lang="en-GB" smtClean="0"/>
              <a:t>‹#›</a:t>
            </a:fld>
            <a:endParaRPr lang="en-GB"/>
          </a:p>
        </p:txBody>
      </p:sp>
    </p:spTree>
    <p:extLst>
      <p:ext uri="{BB962C8B-B14F-4D97-AF65-F5344CB8AC3E}">
        <p14:creationId xmlns:p14="http://schemas.microsoft.com/office/powerpoint/2010/main" val="3503340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3550B0-9F5C-49F5-B51E-9DCC0CDCAEBD}" type="datetimeFigureOut">
              <a:rPr lang="en-GB" smtClean="0"/>
              <a:t>18/09/2016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4531228-875B-4A4F-8D37-197FC31055AA}" type="slidenum">
              <a:rPr lang="en-GB" smtClean="0"/>
              <a:t>‹#›</a:t>
            </a:fld>
            <a:endParaRPr lang="en-GB"/>
          </a:p>
        </p:txBody>
      </p:sp>
    </p:spTree>
    <p:extLst>
      <p:ext uri="{BB962C8B-B14F-4D97-AF65-F5344CB8AC3E}">
        <p14:creationId xmlns:p14="http://schemas.microsoft.com/office/powerpoint/2010/main" val="396898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3550B0-9F5C-49F5-B51E-9DCC0CDCAEBD}" type="datetimeFigureOut">
              <a:rPr lang="en-GB" smtClean="0"/>
              <a:t>18/09/2016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531228-875B-4A4F-8D37-197FC31055AA}" type="slidenum">
              <a:rPr lang="en-GB" smtClean="0"/>
              <a:t>‹#›</a:t>
            </a:fld>
            <a:endParaRPr lang="en-GB"/>
          </a:p>
        </p:txBody>
      </p:sp>
    </p:spTree>
    <p:extLst>
      <p:ext uri="{BB962C8B-B14F-4D97-AF65-F5344CB8AC3E}">
        <p14:creationId xmlns:p14="http://schemas.microsoft.com/office/powerpoint/2010/main" val="2757228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jpeg"/><Relationship Id="rId7" Type="http://schemas.openxmlformats.org/officeDocument/2006/relationships/image" Target="../media/image17.gif"/><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219200"/>
            <a:ext cx="8153400" cy="1470025"/>
          </a:xfrm>
        </p:spPr>
        <p:txBody>
          <a:bodyPr>
            <a:normAutofit fontScale="90000"/>
          </a:bodyPr>
          <a:lstStyle/>
          <a:p>
            <a:r>
              <a:rPr lang="en-GB" dirty="0"/>
              <a:t>Do Intelligent Girls Delay Age at First Intercourse? Different Results Within-Families Versus Between-Families</a:t>
            </a:r>
          </a:p>
        </p:txBody>
      </p:sp>
      <p:sp>
        <p:nvSpPr>
          <p:cNvPr id="3" name="Subtitle 2"/>
          <p:cNvSpPr>
            <a:spLocks noGrp="1"/>
          </p:cNvSpPr>
          <p:nvPr>
            <p:ph type="subTitle" idx="1"/>
          </p:nvPr>
        </p:nvSpPr>
        <p:spPr>
          <a:xfrm>
            <a:off x="1371600" y="3886200"/>
            <a:ext cx="6400800" cy="2133600"/>
          </a:xfrm>
        </p:spPr>
        <p:txBody>
          <a:bodyPr>
            <a:normAutofit fontScale="85000" lnSpcReduction="20000"/>
          </a:bodyPr>
          <a:lstStyle/>
          <a:p>
            <a:r>
              <a:rPr lang="en-GB" sz="2800" dirty="0"/>
              <a:t>Joseph Lee Rodgers and S. Mason Garrison Department of Psychology and Human Development, Vanderbilt University</a:t>
            </a:r>
          </a:p>
          <a:p>
            <a:endParaRPr lang="en-GB" sz="2800" dirty="0"/>
          </a:p>
          <a:p>
            <a:r>
              <a:rPr lang="en-US" sz="2800" dirty="0"/>
              <a:t>Presented at International Society of Intelligence Research, September 18, 2015</a:t>
            </a:r>
            <a:endParaRPr lang="en-GB" sz="2800" dirty="0"/>
          </a:p>
        </p:txBody>
      </p:sp>
      <p:pic>
        <p:nvPicPr>
          <p:cNvPr id="1026" name="Picture 2" descr="C:\Users\0\AppData\Local\Microsoft\Windows\Temporary Internet Files\Content.IE5\G0X3G5IJ\disegno-festa-della-mamma-bambino-biberon-colorare[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62693" y="2895600"/>
            <a:ext cx="1486845" cy="204623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0\AppData\Local\Microsoft\Windows\Temporary Internet Files\Content.IE5\OOVUYXYK\bw-graduate[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098" y="3151094"/>
            <a:ext cx="1066800" cy="2689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740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57200" y="762000"/>
            <a:ext cx="8229600" cy="5364163"/>
          </a:xfrm>
        </p:spPr>
        <p:txBody>
          <a:bodyPr>
            <a:normAutofit fontScale="92500" lnSpcReduction="20000"/>
          </a:bodyPr>
          <a:lstStyle/>
          <a:p>
            <a:r>
              <a:rPr lang="en-GB" dirty="0"/>
              <a:t>Mother-Child-Aunt-</a:t>
            </a:r>
            <a:r>
              <a:rPr lang="en-GB" dirty="0" err="1"/>
              <a:t>Nibling</a:t>
            </a:r>
            <a:r>
              <a:rPr lang="en-GB" dirty="0"/>
              <a:t> (MCAN) tetrads were created using the NLSY Kinship Links (Rodgers et al., 2015)</a:t>
            </a:r>
          </a:p>
          <a:p>
            <a:r>
              <a:rPr lang="en-GB" dirty="0"/>
              <a:t>Three tetrad designs were employed, in which the genders of Gen2 were the defining feature:</a:t>
            </a:r>
          </a:p>
          <a:p>
            <a:pPr lvl="1"/>
            <a:r>
              <a:rPr lang="en-GB" dirty="0"/>
              <a:t>Mother-Daughter-Aunt-Niece (MDAN) included the oldest female child from each of the sisters</a:t>
            </a:r>
          </a:p>
          <a:p>
            <a:pPr lvl="1"/>
            <a:r>
              <a:rPr lang="en-GB" dirty="0"/>
              <a:t>Mother-Son-Aunt-Nephew (MSAN) included the oldest male child from each of the sisters, and </a:t>
            </a:r>
          </a:p>
          <a:p>
            <a:pPr lvl="1"/>
            <a:r>
              <a:rPr lang="en-GB" dirty="0"/>
              <a:t>Mother-Child-Aunt-</a:t>
            </a:r>
            <a:r>
              <a:rPr lang="en-GB" dirty="0" err="1"/>
              <a:t>Nibling</a:t>
            </a:r>
            <a:r>
              <a:rPr lang="en-GB" dirty="0"/>
              <a:t> (MCAN) included the first born child from each of the sisters.</a:t>
            </a:r>
          </a:p>
          <a:p>
            <a:r>
              <a:rPr lang="en-US" dirty="0"/>
              <a:t>In each case we identified around 300 families (1,200 individuals) from families that met the inclusion criterion</a:t>
            </a:r>
            <a:endParaRPr lang="en-GB" dirty="0"/>
          </a:p>
        </p:txBody>
      </p:sp>
    </p:spTree>
    <p:extLst>
      <p:ext uri="{BB962C8B-B14F-4D97-AF65-F5344CB8AC3E}">
        <p14:creationId xmlns:p14="http://schemas.microsoft.com/office/powerpoint/2010/main" val="3226977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a:t>
            </a:r>
            <a:endParaRPr lang="en-GB" dirty="0"/>
          </a:p>
        </p:txBody>
      </p:sp>
      <p:sp>
        <p:nvSpPr>
          <p:cNvPr id="3" name="Content Placeholder 2"/>
          <p:cNvSpPr>
            <a:spLocks noGrp="1"/>
          </p:cNvSpPr>
          <p:nvPr>
            <p:ph idx="1"/>
          </p:nvPr>
        </p:nvSpPr>
        <p:spPr>
          <a:xfrm>
            <a:off x="304800" y="1600200"/>
            <a:ext cx="8686800" cy="4525963"/>
          </a:xfrm>
        </p:spPr>
        <p:txBody>
          <a:bodyPr>
            <a:normAutofit fontScale="92500"/>
          </a:bodyPr>
          <a:lstStyle/>
          <a:p>
            <a:r>
              <a:rPr lang="en-US" dirty="0"/>
              <a:t>Self-reported age at first intercourse (AFI) was collected within each of the NLSY dataset</a:t>
            </a:r>
          </a:p>
          <a:p>
            <a:r>
              <a:rPr lang="en-US" dirty="0"/>
              <a:t>For the NLSY79 mothers, intelligence was measured in 1980 using the Armed Forces Qualifying Test (AFQT)</a:t>
            </a:r>
          </a:p>
          <a:p>
            <a:r>
              <a:rPr lang="en-US" dirty="0"/>
              <a:t>For the NLSY Children, intelligence was measured at age 9-10 using the </a:t>
            </a:r>
            <a:r>
              <a:rPr lang="en-US" dirty="0" err="1"/>
              <a:t>unrotated</a:t>
            </a:r>
            <a:r>
              <a:rPr lang="en-US" dirty="0"/>
              <a:t> first principal component of PIAT-Math, PIAT-Reading Recognition, PIAT-Reading Comprehension, PPVT, and digit span</a:t>
            </a:r>
            <a:endParaRPr lang="en-GB" dirty="0"/>
          </a:p>
        </p:txBody>
      </p:sp>
    </p:spTree>
    <p:extLst>
      <p:ext uri="{BB962C8B-B14F-4D97-AF65-F5344CB8AC3E}">
        <p14:creationId xmlns:p14="http://schemas.microsoft.com/office/powerpoint/2010/main" val="2617991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Statistical Model</a:t>
            </a:r>
            <a:endParaRPr lang="en-GB" dirty="0"/>
          </a:p>
        </p:txBody>
      </p:sp>
      <p:sp>
        <p:nvSpPr>
          <p:cNvPr id="3" name="Content Placeholder 2"/>
          <p:cNvSpPr>
            <a:spLocks noGrp="1"/>
          </p:cNvSpPr>
          <p:nvPr>
            <p:ph idx="1"/>
          </p:nvPr>
        </p:nvSpPr>
        <p:spPr>
          <a:xfrm>
            <a:off x="457200" y="1219200"/>
            <a:ext cx="8229600" cy="4525963"/>
          </a:xfrm>
        </p:spPr>
        <p:txBody>
          <a:bodyPr/>
          <a:lstStyle/>
          <a:p>
            <a:pPr marL="0" indent="0">
              <a:buNone/>
            </a:pPr>
            <a:r>
              <a:rPr lang="en-GB" dirty="0"/>
              <a:t>We adapted Kenny and colleagues (2001; 2006) reciprocal standard dyad model. </a:t>
            </a:r>
          </a:p>
          <a:p>
            <a:pPr marL="0" indent="0">
              <a:buNone/>
            </a:pPr>
            <a:endParaRPr lang="en-GB" dirty="0"/>
          </a:p>
          <a:p>
            <a:pPr marL="0" indent="0">
              <a:buNone/>
            </a:pPr>
            <a:r>
              <a:rPr lang="en-GB" dirty="0"/>
              <a:t>Y</a:t>
            </a:r>
            <a:r>
              <a:rPr lang="en-GB" baseline="-25000" dirty="0"/>
              <a:t>i∆ </a:t>
            </a:r>
            <a:r>
              <a:rPr lang="en-GB" dirty="0"/>
              <a:t>= </a:t>
            </a:r>
            <a:r>
              <a:rPr lang="el-GR" dirty="0"/>
              <a:t>β</a:t>
            </a:r>
            <a:r>
              <a:rPr lang="el-GR" baseline="-25000" dirty="0"/>
              <a:t>0</a:t>
            </a:r>
            <a:r>
              <a:rPr lang="el-GR" dirty="0"/>
              <a:t> + β</a:t>
            </a:r>
            <a:r>
              <a:rPr lang="el-GR" baseline="-25000" dirty="0"/>
              <a:t>1</a:t>
            </a:r>
            <a:r>
              <a:rPr lang="en-GB" dirty="0" err="1"/>
              <a:t>Ybar</a:t>
            </a:r>
            <a:r>
              <a:rPr lang="en-GB" dirty="0"/>
              <a:t> </a:t>
            </a:r>
            <a:r>
              <a:rPr lang="en-GB" baseline="-25000" dirty="0" err="1"/>
              <a:t>i</a:t>
            </a:r>
            <a:r>
              <a:rPr lang="en-GB" dirty="0"/>
              <a:t> + </a:t>
            </a:r>
            <a:r>
              <a:rPr lang="el-GR" dirty="0"/>
              <a:t>β</a:t>
            </a:r>
            <a:r>
              <a:rPr lang="el-GR" baseline="-25000" dirty="0"/>
              <a:t>2</a:t>
            </a:r>
            <a:r>
              <a:rPr lang="en-GB" dirty="0" err="1"/>
              <a:t>Xbar</a:t>
            </a:r>
            <a:r>
              <a:rPr lang="en-GB" dirty="0"/>
              <a:t> </a:t>
            </a:r>
            <a:r>
              <a:rPr lang="en-GB" baseline="-25000" dirty="0" err="1"/>
              <a:t>i</a:t>
            </a:r>
            <a:r>
              <a:rPr lang="en-GB" dirty="0"/>
              <a:t> + </a:t>
            </a:r>
            <a:r>
              <a:rPr lang="el-GR" dirty="0"/>
              <a:t>β</a:t>
            </a:r>
            <a:r>
              <a:rPr lang="el-GR" baseline="-25000" dirty="0"/>
              <a:t>3</a:t>
            </a:r>
            <a:r>
              <a:rPr lang="en-GB" dirty="0"/>
              <a:t>X</a:t>
            </a:r>
            <a:r>
              <a:rPr lang="en-GB" baseline="-25000" dirty="0"/>
              <a:t>i∆</a:t>
            </a:r>
          </a:p>
          <a:p>
            <a:pPr marL="0" indent="0">
              <a:buNone/>
            </a:pPr>
            <a:endParaRPr lang="en-GB" dirty="0"/>
          </a:p>
          <a:p>
            <a:pPr marL="0" indent="0">
              <a:buNone/>
            </a:pPr>
            <a:r>
              <a:rPr lang="en-GB" sz="2400" dirty="0"/>
              <a:t>where Y</a:t>
            </a:r>
            <a:r>
              <a:rPr lang="en-GB" sz="2400" baseline="-25000" dirty="0"/>
              <a:t>i1</a:t>
            </a:r>
            <a:r>
              <a:rPr lang="en-GB" sz="2400" dirty="0"/>
              <a:t> = max(</a:t>
            </a:r>
            <a:r>
              <a:rPr lang="en-GB" sz="2400" dirty="0" err="1"/>
              <a:t>Y</a:t>
            </a:r>
            <a:r>
              <a:rPr lang="en-GB" sz="2400" baseline="-25000" dirty="0" err="1"/>
              <a:t>ij</a:t>
            </a:r>
            <a:r>
              <a:rPr lang="en-GB" sz="2400" dirty="0"/>
              <a:t> ); Y</a:t>
            </a:r>
            <a:r>
              <a:rPr lang="en-GB" sz="2400" baseline="-25000" dirty="0"/>
              <a:t>i2</a:t>
            </a:r>
            <a:r>
              <a:rPr lang="en-GB" sz="2400" dirty="0"/>
              <a:t> = min(</a:t>
            </a:r>
            <a:r>
              <a:rPr lang="en-GB" sz="2400" dirty="0" err="1"/>
              <a:t>Y</a:t>
            </a:r>
            <a:r>
              <a:rPr lang="en-GB" sz="2400" baseline="-25000" dirty="0" err="1"/>
              <a:t>ij</a:t>
            </a:r>
            <a:r>
              <a:rPr lang="en-GB" sz="2400" dirty="0"/>
              <a:t> ); Y</a:t>
            </a:r>
            <a:r>
              <a:rPr lang="en-GB" sz="2400" baseline="-25000" dirty="0"/>
              <a:t>i∆</a:t>
            </a:r>
            <a:r>
              <a:rPr lang="en-GB" sz="2400" dirty="0"/>
              <a:t> = Y</a:t>
            </a:r>
            <a:r>
              <a:rPr lang="en-GB" sz="2400" baseline="-25000" dirty="0"/>
              <a:t>i</a:t>
            </a:r>
            <a:r>
              <a:rPr lang="en-GB" sz="1800" baseline="-25000" dirty="0"/>
              <a:t>1</a:t>
            </a:r>
            <a:r>
              <a:rPr lang="en-GB" sz="2400" dirty="0"/>
              <a:t> − Y</a:t>
            </a:r>
            <a:r>
              <a:rPr lang="en-GB" sz="2400" baseline="-25000" dirty="0"/>
              <a:t>i2</a:t>
            </a:r>
            <a:r>
              <a:rPr lang="en-GB" sz="2400" dirty="0"/>
              <a:t>; X</a:t>
            </a:r>
            <a:r>
              <a:rPr lang="en-GB" sz="2400" baseline="-25000" dirty="0"/>
              <a:t>i∆</a:t>
            </a:r>
            <a:r>
              <a:rPr lang="en-GB" sz="2400" dirty="0"/>
              <a:t> = X</a:t>
            </a:r>
            <a:r>
              <a:rPr lang="en-GB" sz="2400" baseline="-25000" dirty="0"/>
              <a:t>i1</a:t>
            </a:r>
            <a:r>
              <a:rPr lang="en-GB" sz="2400" dirty="0"/>
              <a:t> − X</a:t>
            </a:r>
            <a:r>
              <a:rPr lang="en-GB" sz="2400" baseline="-25000" dirty="0"/>
              <a:t>i2</a:t>
            </a:r>
          </a:p>
        </p:txBody>
      </p:sp>
    </p:spTree>
    <p:extLst>
      <p:ext uri="{BB962C8B-B14F-4D97-AF65-F5344CB8AC3E}">
        <p14:creationId xmlns:p14="http://schemas.microsoft.com/office/powerpoint/2010/main" val="1656182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a:xfrm>
            <a:off x="457200" y="609600"/>
            <a:ext cx="8229600" cy="6096000"/>
          </a:xfrm>
        </p:spPr>
        <p:txBody>
          <a:bodyPr/>
          <a:lstStyle/>
          <a:p>
            <a:pPr marL="0" indent="0">
              <a:buNone/>
            </a:pPr>
            <a:endParaRPr lang="en-GB" dirty="0"/>
          </a:p>
        </p:txBody>
      </p:sp>
      <p:sp>
        <p:nvSpPr>
          <p:cNvPr id="9" name="Oval 8"/>
          <p:cNvSpPr/>
          <p:nvPr/>
        </p:nvSpPr>
        <p:spPr>
          <a:xfrm>
            <a:off x="1828800" y="2895600"/>
            <a:ext cx="19812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5486400" y="2895600"/>
            <a:ext cx="1828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2057400" y="3048000"/>
            <a:ext cx="1752600" cy="646331"/>
          </a:xfrm>
          <a:prstGeom prst="rect">
            <a:avLst/>
          </a:prstGeom>
          <a:noFill/>
        </p:spPr>
        <p:txBody>
          <a:bodyPr wrap="square" rtlCol="0">
            <a:spAutoFit/>
          </a:bodyPr>
          <a:lstStyle/>
          <a:p>
            <a:r>
              <a:rPr lang="en-US" dirty="0"/>
              <a:t>   </a:t>
            </a:r>
            <a:r>
              <a:rPr lang="en-US" dirty="0">
                <a:solidFill>
                  <a:srgbClr val="FFFF00"/>
                </a:solidFill>
              </a:rPr>
              <a:t>Smarter</a:t>
            </a:r>
          </a:p>
          <a:p>
            <a:r>
              <a:rPr lang="en-US" dirty="0">
                <a:solidFill>
                  <a:srgbClr val="FFFF00"/>
                </a:solidFill>
              </a:rPr>
              <a:t>     Sister</a:t>
            </a:r>
            <a:endParaRPr lang="en-GB" dirty="0">
              <a:solidFill>
                <a:srgbClr val="FFFF00"/>
              </a:solidFill>
            </a:endParaRPr>
          </a:p>
        </p:txBody>
      </p:sp>
      <p:sp>
        <p:nvSpPr>
          <p:cNvPr id="12" name="TextBox 11"/>
          <p:cNvSpPr txBox="1"/>
          <p:nvPr/>
        </p:nvSpPr>
        <p:spPr>
          <a:xfrm>
            <a:off x="5810093" y="2953434"/>
            <a:ext cx="1219200" cy="646331"/>
          </a:xfrm>
          <a:prstGeom prst="rect">
            <a:avLst/>
          </a:prstGeom>
          <a:noFill/>
        </p:spPr>
        <p:txBody>
          <a:bodyPr wrap="square" rtlCol="0">
            <a:spAutoFit/>
          </a:bodyPr>
          <a:lstStyle/>
          <a:p>
            <a:r>
              <a:rPr lang="en-US" dirty="0">
                <a:solidFill>
                  <a:srgbClr val="FFFF00"/>
                </a:solidFill>
              </a:rPr>
              <a:t>Less Smart</a:t>
            </a:r>
          </a:p>
          <a:p>
            <a:r>
              <a:rPr lang="en-US" dirty="0">
                <a:solidFill>
                  <a:srgbClr val="FFFF00"/>
                </a:solidFill>
              </a:rPr>
              <a:t>    Sister</a:t>
            </a:r>
            <a:endParaRPr lang="en-GB" dirty="0">
              <a:solidFill>
                <a:srgbClr val="FFFF00"/>
              </a:solidFill>
            </a:endParaRPr>
          </a:p>
        </p:txBody>
      </p:sp>
      <p:cxnSp>
        <p:nvCxnSpPr>
          <p:cNvPr id="27" name="Straight Arrow Connector 26"/>
          <p:cNvCxnSpPr/>
          <p:nvPr/>
        </p:nvCxnSpPr>
        <p:spPr>
          <a:xfrm>
            <a:off x="3352800" y="3860380"/>
            <a:ext cx="6096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5012826" y="3777024"/>
            <a:ext cx="6096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581400" y="5029200"/>
            <a:ext cx="838200" cy="307777"/>
          </a:xfrm>
          <a:prstGeom prst="rect">
            <a:avLst/>
          </a:prstGeom>
          <a:noFill/>
        </p:spPr>
        <p:txBody>
          <a:bodyPr wrap="square" rtlCol="0">
            <a:spAutoFit/>
          </a:bodyPr>
          <a:lstStyle/>
          <a:p>
            <a:r>
              <a:rPr lang="en-US" sz="1400" dirty="0"/>
              <a:t>children</a:t>
            </a:r>
            <a:endParaRPr lang="en-GB" sz="1400" dirty="0"/>
          </a:p>
        </p:txBody>
      </p:sp>
      <p:sp>
        <p:nvSpPr>
          <p:cNvPr id="34" name="TextBox 33"/>
          <p:cNvSpPr txBox="1"/>
          <p:nvPr/>
        </p:nvSpPr>
        <p:spPr>
          <a:xfrm>
            <a:off x="4648200" y="5029200"/>
            <a:ext cx="1066800" cy="307777"/>
          </a:xfrm>
          <a:prstGeom prst="rect">
            <a:avLst/>
          </a:prstGeom>
          <a:noFill/>
        </p:spPr>
        <p:txBody>
          <a:bodyPr wrap="square" rtlCol="0">
            <a:spAutoFit/>
          </a:bodyPr>
          <a:lstStyle/>
          <a:p>
            <a:r>
              <a:rPr lang="en-US" sz="1400" dirty="0"/>
              <a:t>children</a:t>
            </a:r>
            <a:endParaRPr lang="en-GB" sz="1400" dirty="0"/>
          </a:p>
        </p:txBody>
      </p:sp>
      <p:cxnSp>
        <p:nvCxnSpPr>
          <p:cNvPr id="36" name="Straight Arrow Connector 35"/>
          <p:cNvCxnSpPr/>
          <p:nvPr/>
        </p:nvCxnSpPr>
        <p:spPr>
          <a:xfrm>
            <a:off x="4000500" y="5336977"/>
            <a:ext cx="0" cy="4542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029200" y="5336977"/>
            <a:ext cx="0" cy="4542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200400" y="5943600"/>
            <a:ext cx="1219200" cy="307777"/>
          </a:xfrm>
          <a:prstGeom prst="rect">
            <a:avLst/>
          </a:prstGeom>
          <a:noFill/>
        </p:spPr>
        <p:txBody>
          <a:bodyPr wrap="square" rtlCol="0">
            <a:spAutoFit/>
          </a:bodyPr>
          <a:lstStyle/>
          <a:p>
            <a:r>
              <a:rPr lang="en-US" sz="1400" dirty="0"/>
              <a:t>AFI outcomes</a:t>
            </a:r>
            <a:endParaRPr lang="en-GB" sz="1400" dirty="0"/>
          </a:p>
        </p:txBody>
      </p:sp>
      <p:sp>
        <p:nvSpPr>
          <p:cNvPr id="40" name="TextBox 39"/>
          <p:cNvSpPr txBox="1"/>
          <p:nvPr/>
        </p:nvSpPr>
        <p:spPr>
          <a:xfrm>
            <a:off x="4648200" y="5943600"/>
            <a:ext cx="1371600" cy="307777"/>
          </a:xfrm>
          <a:prstGeom prst="rect">
            <a:avLst/>
          </a:prstGeom>
          <a:noFill/>
        </p:spPr>
        <p:txBody>
          <a:bodyPr wrap="square" rtlCol="0">
            <a:spAutoFit/>
          </a:bodyPr>
          <a:lstStyle/>
          <a:p>
            <a:r>
              <a:rPr lang="en-US" sz="1400" dirty="0"/>
              <a:t>AFI outcomes</a:t>
            </a:r>
            <a:endParaRPr lang="en-GB" sz="1400" dirty="0"/>
          </a:p>
        </p:txBody>
      </p:sp>
      <p:cxnSp>
        <p:nvCxnSpPr>
          <p:cNvPr id="42" name="Straight Arrow Connector 41"/>
          <p:cNvCxnSpPr>
            <a:stCxn id="39" idx="3"/>
            <a:endCxn id="40" idx="1"/>
          </p:cNvCxnSpPr>
          <p:nvPr/>
        </p:nvCxnSpPr>
        <p:spPr>
          <a:xfrm>
            <a:off x="4419600" y="6097489"/>
            <a:ext cx="2286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114800" y="6228075"/>
            <a:ext cx="1066800" cy="307777"/>
          </a:xfrm>
          <a:prstGeom prst="rect">
            <a:avLst/>
          </a:prstGeom>
          <a:noFill/>
        </p:spPr>
        <p:txBody>
          <a:bodyPr wrap="square" rtlCol="0">
            <a:spAutoFit/>
          </a:bodyPr>
          <a:lstStyle/>
          <a:p>
            <a:r>
              <a:rPr lang="en-US" sz="1400" dirty="0"/>
              <a:t>compare</a:t>
            </a:r>
            <a:endParaRPr lang="en-GB" sz="1400" dirty="0"/>
          </a:p>
        </p:txBody>
      </p:sp>
      <p:cxnSp>
        <p:nvCxnSpPr>
          <p:cNvPr id="49" name="Straight Arrow Connector 48"/>
          <p:cNvCxnSpPr/>
          <p:nvPr/>
        </p:nvCxnSpPr>
        <p:spPr>
          <a:xfrm flipV="1">
            <a:off x="2743200" y="2362200"/>
            <a:ext cx="914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flipV="1">
            <a:off x="4800600" y="2362200"/>
            <a:ext cx="821826"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Explosion 2 51"/>
          <p:cNvSpPr/>
          <p:nvPr/>
        </p:nvSpPr>
        <p:spPr>
          <a:xfrm>
            <a:off x="3599662" y="0"/>
            <a:ext cx="2971800" cy="2438400"/>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p:cNvSpPr txBox="1"/>
          <p:nvPr/>
        </p:nvSpPr>
        <p:spPr>
          <a:xfrm>
            <a:off x="4250826" y="757535"/>
            <a:ext cx="2133600" cy="923330"/>
          </a:xfrm>
          <a:prstGeom prst="rect">
            <a:avLst/>
          </a:prstGeom>
          <a:noFill/>
        </p:spPr>
        <p:txBody>
          <a:bodyPr wrap="square" rtlCol="0">
            <a:spAutoFit/>
          </a:bodyPr>
          <a:lstStyle/>
          <a:p>
            <a:r>
              <a:rPr lang="en-US" dirty="0">
                <a:solidFill>
                  <a:srgbClr val="FFFF00"/>
                </a:solidFill>
              </a:rPr>
              <a:t>Common</a:t>
            </a:r>
          </a:p>
          <a:p>
            <a:r>
              <a:rPr lang="en-US" dirty="0">
                <a:solidFill>
                  <a:srgbClr val="FFFF00"/>
                </a:solidFill>
              </a:rPr>
              <a:t>Ancestral</a:t>
            </a:r>
          </a:p>
          <a:p>
            <a:r>
              <a:rPr lang="en-US" dirty="0">
                <a:solidFill>
                  <a:srgbClr val="FFFF00"/>
                </a:solidFill>
              </a:rPr>
              <a:t>Background</a:t>
            </a:r>
            <a:endParaRPr lang="en-GB" dirty="0">
              <a:solidFill>
                <a:srgbClr val="FFFF00"/>
              </a:solidFill>
            </a:endParaRPr>
          </a:p>
        </p:txBody>
      </p:sp>
      <p:sp>
        <p:nvSpPr>
          <p:cNvPr id="5" name="TextBox 4"/>
          <p:cNvSpPr txBox="1"/>
          <p:nvPr/>
        </p:nvSpPr>
        <p:spPr>
          <a:xfrm>
            <a:off x="533400" y="3124200"/>
            <a:ext cx="990600" cy="369332"/>
          </a:xfrm>
          <a:prstGeom prst="rect">
            <a:avLst/>
          </a:prstGeom>
          <a:noFill/>
        </p:spPr>
        <p:txBody>
          <a:bodyPr wrap="square" rtlCol="0">
            <a:spAutoFit/>
          </a:bodyPr>
          <a:lstStyle/>
          <a:p>
            <a:r>
              <a:rPr lang="en-US" dirty="0"/>
              <a:t>NLSY79</a:t>
            </a:r>
            <a:endParaRPr lang="en-GB" dirty="0"/>
          </a:p>
        </p:txBody>
      </p:sp>
      <p:sp>
        <p:nvSpPr>
          <p:cNvPr id="6" name="TextBox 5"/>
          <p:cNvSpPr txBox="1"/>
          <p:nvPr/>
        </p:nvSpPr>
        <p:spPr>
          <a:xfrm>
            <a:off x="609600" y="5029200"/>
            <a:ext cx="1600200" cy="381000"/>
          </a:xfrm>
          <a:prstGeom prst="rect">
            <a:avLst/>
          </a:prstGeom>
          <a:noFill/>
        </p:spPr>
        <p:txBody>
          <a:bodyPr wrap="square" rtlCol="0">
            <a:spAutoFit/>
          </a:bodyPr>
          <a:lstStyle/>
          <a:p>
            <a:r>
              <a:rPr lang="en-US" dirty="0"/>
              <a:t>NLSYC</a:t>
            </a:r>
            <a:endParaRPr lang="en-GB" dirty="0"/>
          </a:p>
        </p:txBody>
      </p:sp>
    </p:spTree>
    <p:extLst>
      <p:ext uri="{BB962C8B-B14F-4D97-AF65-F5344CB8AC3E}">
        <p14:creationId xmlns:p14="http://schemas.microsoft.com/office/powerpoint/2010/main" val="480685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endParaRPr lang="en-GB" dirty="0"/>
          </a:p>
        </p:txBody>
      </p:sp>
      <p:sp>
        <p:nvSpPr>
          <p:cNvPr id="3" name="Content Placeholder 2"/>
          <p:cNvSpPr>
            <a:spLocks noGrp="1"/>
          </p:cNvSpPr>
          <p:nvPr>
            <p:ph idx="1"/>
          </p:nvPr>
        </p:nvSpPr>
        <p:spPr/>
        <p:txBody>
          <a:bodyPr>
            <a:normAutofit lnSpcReduction="10000"/>
          </a:bodyPr>
          <a:lstStyle/>
          <a:p>
            <a:r>
              <a:rPr lang="en-GB" dirty="0"/>
              <a:t>We examined the relationship between AFI and intelligence using two designs: between and within families</a:t>
            </a:r>
          </a:p>
          <a:p>
            <a:r>
              <a:rPr lang="en-US" dirty="0"/>
              <a:t>The between-family design allowed us to replicate previous researchers who used a cross-sectional sample</a:t>
            </a:r>
          </a:p>
          <a:p>
            <a:r>
              <a:rPr lang="en-US" dirty="0"/>
              <a:t>The within-family design allowed us to evaluate intelligence differences within the family, to address issues of causality</a:t>
            </a:r>
            <a:endParaRPr lang="en-GB" dirty="0"/>
          </a:p>
        </p:txBody>
      </p:sp>
    </p:spTree>
    <p:extLst>
      <p:ext uri="{BB962C8B-B14F-4D97-AF65-F5344CB8AC3E}">
        <p14:creationId xmlns:p14="http://schemas.microsoft.com/office/powerpoint/2010/main" val="1715735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1026" name="Picture 2" descr="C:\Users\0\Joe Rodgers\Documents\My Scans\isir 2015\Table 6.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533400"/>
            <a:ext cx="7772400" cy="1068863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057400" y="2037831"/>
            <a:ext cx="1828800" cy="92333"/>
          </a:xfrm>
          <a:prstGeom prst="rect">
            <a:avLst/>
          </a:prstGeom>
          <a:solidFill>
            <a:srgbClr val="FFFF00"/>
          </a:solidFill>
        </p:spPr>
        <p:txBody>
          <a:bodyPr wrap="square" rtlCol="0">
            <a:spAutoFit/>
          </a:bodyPr>
          <a:lstStyle/>
          <a:p>
            <a:endParaRPr lang="en-GB" dirty="0"/>
          </a:p>
        </p:txBody>
      </p:sp>
      <p:sp>
        <p:nvSpPr>
          <p:cNvPr id="8" name="TextBox 7"/>
          <p:cNvSpPr txBox="1"/>
          <p:nvPr/>
        </p:nvSpPr>
        <p:spPr>
          <a:xfrm>
            <a:off x="3048000" y="3342724"/>
            <a:ext cx="3124200" cy="76200"/>
          </a:xfrm>
          <a:prstGeom prst="rect">
            <a:avLst/>
          </a:prstGeom>
          <a:solidFill>
            <a:srgbClr val="FFFF00"/>
          </a:solidFill>
        </p:spPr>
        <p:txBody>
          <a:bodyPr wrap="square" rtlCol="0">
            <a:spAutoFit/>
          </a:bodyPr>
          <a:lstStyle/>
          <a:p>
            <a:endParaRPr lang="en-GB" dirty="0"/>
          </a:p>
        </p:txBody>
      </p:sp>
    </p:spTree>
    <p:extLst>
      <p:ext uri="{BB962C8B-B14F-4D97-AF65-F5344CB8AC3E}">
        <p14:creationId xmlns:p14="http://schemas.microsoft.com/office/powerpoint/2010/main" val="2251319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7" name="TextBox 6"/>
          <p:cNvSpPr txBox="1"/>
          <p:nvPr/>
        </p:nvSpPr>
        <p:spPr>
          <a:xfrm>
            <a:off x="2057400" y="2037831"/>
            <a:ext cx="1828800" cy="92333"/>
          </a:xfrm>
          <a:prstGeom prst="rect">
            <a:avLst/>
          </a:prstGeom>
          <a:solidFill>
            <a:srgbClr val="FFFF00"/>
          </a:solidFill>
        </p:spPr>
        <p:txBody>
          <a:bodyPr wrap="square" rtlCol="0">
            <a:spAutoFit/>
          </a:bodyPr>
          <a:lstStyle/>
          <a:p>
            <a:endParaRPr lang="en-GB" dirty="0"/>
          </a:p>
        </p:txBody>
      </p:sp>
      <p:sp>
        <p:nvSpPr>
          <p:cNvPr id="8" name="TextBox 7"/>
          <p:cNvSpPr txBox="1"/>
          <p:nvPr/>
        </p:nvSpPr>
        <p:spPr>
          <a:xfrm>
            <a:off x="3048000" y="3342724"/>
            <a:ext cx="3124200" cy="76200"/>
          </a:xfrm>
          <a:prstGeom prst="rect">
            <a:avLst/>
          </a:prstGeom>
          <a:solidFill>
            <a:srgbClr val="FFFF00"/>
          </a:solidFill>
        </p:spPr>
        <p:txBody>
          <a:bodyPr wrap="square" rtlCol="0">
            <a:spAutoFit/>
          </a:bodyPr>
          <a:lstStyle/>
          <a:p>
            <a:endParaRPr lang="en-GB" dirty="0"/>
          </a:p>
        </p:txBody>
      </p:sp>
      <p:pic>
        <p:nvPicPr>
          <p:cNvPr id="2051" name="Picture 3" descr="C:\Users\0\Joe Rodgers\Documents\My Scans\isir 2015\Table 7.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696" y="-685800"/>
            <a:ext cx="7772400" cy="1068863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574380" y="1524000"/>
            <a:ext cx="1828800" cy="92333"/>
          </a:xfrm>
          <a:prstGeom prst="rect">
            <a:avLst/>
          </a:prstGeom>
          <a:solidFill>
            <a:srgbClr val="FFFF00"/>
          </a:solidFill>
        </p:spPr>
        <p:txBody>
          <a:bodyPr wrap="square" rtlCol="0">
            <a:spAutoFit/>
          </a:bodyPr>
          <a:lstStyle/>
          <a:p>
            <a:endParaRPr lang="en-GB" dirty="0"/>
          </a:p>
        </p:txBody>
      </p:sp>
      <p:sp>
        <p:nvSpPr>
          <p:cNvPr id="10" name="TextBox 9"/>
          <p:cNvSpPr txBox="1"/>
          <p:nvPr/>
        </p:nvSpPr>
        <p:spPr>
          <a:xfrm>
            <a:off x="2774058" y="2895600"/>
            <a:ext cx="3124200" cy="76200"/>
          </a:xfrm>
          <a:prstGeom prst="rect">
            <a:avLst/>
          </a:prstGeom>
          <a:solidFill>
            <a:srgbClr val="FFFF00"/>
          </a:solidFill>
        </p:spPr>
        <p:txBody>
          <a:bodyPr wrap="square" rtlCol="0">
            <a:spAutoFit/>
          </a:bodyPr>
          <a:lstStyle/>
          <a:p>
            <a:endParaRPr lang="en-GB" dirty="0"/>
          </a:p>
        </p:txBody>
      </p:sp>
    </p:spTree>
    <p:extLst>
      <p:ext uri="{BB962C8B-B14F-4D97-AF65-F5344CB8AC3E}">
        <p14:creationId xmlns:p14="http://schemas.microsoft.com/office/powerpoint/2010/main" val="3090861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7" name="TextBox 6"/>
          <p:cNvSpPr txBox="1"/>
          <p:nvPr/>
        </p:nvSpPr>
        <p:spPr>
          <a:xfrm>
            <a:off x="2057400" y="2037831"/>
            <a:ext cx="1828800" cy="92333"/>
          </a:xfrm>
          <a:prstGeom prst="rect">
            <a:avLst/>
          </a:prstGeom>
          <a:solidFill>
            <a:srgbClr val="FFFF00"/>
          </a:solidFill>
        </p:spPr>
        <p:txBody>
          <a:bodyPr wrap="square" rtlCol="0">
            <a:spAutoFit/>
          </a:bodyPr>
          <a:lstStyle/>
          <a:p>
            <a:endParaRPr lang="en-GB" dirty="0"/>
          </a:p>
        </p:txBody>
      </p:sp>
      <p:sp>
        <p:nvSpPr>
          <p:cNvPr id="8" name="TextBox 7"/>
          <p:cNvSpPr txBox="1"/>
          <p:nvPr/>
        </p:nvSpPr>
        <p:spPr>
          <a:xfrm>
            <a:off x="3048000" y="3342724"/>
            <a:ext cx="3124200" cy="76200"/>
          </a:xfrm>
          <a:prstGeom prst="rect">
            <a:avLst/>
          </a:prstGeom>
          <a:solidFill>
            <a:srgbClr val="FFFF00"/>
          </a:solidFill>
        </p:spPr>
        <p:txBody>
          <a:bodyPr wrap="square" rtlCol="0">
            <a:spAutoFit/>
          </a:bodyPr>
          <a:lstStyle/>
          <a:p>
            <a:endParaRPr lang="en-GB" dirty="0"/>
          </a:p>
        </p:txBody>
      </p:sp>
      <p:pic>
        <p:nvPicPr>
          <p:cNvPr id="3075" name="Picture 3" descr="C:\Users\0\Joe Rodgers\Documents\My Scans\isir 2015\Table 8.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609600"/>
            <a:ext cx="7772400" cy="1068863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752600" y="1542577"/>
            <a:ext cx="1828800" cy="92333"/>
          </a:xfrm>
          <a:prstGeom prst="rect">
            <a:avLst/>
          </a:prstGeom>
          <a:solidFill>
            <a:srgbClr val="FFFF00"/>
          </a:solidFill>
        </p:spPr>
        <p:txBody>
          <a:bodyPr wrap="square" rtlCol="0">
            <a:spAutoFit/>
          </a:bodyPr>
          <a:lstStyle/>
          <a:p>
            <a:endParaRPr lang="en-GB" dirty="0"/>
          </a:p>
        </p:txBody>
      </p:sp>
      <p:sp>
        <p:nvSpPr>
          <p:cNvPr id="10" name="TextBox 9"/>
          <p:cNvSpPr txBox="1"/>
          <p:nvPr/>
        </p:nvSpPr>
        <p:spPr>
          <a:xfrm>
            <a:off x="2971800" y="2895600"/>
            <a:ext cx="3124200" cy="76200"/>
          </a:xfrm>
          <a:prstGeom prst="rect">
            <a:avLst/>
          </a:prstGeom>
          <a:solidFill>
            <a:srgbClr val="FFFF00"/>
          </a:solidFill>
        </p:spPr>
        <p:txBody>
          <a:bodyPr wrap="square" rtlCol="0">
            <a:spAutoFit/>
          </a:bodyPr>
          <a:lstStyle/>
          <a:p>
            <a:endParaRPr lang="en-GB" dirty="0"/>
          </a:p>
        </p:txBody>
      </p:sp>
      <p:sp>
        <p:nvSpPr>
          <p:cNvPr id="11" name="TextBox 10"/>
          <p:cNvSpPr txBox="1"/>
          <p:nvPr/>
        </p:nvSpPr>
        <p:spPr>
          <a:xfrm>
            <a:off x="3162300" y="3886200"/>
            <a:ext cx="3124200" cy="76200"/>
          </a:xfrm>
          <a:prstGeom prst="rect">
            <a:avLst/>
          </a:prstGeom>
          <a:solidFill>
            <a:srgbClr val="FFFF00"/>
          </a:solidFill>
        </p:spPr>
        <p:txBody>
          <a:bodyPr wrap="square" rtlCol="0">
            <a:spAutoFit/>
          </a:bodyPr>
          <a:lstStyle/>
          <a:p>
            <a:endParaRPr lang="en-GB" dirty="0"/>
          </a:p>
        </p:txBody>
      </p:sp>
    </p:spTree>
    <p:extLst>
      <p:ext uri="{BB962C8B-B14F-4D97-AF65-F5344CB8AC3E}">
        <p14:creationId xmlns:p14="http://schemas.microsoft.com/office/powerpoint/2010/main" val="3246465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7" name="TextBox 6"/>
          <p:cNvSpPr txBox="1"/>
          <p:nvPr/>
        </p:nvSpPr>
        <p:spPr>
          <a:xfrm>
            <a:off x="2057400" y="2037831"/>
            <a:ext cx="1828800" cy="92333"/>
          </a:xfrm>
          <a:prstGeom prst="rect">
            <a:avLst/>
          </a:prstGeom>
          <a:solidFill>
            <a:srgbClr val="FFFF00"/>
          </a:solidFill>
        </p:spPr>
        <p:txBody>
          <a:bodyPr wrap="square" rtlCol="0">
            <a:spAutoFit/>
          </a:bodyPr>
          <a:lstStyle/>
          <a:p>
            <a:endParaRPr lang="en-GB" dirty="0"/>
          </a:p>
        </p:txBody>
      </p:sp>
      <p:sp>
        <p:nvSpPr>
          <p:cNvPr id="8" name="TextBox 7"/>
          <p:cNvSpPr txBox="1"/>
          <p:nvPr/>
        </p:nvSpPr>
        <p:spPr>
          <a:xfrm>
            <a:off x="3048000" y="3342724"/>
            <a:ext cx="3124200" cy="76200"/>
          </a:xfrm>
          <a:prstGeom prst="rect">
            <a:avLst/>
          </a:prstGeom>
          <a:solidFill>
            <a:srgbClr val="FFFF00"/>
          </a:solidFill>
        </p:spPr>
        <p:txBody>
          <a:bodyPr wrap="square" rtlCol="0">
            <a:spAutoFit/>
          </a:bodyPr>
          <a:lstStyle/>
          <a:p>
            <a:endParaRPr lang="en-GB" dirty="0"/>
          </a:p>
        </p:txBody>
      </p:sp>
      <p:pic>
        <p:nvPicPr>
          <p:cNvPr id="4098" name="Picture 2" descr="C:\Users\0\Joe Rodgers\Documents\My Scans\isir 2015\Table 9.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066800"/>
            <a:ext cx="7772400" cy="106886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524000" y="1447800"/>
            <a:ext cx="1828800" cy="92333"/>
          </a:xfrm>
          <a:prstGeom prst="rect">
            <a:avLst/>
          </a:prstGeom>
          <a:solidFill>
            <a:srgbClr val="FFFF00"/>
          </a:solidFill>
        </p:spPr>
        <p:txBody>
          <a:bodyPr wrap="square" rtlCol="0">
            <a:spAutoFit/>
          </a:bodyPr>
          <a:lstStyle/>
          <a:p>
            <a:endParaRPr lang="en-GB" dirty="0"/>
          </a:p>
        </p:txBody>
      </p:sp>
      <p:sp>
        <p:nvSpPr>
          <p:cNvPr id="9" name="TextBox 8"/>
          <p:cNvSpPr txBox="1"/>
          <p:nvPr/>
        </p:nvSpPr>
        <p:spPr>
          <a:xfrm>
            <a:off x="2959205" y="3733800"/>
            <a:ext cx="3124200" cy="76200"/>
          </a:xfrm>
          <a:prstGeom prst="rect">
            <a:avLst/>
          </a:prstGeom>
          <a:solidFill>
            <a:srgbClr val="FFFF00"/>
          </a:solidFill>
        </p:spPr>
        <p:txBody>
          <a:bodyPr wrap="square" rtlCol="0">
            <a:spAutoFit/>
          </a:bodyPr>
          <a:lstStyle/>
          <a:p>
            <a:endParaRPr lang="en-GB" dirty="0"/>
          </a:p>
        </p:txBody>
      </p:sp>
    </p:spTree>
    <p:extLst>
      <p:ext uri="{BB962C8B-B14F-4D97-AF65-F5344CB8AC3E}">
        <p14:creationId xmlns:p14="http://schemas.microsoft.com/office/powerpoint/2010/main" val="3090861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7" name="TextBox 6"/>
          <p:cNvSpPr txBox="1"/>
          <p:nvPr/>
        </p:nvSpPr>
        <p:spPr>
          <a:xfrm>
            <a:off x="2057400" y="2037831"/>
            <a:ext cx="1828800" cy="92333"/>
          </a:xfrm>
          <a:prstGeom prst="rect">
            <a:avLst/>
          </a:prstGeom>
          <a:solidFill>
            <a:srgbClr val="FFFF00"/>
          </a:solidFill>
        </p:spPr>
        <p:txBody>
          <a:bodyPr wrap="square" rtlCol="0">
            <a:spAutoFit/>
          </a:bodyPr>
          <a:lstStyle/>
          <a:p>
            <a:endParaRPr lang="en-GB" dirty="0"/>
          </a:p>
        </p:txBody>
      </p:sp>
      <p:sp>
        <p:nvSpPr>
          <p:cNvPr id="8" name="TextBox 7"/>
          <p:cNvSpPr txBox="1"/>
          <p:nvPr/>
        </p:nvSpPr>
        <p:spPr>
          <a:xfrm>
            <a:off x="3048000" y="3342724"/>
            <a:ext cx="3124200" cy="76200"/>
          </a:xfrm>
          <a:prstGeom prst="rect">
            <a:avLst/>
          </a:prstGeom>
          <a:solidFill>
            <a:srgbClr val="FFFF00"/>
          </a:solidFill>
        </p:spPr>
        <p:txBody>
          <a:bodyPr wrap="square" rtlCol="0">
            <a:spAutoFit/>
          </a:bodyPr>
          <a:lstStyle/>
          <a:p>
            <a:endParaRPr lang="en-GB" dirty="0"/>
          </a:p>
        </p:txBody>
      </p:sp>
      <p:pic>
        <p:nvPicPr>
          <p:cNvPr id="5122" name="Picture 2" descr="C:\Users\0\Joe Rodgers\Documents\My Scans\isir 2015\Table 10.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379" y="-530881"/>
            <a:ext cx="7772400" cy="106886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447800" y="1676400"/>
            <a:ext cx="1828800" cy="92333"/>
          </a:xfrm>
          <a:prstGeom prst="rect">
            <a:avLst/>
          </a:prstGeom>
          <a:solidFill>
            <a:srgbClr val="FFFF00"/>
          </a:solidFill>
        </p:spPr>
        <p:txBody>
          <a:bodyPr wrap="square" rtlCol="0">
            <a:spAutoFit/>
          </a:bodyPr>
          <a:lstStyle/>
          <a:p>
            <a:endParaRPr lang="en-GB" dirty="0"/>
          </a:p>
        </p:txBody>
      </p:sp>
      <p:sp>
        <p:nvSpPr>
          <p:cNvPr id="9" name="TextBox 8"/>
          <p:cNvSpPr txBox="1"/>
          <p:nvPr/>
        </p:nvSpPr>
        <p:spPr>
          <a:xfrm>
            <a:off x="2743200" y="3980033"/>
            <a:ext cx="3124200" cy="76200"/>
          </a:xfrm>
          <a:prstGeom prst="rect">
            <a:avLst/>
          </a:prstGeom>
          <a:solidFill>
            <a:srgbClr val="FFFF00"/>
          </a:solidFill>
        </p:spPr>
        <p:txBody>
          <a:bodyPr wrap="square" rtlCol="0">
            <a:spAutoFit/>
          </a:bodyPr>
          <a:lstStyle/>
          <a:p>
            <a:endParaRPr lang="en-GB" dirty="0"/>
          </a:p>
        </p:txBody>
      </p:sp>
    </p:spTree>
    <p:extLst>
      <p:ext uri="{BB962C8B-B14F-4D97-AF65-F5344CB8AC3E}">
        <p14:creationId xmlns:p14="http://schemas.microsoft.com/office/powerpoint/2010/main" val="3090861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a:xfrm>
            <a:off x="152400" y="914401"/>
            <a:ext cx="8686800" cy="4881562"/>
          </a:xfrm>
        </p:spPr>
        <p:txBody>
          <a:bodyPr/>
          <a:lstStyle/>
          <a:p>
            <a:r>
              <a:rPr lang="en-US" dirty="0"/>
              <a:t>We address this interesting, and policy-relevant, question by introducing you to three earlier research papers, written in 2000, 2010, and 2011</a:t>
            </a:r>
          </a:p>
          <a:p>
            <a:r>
              <a:rPr lang="en-US" dirty="0"/>
              <a:t>These three papers set the stage for a methodological innovation that we present to study the relation between intelligence and adolescent sexual behavior</a:t>
            </a:r>
            <a:endParaRPr lang="en-GB" dirty="0"/>
          </a:p>
        </p:txBody>
      </p:sp>
      <p:pic>
        <p:nvPicPr>
          <p:cNvPr id="2058" name="Picture 10" descr="C:\Users\0\AppData\Local\Microsoft\Windows\Temporary Internet Files\Content.IE5\WRYXKGM2\gufbw[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724400"/>
            <a:ext cx="1324471" cy="1847850"/>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C:\Users\0\AppData\Local\Microsoft\Windows\Temporary Internet Files\Content.IE5\G0X3G5IJ\teenage_chris_mclean_by_heartlessfurry98-d6n22lq[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4957762"/>
            <a:ext cx="687127" cy="138112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C:\Users\0\AppData\Local\Microsoft\Windows\Temporary Internet Files\Content.IE5\G0X3G5IJ\pregnancy[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4716018"/>
            <a:ext cx="2194560" cy="1856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516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7" name="TextBox 6"/>
          <p:cNvSpPr txBox="1"/>
          <p:nvPr/>
        </p:nvSpPr>
        <p:spPr>
          <a:xfrm>
            <a:off x="2057400" y="2037831"/>
            <a:ext cx="1828800" cy="92333"/>
          </a:xfrm>
          <a:prstGeom prst="rect">
            <a:avLst/>
          </a:prstGeom>
          <a:solidFill>
            <a:srgbClr val="FFFF00"/>
          </a:solidFill>
        </p:spPr>
        <p:txBody>
          <a:bodyPr wrap="square" rtlCol="0">
            <a:spAutoFit/>
          </a:bodyPr>
          <a:lstStyle/>
          <a:p>
            <a:endParaRPr lang="en-GB" dirty="0"/>
          </a:p>
        </p:txBody>
      </p:sp>
      <p:sp>
        <p:nvSpPr>
          <p:cNvPr id="8" name="TextBox 7"/>
          <p:cNvSpPr txBox="1"/>
          <p:nvPr/>
        </p:nvSpPr>
        <p:spPr>
          <a:xfrm>
            <a:off x="3048000" y="3342724"/>
            <a:ext cx="3124200" cy="76200"/>
          </a:xfrm>
          <a:prstGeom prst="rect">
            <a:avLst/>
          </a:prstGeom>
          <a:solidFill>
            <a:srgbClr val="FFFF00"/>
          </a:solidFill>
        </p:spPr>
        <p:txBody>
          <a:bodyPr wrap="square" rtlCol="0">
            <a:spAutoFit/>
          </a:bodyPr>
          <a:lstStyle/>
          <a:p>
            <a:endParaRPr lang="en-GB" dirty="0"/>
          </a:p>
        </p:txBody>
      </p:sp>
      <p:pic>
        <p:nvPicPr>
          <p:cNvPr id="6146" name="Picture 2" descr="C:\Users\0\Joe Rodgers\Documents\My Scans\isir 2015\Table 11.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685800"/>
            <a:ext cx="7772400" cy="106886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584457" y="1524000"/>
            <a:ext cx="1828800" cy="92333"/>
          </a:xfrm>
          <a:prstGeom prst="rect">
            <a:avLst/>
          </a:prstGeom>
          <a:solidFill>
            <a:srgbClr val="FFFF00"/>
          </a:solidFill>
        </p:spPr>
        <p:txBody>
          <a:bodyPr wrap="square" rtlCol="0">
            <a:spAutoFit/>
          </a:bodyPr>
          <a:lstStyle/>
          <a:p>
            <a:endParaRPr lang="en-GB" dirty="0"/>
          </a:p>
        </p:txBody>
      </p:sp>
      <p:sp>
        <p:nvSpPr>
          <p:cNvPr id="9" name="TextBox 8"/>
          <p:cNvSpPr txBox="1"/>
          <p:nvPr/>
        </p:nvSpPr>
        <p:spPr>
          <a:xfrm>
            <a:off x="2743200" y="4267200"/>
            <a:ext cx="3124200" cy="76200"/>
          </a:xfrm>
          <a:prstGeom prst="rect">
            <a:avLst/>
          </a:prstGeom>
          <a:solidFill>
            <a:srgbClr val="FFFF00"/>
          </a:solidFill>
        </p:spPr>
        <p:txBody>
          <a:bodyPr wrap="square" rtlCol="0">
            <a:spAutoFit/>
          </a:bodyPr>
          <a:lstStyle/>
          <a:p>
            <a:endParaRPr lang="en-GB" dirty="0"/>
          </a:p>
        </p:txBody>
      </p:sp>
      <p:sp>
        <p:nvSpPr>
          <p:cNvPr id="10" name="TextBox 9"/>
          <p:cNvSpPr txBox="1"/>
          <p:nvPr/>
        </p:nvSpPr>
        <p:spPr>
          <a:xfrm>
            <a:off x="2743200" y="4953000"/>
            <a:ext cx="3124200" cy="76200"/>
          </a:xfrm>
          <a:prstGeom prst="rect">
            <a:avLst/>
          </a:prstGeom>
          <a:solidFill>
            <a:srgbClr val="FFFF00"/>
          </a:solidFill>
        </p:spPr>
        <p:txBody>
          <a:bodyPr wrap="square" rtlCol="0">
            <a:spAutoFit/>
          </a:bodyPr>
          <a:lstStyle/>
          <a:p>
            <a:endParaRPr lang="en-GB" dirty="0"/>
          </a:p>
        </p:txBody>
      </p:sp>
    </p:spTree>
    <p:extLst>
      <p:ext uri="{BB962C8B-B14F-4D97-AF65-F5344CB8AC3E}">
        <p14:creationId xmlns:p14="http://schemas.microsoft.com/office/powerpoint/2010/main" val="3090861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GB" dirty="0"/>
          </a:p>
        </p:txBody>
      </p:sp>
      <p:sp>
        <p:nvSpPr>
          <p:cNvPr id="3" name="Content Placeholder 2"/>
          <p:cNvSpPr>
            <a:spLocks noGrp="1"/>
          </p:cNvSpPr>
          <p:nvPr>
            <p:ph idx="1"/>
          </p:nvPr>
        </p:nvSpPr>
        <p:spPr/>
        <p:txBody>
          <a:bodyPr>
            <a:normAutofit lnSpcReduction="10000"/>
          </a:bodyPr>
          <a:lstStyle/>
          <a:p>
            <a:r>
              <a:rPr lang="en-US" dirty="0"/>
              <a:t>Both mothers IQ and child’s IQ predict AFI variance between families</a:t>
            </a:r>
          </a:p>
          <a:p>
            <a:r>
              <a:rPr lang="en-US" dirty="0"/>
              <a:t>Mother’s IQ dominates child’s IQ, suggesting that family-level rather than direct individual-level intelligence is the source </a:t>
            </a:r>
          </a:p>
          <a:p>
            <a:r>
              <a:rPr lang="en-US" dirty="0"/>
              <a:t>But looking inside the family, all predictive ability of mother’s IQ goes away</a:t>
            </a:r>
          </a:p>
          <a:p>
            <a:r>
              <a:rPr lang="en-US" dirty="0"/>
              <a:t>And all predictive ability of child’s IQ goes away</a:t>
            </a:r>
            <a:endParaRPr lang="en-GB" dirty="0"/>
          </a:p>
        </p:txBody>
      </p:sp>
    </p:spTree>
    <p:extLst>
      <p:ext uri="{BB962C8B-B14F-4D97-AF65-F5344CB8AC3E}">
        <p14:creationId xmlns:p14="http://schemas.microsoft.com/office/powerpoint/2010/main" val="212727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228600" y="838200"/>
            <a:ext cx="9067800" cy="5287963"/>
          </a:xfrm>
        </p:spPr>
        <p:txBody>
          <a:bodyPr>
            <a:normAutofit/>
          </a:bodyPr>
          <a:lstStyle/>
          <a:p>
            <a:r>
              <a:rPr lang="en-US" dirty="0"/>
              <a:t>How do we interpret this?</a:t>
            </a:r>
          </a:p>
          <a:p>
            <a:r>
              <a:rPr lang="en-US" dirty="0"/>
              <a:t>Rodgers et al, American Journal of Sociology, 2008, looked at the relationship between IQ and education as they influenced age at first birth in Danish twin data.  Their conclusion:</a:t>
            </a:r>
          </a:p>
          <a:p>
            <a:pPr marL="457200" lvl="1" indent="0">
              <a:buNone/>
            </a:pPr>
            <a:r>
              <a:rPr lang="en-US" dirty="0"/>
              <a:t>	“</a:t>
            </a:r>
            <a:r>
              <a:rPr lang="en-GB" dirty="0"/>
              <a:t>variance in AFB emerges from [IQ and education] 	differences between families, not differences between 	sisters within the same family.”</a:t>
            </a:r>
          </a:p>
          <a:p>
            <a:r>
              <a:rPr lang="en-US" dirty="0"/>
              <a:t>We have exactly the same result in the current study</a:t>
            </a:r>
            <a:endParaRPr lang="en-GB" dirty="0"/>
          </a:p>
        </p:txBody>
      </p:sp>
    </p:spTree>
    <p:extLst>
      <p:ext uri="{BB962C8B-B14F-4D97-AF65-F5344CB8AC3E}">
        <p14:creationId xmlns:p14="http://schemas.microsoft.com/office/powerpoint/2010/main" val="2989006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04800"/>
            <a:ext cx="8229600" cy="6172200"/>
          </a:xfrm>
        </p:spPr>
        <p:txBody>
          <a:bodyPr/>
          <a:lstStyle/>
          <a:p>
            <a:r>
              <a:rPr lang="en-US" dirty="0"/>
              <a:t>Note that the IQ differences between siblings are relatively small; is this important?</a:t>
            </a:r>
          </a:p>
          <a:p>
            <a:pPr lvl="1"/>
            <a:r>
              <a:rPr lang="en-US" dirty="0"/>
              <a:t>Under a purely genetic model, Rodgers &amp; Rowe, Intelligence, 1987, estimated the average absolute deviation in IQ among random pairs to be 17.1 IQ points, compared to 12.1 for full siblings.  But cousins, who also are in our study, deviate on average by 16.1 IQ points, nearly as much as random pairs</a:t>
            </a:r>
          </a:p>
          <a:p>
            <a:r>
              <a:rPr lang="en-US" dirty="0"/>
              <a:t>We believe that differences within the family simply are not important for defining AFI outcome differences</a:t>
            </a:r>
            <a:endParaRPr lang="en-GB" dirty="0"/>
          </a:p>
        </p:txBody>
      </p:sp>
    </p:spTree>
    <p:extLst>
      <p:ext uri="{BB962C8B-B14F-4D97-AF65-F5344CB8AC3E}">
        <p14:creationId xmlns:p14="http://schemas.microsoft.com/office/powerpoint/2010/main" val="2236782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763000" cy="6096000"/>
          </a:xfrm>
        </p:spPr>
        <p:txBody>
          <a:bodyPr>
            <a:normAutofit/>
          </a:bodyPr>
          <a:lstStyle/>
          <a:p>
            <a:r>
              <a:rPr lang="en-US" dirty="0"/>
              <a:t>This finding matches the Harden &amp; </a:t>
            </a:r>
            <a:r>
              <a:rPr lang="en-US" dirty="0" err="1"/>
              <a:t>Mendle</a:t>
            </a:r>
            <a:r>
              <a:rPr lang="en-US" dirty="0"/>
              <a:t> biometrical analysis of Add Health, where they found that only shared environmental influences mattered – those would manifest in between-family differences, but not in within-family differences</a:t>
            </a:r>
          </a:p>
          <a:p>
            <a:r>
              <a:rPr lang="en-US" dirty="0"/>
              <a:t>Further, we’re not convinced that in these between-family analyses, intelligence is the actual cause of AFI differences – if so, we think they would perhaps diffuse a bit, but would still show up in within-family analyses</a:t>
            </a:r>
          </a:p>
        </p:txBody>
      </p:sp>
    </p:spTree>
    <p:extLst>
      <p:ext uri="{BB962C8B-B14F-4D97-AF65-F5344CB8AC3E}">
        <p14:creationId xmlns:p14="http://schemas.microsoft.com/office/powerpoint/2010/main" val="41863196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en-US" dirty="0"/>
              <a:t>Rather, we think maternal and child IQ are indirect measures of many other household features, any one of which may be more proximal as the causal explanation – income, parental education, family interaction, etc.</a:t>
            </a:r>
          </a:p>
          <a:p>
            <a:r>
              <a:rPr lang="en-US" dirty="0"/>
              <a:t>Or, the whole package of these features may stand in for a general environmental factor, a “little e,” which indexes the quality of home environment – a composite of parental income, intelligence, education, family interaction, etc.</a:t>
            </a:r>
            <a:endParaRPr lang="en-GB" dirty="0"/>
          </a:p>
          <a:p>
            <a:endParaRPr lang="en-GB" dirty="0"/>
          </a:p>
        </p:txBody>
      </p:sp>
    </p:spTree>
    <p:extLst>
      <p:ext uri="{BB962C8B-B14F-4D97-AF65-F5344CB8AC3E}">
        <p14:creationId xmlns:p14="http://schemas.microsoft.com/office/powerpoint/2010/main" val="39951724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1027" name="Picture 3" descr="C:\Users\0\AppData\Local\Microsoft\Windows\Temporary Internet Files\Content.IE5\1V3S2XEC\money_sign[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292" y="2667000"/>
            <a:ext cx="748017" cy="10731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0\AppData\Local\Microsoft\Windows\Temporary Internet Files\Content.IE5\G0X3G5IJ\globe_spin_graduation_cap_hr[1].jp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363380" y="3970037"/>
            <a:ext cx="1200150" cy="109613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0\AppData\Local\Microsoft\Windows\Temporary Internet Files\Content.IE5\G0X3G5IJ\dinner-table-clip-art-oioim7ms[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645" y="5066174"/>
            <a:ext cx="1600200" cy="134950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0\AppData\Local\Microsoft\Windows\Temporary Internet Files\Content.IE5\WRYXKGM2\220px-AlphabetSoupBandPhoto[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066800"/>
            <a:ext cx="939800" cy="14097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10000" y="2362200"/>
            <a:ext cx="990600" cy="1569660"/>
          </a:xfrm>
          <a:prstGeom prst="rect">
            <a:avLst/>
          </a:prstGeom>
          <a:noFill/>
        </p:spPr>
        <p:txBody>
          <a:bodyPr wrap="square" rtlCol="0">
            <a:spAutoFit/>
          </a:bodyPr>
          <a:lstStyle/>
          <a:p>
            <a:r>
              <a:rPr lang="en-US" sz="9600" dirty="0"/>
              <a:t>e</a:t>
            </a:r>
            <a:endParaRPr lang="en-GB" sz="9600" dirty="0"/>
          </a:p>
        </p:txBody>
      </p:sp>
      <p:cxnSp>
        <p:nvCxnSpPr>
          <p:cNvPr id="6" name="Straight Arrow Connector 5"/>
          <p:cNvCxnSpPr/>
          <p:nvPr/>
        </p:nvCxnSpPr>
        <p:spPr>
          <a:xfrm>
            <a:off x="2209800" y="1981200"/>
            <a:ext cx="13716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536700" y="3203575"/>
            <a:ext cx="2044700" cy="73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1752600" y="3740150"/>
            <a:ext cx="1905000" cy="8318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048000" y="4114800"/>
            <a:ext cx="8382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34" name="Picture 10" descr="C:\Users\0\AppData\Local\Microsoft\Windows\Temporary Internet Files\Content.IE5\1V3S2XEC\ahntrio[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62400" y="5181600"/>
            <a:ext cx="992801" cy="1562100"/>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p:cNvCxnSpPr/>
          <p:nvPr/>
        </p:nvCxnSpPr>
        <p:spPr>
          <a:xfrm flipH="1" flipV="1">
            <a:off x="4305300" y="4114800"/>
            <a:ext cx="1535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37" name="Picture 13" descr="C:\Users\0\AppData\Local\Microsoft\Windows\Temporary Internet Files\Content.IE5\1V3S2XEC\familycartoon[1].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1784" y="2770016"/>
            <a:ext cx="1908816" cy="1043884"/>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p:cNvCxnSpPr/>
          <p:nvPr/>
        </p:nvCxnSpPr>
        <p:spPr>
          <a:xfrm>
            <a:off x="4955201" y="3240087"/>
            <a:ext cx="15979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40" name="Picture 16" descr="C:\Users\0\AppData\Local\Microsoft\Windows\Temporary Internet Files\Content.IE5\WRYXKGM2\parents-child[1].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44005" y="438150"/>
            <a:ext cx="1122589" cy="125730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a:off x="4191000" y="1905000"/>
            <a:ext cx="0" cy="865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8968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Halpern, Joyner, </a:t>
            </a:r>
            <a:r>
              <a:rPr lang="en-GB" dirty="0" err="1"/>
              <a:t>Udry</a:t>
            </a:r>
            <a:r>
              <a:rPr lang="en-GB" dirty="0"/>
              <a:t>, and </a:t>
            </a:r>
            <a:r>
              <a:rPr lang="en-GB" dirty="0" err="1"/>
              <a:t>Suchindran</a:t>
            </a:r>
            <a:r>
              <a:rPr lang="en-GB" dirty="0"/>
              <a:t> </a:t>
            </a:r>
            <a:r>
              <a:rPr lang="en-GB" sz="2800" dirty="0"/>
              <a:t>“Smart Teens Don’t Have Sex (or Kiss Much Either)”</a:t>
            </a:r>
            <a:br>
              <a:rPr lang="en-GB" sz="2800" dirty="0"/>
            </a:br>
            <a:r>
              <a:rPr lang="en-GB" sz="3100" i="1" dirty="0"/>
              <a:t>Journal of Adolescent Health, </a:t>
            </a:r>
            <a:r>
              <a:rPr lang="en-GB" sz="3100" dirty="0"/>
              <a:t>2000</a:t>
            </a:r>
          </a:p>
        </p:txBody>
      </p:sp>
      <p:sp>
        <p:nvSpPr>
          <p:cNvPr id="3" name="Content Placeholder 2"/>
          <p:cNvSpPr>
            <a:spLocks noGrp="1"/>
          </p:cNvSpPr>
          <p:nvPr>
            <p:ph idx="1"/>
          </p:nvPr>
        </p:nvSpPr>
        <p:spPr>
          <a:xfrm>
            <a:off x="228600" y="1600200"/>
            <a:ext cx="8839200" cy="4876800"/>
          </a:xfrm>
        </p:spPr>
        <p:txBody>
          <a:bodyPr>
            <a:normAutofit/>
          </a:bodyPr>
          <a:lstStyle/>
          <a:p>
            <a:pPr marL="0" indent="0">
              <a:buNone/>
            </a:pPr>
            <a:endParaRPr lang="en-GB" sz="2400" dirty="0"/>
          </a:p>
          <a:p>
            <a:pPr marL="0" indent="0">
              <a:buNone/>
            </a:pPr>
            <a:r>
              <a:rPr lang="en-GB" sz="2400" dirty="0"/>
              <a:t>“Results:  Controlling for age, physical maturity, and mother’s education, a significant curvilinear relationship between intelligence and coital status was demonstrated; adolescents at the upper and lower ends of the intelligence distribution were less likely to have sex. Higher intelligence was also associated with postponement of the initiation of the full range of partnered sexual activities.”</a:t>
            </a:r>
          </a:p>
          <a:p>
            <a:pPr marL="0" indent="0">
              <a:buNone/>
            </a:pPr>
            <a:endParaRPr lang="en-GB" sz="2400" dirty="0"/>
          </a:p>
          <a:p>
            <a:pPr marL="0" indent="0">
              <a:buNone/>
            </a:pPr>
            <a:r>
              <a:rPr lang="en-GB" sz="2400" dirty="0"/>
              <a:t>“Conclusions: Higher intelligence operates as a protective factor against early sexual activity during adolescence, and lower intelligence, to a point, is a risk factor.”</a:t>
            </a:r>
          </a:p>
        </p:txBody>
      </p:sp>
    </p:spTree>
    <p:extLst>
      <p:ext uri="{BB962C8B-B14F-4D97-AF65-F5344CB8AC3E}">
        <p14:creationId xmlns:p14="http://schemas.microsoft.com/office/powerpoint/2010/main" val="1465925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533400"/>
            <a:ext cx="8153400" cy="6400800"/>
          </a:xfrm>
        </p:spPr>
        <p:txBody>
          <a:bodyPr>
            <a:normAutofit fontScale="85000" lnSpcReduction="10000"/>
          </a:bodyPr>
          <a:lstStyle/>
          <a:p>
            <a:r>
              <a:rPr lang="en-US" dirty="0"/>
              <a:t>But Halpern et al used a cross-sectional sample, a between-family design</a:t>
            </a:r>
          </a:p>
          <a:p>
            <a:r>
              <a:rPr lang="en-US" dirty="0"/>
              <a:t>Is intelligence the actual causal influence, as implied by their conclusion?  Is higher intelligence indeed a “protective factor” in relation to precocious sexual involvement during adolescence?</a:t>
            </a:r>
          </a:p>
          <a:p>
            <a:r>
              <a:rPr lang="en-US" dirty="0"/>
              <a:t>Or, alternatively, does intelligence indirectly stand in for other more proximate protective factors, such as maternal education, household SES, etc.?</a:t>
            </a:r>
          </a:p>
          <a:p>
            <a:r>
              <a:rPr lang="en-US" dirty="0"/>
              <a:t>Those who use cross-sectional data cannot distinguish between processes that act to create differences between families and processes that create differences among family members</a:t>
            </a:r>
          </a:p>
          <a:p>
            <a:r>
              <a:rPr lang="en-US" dirty="0"/>
              <a:t>If we look inside the family, we untangle those processes</a:t>
            </a:r>
            <a:endParaRPr lang="en-GB" dirty="0"/>
          </a:p>
        </p:txBody>
      </p:sp>
    </p:spTree>
    <p:extLst>
      <p:ext uri="{BB962C8B-B14F-4D97-AF65-F5344CB8AC3E}">
        <p14:creationId xmlns:p14="http://schemas.microsoft.com/office/powerpoint/2010/main" val="2365835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br>
              <a:rPr lang="en-GB" dirty="0"/>
            </a:br>
            <a:r>
              <a:rPr lang="en-GB" dirty="0" err="1"/>
              <a:t>Lahey</a:t>
            </a:r>
            <a:r>
              <a:rPr lang="en-GB" dirty="0"/>
              <a:t> &amp; </a:t>
            </a:r>
            <a:r>
              <a:rPr lang="en-GB" dirty="0" err="1"/>
              <a:t>D’Onofrio</a:t>
            </a:r>
            <a:r>
              <a:rPr lang="en-GB" dirty="0"/>
              <a:t> </a:t>
            </a:r>
            <a:br>
              <a:rPr lang="en-GB" dirty="0"/>
            </a:br>
            <a:r>
              <a:rPr lang="en-GB" sz="2700" dirty="0"/>
              <a:t>“All in the family: Comparing siblings to test causal hypotheses</a:t>
            </a:r>
            <a:br>
              <a:rPr lang="en-GB" sz="2700" dirty="0"/>
            </a:br>
            <a:r>
              <a:rPr lang="en-GB" sz="2700" dirty="0"/>
              <a:t> regarding environmental influences on </a:t>
            </a:r>
            <a:r>
              <a:rPr lang="en-GB" sz="2700" dirty="0" err="1"/>
              <a:t>behavior</a:t>
            </a:r>
            <a:r>
              <a:rPr lang="en-GB" sz="2700" dirty="0"/>
              <a:t>.” </a:t>
            </a:r>
            <a:br>
              <a:rPr lang="en-GB" sz="2700" dirty="0"/>
            </a:br>
            <a:r>
              <a:rPr lang="en-GB" sz="2700" i="1" dirty="0"/>
              <a:t>Current Directions in Psychological Science</a:t>
            </a:r>
            <a:r>
              <a:rPr lang="en-GB" sz="2700" dirty="0"/>
              <a:t>, 2010</a:t>
            </a:r>
            <a:r>
              <a:rPr lang="en-GB" sz="3100" dirty="0"/>
              <a:t> </a:t>
            </a:r>
          </a:p>
        </p:txBody>
      </p:sp>
      <p:sp>
        <p:nvSpPr>
          <p:cNvPr id="3" name="Content Placeholder 2"/>
          <p:cNvSpPr>
            <a:spLocks noGrp="1"/>
          </p:cNvSpPr>
          <p:nvPr>
            <p:ph idx="1"/>
          </p:nvPr>
        </p:nvSpPr>
        <p:spPr>
          <a:xfrm>
            <a:off x="457200" y="2438400"/>
            <a:ext cx="8229600" cy="4114800"/>
          </a:xfrm>
        </p:spPr>
        <p:txBody>
          <a:bodyPr>
            <a:normAutofit fontScale="85000" lnSpcReduction="20000"/>
          </a:bodyPr>
          <a:lstStyle/>
          <a:p>
            <a:r>
              <a:rPr lang="en-GB" dirty="0"/>
              <a:t>“…researchers test causal hypotheses to construct models of environmental influences that can withstand attempts at refutation. Randomized experiments provide the strongest tests of causal hypotheses but are not always feasible, and their assumptions cannot always be met. ”</a:t>
            </a:r>
          </a:p>
          <a:p>
            <a:endParaRPr lang="en-US" dirty="0"/>
          </a:p>
          <a:p>
            <a:r>
              <a:rPr lang="en-US" dirty="0"/>
              <a:t>“</a:t>
            </a:r>
            <a:r>
              <a:rPr lang="en-GB" dirty="0"/>
              <a:t>Sibling-comparison designs provide robust quasi-experimental tests of causal environmental hypotheses, but they are underused in psychology in spite of their power, feasibility, and convenience.”</a:t>
            </a:r>
          </a:p>
        </p:txBody>
      </p:sp>
    </p:spTree>
    <p:extLst>
      <p:ext uri="{BB962C8B-B14F-4D97-AF65-F5344CB8AC3E}">
        <p14:creationId xmlns:p14="http://schemas.microsoft.com/office/powerpoint/2010/main" val="522123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p:cNvSpPr/>
          <p:nvPr/>
        </p:nvSpPr>
        <p:spPr>
          <a:xfrm>
            <a:off x="1828800" y="2895600"/>
            <a:ext cx="19812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5486400" y="2895600"/>
            <a:ext cx="1828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2057400" y="3048000"/>
            <a:ext cx="1752600" cy="381000"/>
          </a:xfrm>
          <a:prstGeom prst="rect">
            <a:avLst/>
          </a:prstGeom>
          <a:noFill/>
        </p:spPr>
        <p:txBody>
          <a:bodyPr wrap="square" rtlCol="0">
            <a:spAutoFit/>
          </a:bodyPr>
          <a:lstStyle/>
          <a:p>
            <a:r>
              <a:rPr lang="en-US" dirty="0"/>
              <a:t>   </a:t>
            </a:r>
            <a:r>
              <a:rPr lang="en-US" dirty="0">
                <a:solidFill>
                  <a:srgbClr val="FFFF00"/>
                </a:solidFill>
              </a:rPr>
              <a:t>Sister #1</a:t>
            </a:r>
            <a:endParaRPr lang="en-GB" dirty="0">
              <a:solidFill>
                <a:srgbClr val="FFFF00"/>
              </a:solidFill>
            </a:endParaRPr>
          </a:p>
        </p:txBody>
      </p:sp>
      <p:sp>
        <p:nvSpPr>
          <p:cNvPr id="12" name="TextBox 11"/>
          <p:cNvSpPr txBox="1"/>
          <p:nvPr/>
        </p:nvSpPr>
        <p:spPr>
          <a:xfrm>
            <a:off x="5810093" y="3048000"/>
            <a:ext cx="1219200" cy="381000"/>
          </a:xfrm>
          <a:prstGeom prst="rect">
            <a:avLst/>
          </a:prstGeom>
          <a:noFill/>
        </p:spPr>
        <p:txBody>
          <a:bodyPr wrap="square" rtlCol="0">
            <a:spAutoFit/>
          </a:bodyPr>
          <a:lstStyle/>
          <a:p>
            <a:r>
              <a:rPr lang="en-US" dirty="0">
                <a:solidFill>
                  <a:srgbClr val="FFFF00"/>
                </a:solidFill>
              </a:rPr>
              <a:t>Sister #2</a:t>
            </a:r>
            <a:endParaRPr lang="en-GB" dirty="0">
              <a:solidFill>
                <a:srgbClr val="FFFF00"/>
              </a:solidFill>
            </a:endParaRPr>
          </a:p>
        </p:txBody>
      </p:sp>
      <p:cxnSp>
        <p:nvCxnSpPr>
          <p:cNvPr id="18" name="Straight Arrow Connector 17"/>
          <p:cNvCxnSpPr/>
          <p:nvPr/>
        </p:nvCxnSpPr>
        <p:spPr>
          <a:xfrm flipH="1">
            <a:off x="1828800" y="3733800"/>
            <a:ext cx="4572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858000" y="3657600"/>
            <a:ext cx="533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219200" y="4441412"/>
            <a:ext cx="914400" cy="307777"/>
          </a:xfrm>
          <a:prstGeom prst="rect">
            <a:avLst/>
          </a:prstGeom>
          <a:noFill/>
        </p:spPr>
        <p:txBody>
          <a:bodyPr wrap="square" rtlCol="0">
            <a:spAutoFit/>
          </a:bodyPr>
          <a:lstStyle/>
          <a:p>
            <a:r>
              <a:rPr lang="en-US" sz="1400" dirty="0"/>
              <a:t>outcomes</a:t>
            </a:r>
            <a:endParaRPr lang="en-GB" sz="1400" dirty="0"/>
          </a:p>
        </p:txBody>
      </p:sp>
      <p:cxnSp>
        <p:nvCxnSpPr>
          <p:cNvPr id="27" name="Straight Arrow Connector 26"/>
          <p:cNvCxnSpPr/>
          <p:nvPr/>
        </p:nvCxnSpPr>
        <p:spPr>
          <a:xfrm>
            <a:off x="3352800" y="3860380"/>
            <a:ext cx="6096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5012826" y="3777024"/>
            <a:ext cx="6096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029292" y="4386624"/>
            <a:ext cx="971707" cy="307777"/>
          </a:xfrm>
          <a:prstGeom prst="rect">
            <a:avLst/>
          </a:prstGeom>
          <a:noFill/>
        </p:spPr>
        <p:txBody>
          <a:bodyPr wrap="square" rtlCol="0">
            <a:spAutoFit/>
          </a:bodyPr>
          <a:lstStyle/>
          <a:p>
            <a:r>
              <a:rPr lang="en-US" sz="1400" dirty="0"/>
              <a:t>outcomes</a:t>
            </a:r>
            <a:endParaRPr lang="en-GB" sz="1400" dirty="0"/>
          </a:p>
        </p:txBody>
      </p:sp>
      <p:sp>
        <p:nvSpPr>
          <p:cNvPr id="32" name="TextBox 31"/>
          <p:cNvSpPr txBox="1"/>
          <p:nvPr/>
        </p:nvSpPr>
        <p:spPr>
          <a:xfrm>
            <a:off x="3581400" y="5029200"/>
            <a:ext cx="838200" cy="307777"/>
          </a:xfrm>
          <a:prstGeom prst="rect">
            <a:avLst/>
          </a:prstGeom>
          <a:noFill/>
        </p:spPr>
        <p:txBody>
          <a:bodyPr wrap="square" rtlCol="0">
            <a:spAutoFit/>
          </a:bodyPr>
          <a:lstStyle/>
          <a:p>
            <a:r>
              <a:rPr lang="en-US" sz="1400" dirty="0"/>
              <a:t>children</a:t>
            </a:r>
            <a:endParaRPr lang="en-GB" sz="1400" dirty="0"/>
          </a:p>
        </p:txBody>
      </p:sp>
      <p:sp>
        <p:nvSpPr>
          <p:cNvPr id="34" name="TextBox 33"/>
          <p:cNvSpPr txBox="1"/>
          <p:nvPr/>
        </p:nvSpPr>
        <p:spPr>
          <a:xfrm>
            <a:off x="4648200" y="5029200"/>
            <a:ext cx="1066800" cy="307777"/>
          </a:xfrm>
          <a:prstGeom prst="rect">
            <a:avLst/>
          </a:prstGeom>
          <a:noFill/>
        </p:spPr>
        <p:txBody>
          <a:bodyPr wrap="square" rtlCol="0">
            <a:spAutoFit/>
          </a:bodyPr>
          <a:lstStyle/>
          <a:p>
            <a:r>
              <a:rPr lang="en-US" sz="1400" dirty="0"/>
              <a:t>children</a:t>
            </a:r>
            <a:endParaRPr lang="en-GB" sz="1400" dirty="0"/>
          </a:p>
        </p:txBody>
      </p:sp>
      <p:cxnSp>
        <p:nvCxnSpPr>
          <p:cNvPr id="36" name="Straight Arrow Connector 35"/>
          <p:cNvCxnSpPr/>
          <p:nvPr/>
        </p:nvCxnSpPr>
        <p:spPr>
          <a:xfrm>
            <a:off x="4000500" y="5336977"/>
            <a:ext cx="0" cy="4542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029200" y="5336977"/>
            <a:ext cx="0" cy="4542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505200" y="5943600"/>
            <a:ext cx="914400" cy="307777"/>
          </a:xfrm>
          <a:prstGeom prst="rect">
            <a:avLst/>
          </a:prstGeom>
          <a:noFill/>
        </p:spPr>
        <p:txBody>
          <a:bodyPr wrap="square" rtlCol="0">
            <a:spAutoFit/>
          </a:bodyPr>
          <a:lstStyle/>
          <a:p>
            <a:r>
              <a:rPr lang="en-US" sz="1400" dirty="0"/>
              <a:t>outcomes</a:t>
            </a:r>
            <a:endParaRPr lang="en-GB" sz="1400" dirty="0"/>
          </a:p>
        </p:txBody>
      </p:sp>
      <p:sp>
        <p:nvSpPr>
          <p:cNvPr id="40" name="TextBox 39"/>
          <p:cNvSpPr txBox="1"/>
          <p:nvPr/>
        </p:nvSpPr>
        <p:spPr>
          <a:xfrm>
            <a:off x="4648200" y="5943600"/>
            <a:ext cx="990600" cy="307777"/>
          </a:xfrm>
          <a:prstGeom prst="rect">
            <a:avLst/>
          </a:prstGeom>
          <a:noFill/>
        </p:spPr>
        <p:txBody>
          <a:bodyPr wrap="square" rtlCol="0">
            <a:spAutoFit/>
          </a:bodyPr>
          <a:lstStyle/>
          <a:p>
            <a:r>
              <a:rPr lang="en-US" sz="1400" dirty="0"/>
              <a:t>outcomes</a:t>
            </a:r>
            <a:endParaRPr lang="en-GB" sz="1400" dirty="0"/>
          </a:p>
        </p:txBody>
      </p:sp>
      <p:cxnSp>
        <p:nvCxnSpPr>
          <p:cNvPr id="42" name="Straight Arrow Connector 41"/>
          <p:cNvCxnSpPr>
            <a:stCxn id="39" idx="3"/>
            <a:endCxn id="40" idx="1"/>
          </p:cNvCxnSpPr>
          <p:nvPr/>
        </p:nvCxnSpPr>
        <p:spPr>
          <a:xfrm>
            <a:off x="4419600" y="6097489"/>
            <a:ext cx="2286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2133600" y="4595300"/>
            <a:ext cx="4895693"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038600" y="4540512"/>
            <a:ext cx="838200" cy="307777"/>
          </a:xfrm>
          <a:prstGeom prst="rect">
            <a:avLst/>
          </a:prstGeom>
          <a:noFill/>
        </p:spPr>
        <p:txBody>
          <a:bodyPr wrap="square" rtlCol="0">
            <a:spAutoFit/>
          </a:bodyPr>
          <a:lstStyle/>
          <a:p>
            <a:r>
              <a:rPr lang="en-US" sz="1400" dirty="0"/>
              <a:t>compare</a:t>
            </a:r>
            <a:endParaRPr lang="en-GB" sz="1400" dirty="0"/>
          </a:p>
        </p:txBody>
      </p:sp>
      <p:sp>
        <p:nvSpPr>
          <p:cNvPr id="47" name="TextBox 46"/>
          <p:cNvSpPr txBox="1"/>
          <p:nvPr/>
        </p:nvSpPr>
        <p:spPr>
          <a:xfrm>
            <a:off x="4114800" y="6228075"/>
            <a:ext cx="1066800" cy="307777"/>
          </a:xfrm>
          <a:prstGeom prst="rect">
            <a:avLst/>
          </a:prstGeom>
          <a:noFill/>
        </p:spPr>
        <p:txBody>
          <a:bodyPr wrap="square" rtlCol="0">
            <a:spAutoFit/>
          </a:bodyPr>
          <a:lstStyle/>
          <a:p>
            <a:r>
              <a:rPr lang="en-US" sz="1400" dirty="0"/>
              <a:t>compare</a:t>
            </a:r>
            <a:endParaRPr lang="en-GB" sz="1400" dirty="0"/>
          </a:p>
        </p:txBody>
      </p:sp>
      <p:cxnSp>
        <p:nvCxnSpPr>
          <p:cNvPr id="49" name="Straight Arrow Connector 48"/>
          <p:cNvCxnSpPr/>
          <p:nvPr/>
        </p:nvCxnSpPr>
        <p:spPr>
          <a:xfrm flipH="1">
            <a:off x="3200400" y="2209800"/>
            <a:ext cx="7620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5257800" y="2133600"/>
            <a:ext cx="552293"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Explosion 2 51"/>
          <p:cNvSpPr/>
          <p:nvPr/>
        </p:nvSpPr>
        <p:spPr>
          <a:xfrm>
            <a:off x="3479381" y="0"/>
            <a:ext cx="2971800" cy="2438400"/>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p:cNvSpPr txBox="1"/>
          <p:nvPr/>
        </p:nvSpPr>
        <p:spPr>
          <a:xfrm>
            <a:off x="4076700" y="780836"/>
            <a:ext cx="2133600" cy="923330"/>
          </a:xfrm>
          <a:prstGeom prst="rect">
            <a:avLst/>
          </a:prstGeom>
          <a:noFill/>
        </p:spPr>
        <p:txBody>
          <a:bodyPr wrap="square" rtlCol="0">
            <a:spAutoFit/>
          </a:bodyPr>
          <a:lstStyle/>
          <a:p>
            <a:r>
              <a:rPr lang="en-US" dirty="0">
                <a:solidFill>
                  <a:srgbClr val="FFFF00"/>
                </a:solidFill>
              </a:rPr>
              <a:t>Common</a:t>
            </a:r>
          </a:p>
          <a:p>
            <a:r>
              <a:rPr lang="en-US" dirty="0">
                <a:solidFill>
                  <a:srgbClr val="FFFF00"/>
                </a:solidFill>
              </a:rPr>
              <a:t>Ancestral</a:t>
            </a:r>
          </a:p>
          <a:p>
            <a:r>
              <a:rPr lang="en-US" dirty="0">
                <a:solidFill>
                  <a:srgbClr val="FFFF00"/>
                </a:solidFill>
              </a:rPr>
              <a:t>Background</a:t>
            </a:r>
            <a:endParaRPr lang="en-GB" dirty="0">
              <a:solidFill>
                <a:srgbClr val="FFFF00"/>
              </a:solidFill>
            </a:endParaRPr>
          </a:p>
        </p:txBody>
      </p:sp>
      <p:sp>
        <p:nvSpPr>
          <p:cNvPr id="4" name="Cloud 3"/>
          <p:cNvSpPr/>
          <p:nvPr/>
        </p:nvSpPr>
        <p:spPr>
          <a:xfrm>
            <a:off x="381000" y="609600"/>
            <a:ext cx="1905000" cy="990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rPr>
              <a:t>Genetic</a:t>
            </a:r>
          </a:p>
          <a:p>
            <a:pPr algn="ctr"/>
            <a:r>
              <a:rPr lang="en-US" sz="1400" dirty="0">
                <a:solidFill>
                  <a:srgbClr val="FFFF00"/>
                </a:solidFill>
              </a:rPr>
              <a:t>heterogeneity</a:t>
            </a:r>
            <a:endParaRPr lang="en-GB" sz="1400" dirty="0">
              <a:solidFill>
                <a:srgbClr val="FFFF00"/>
              </a:solidFill>
            </a:endParaRPr>
          </a:p>
        </p:txBody>
      </p:sp>
      <p:sp>
        <p:nvSpPr>
          <p:cNvPr id="31" name="Content Placeholder 30"/>
          <p:cNvSpPr>
            <a:spLocks noGrp="1"/>
          </p:cNvSpPr>
          <p:nvPr>
            <p:ph idx="1"/>
          </p:nvPr>
        </p:nvSpPr>
        <p:spPr>
          <a:xfrm>
            <a:off x="6705600" y="838200"/>
            <a:ext cx="2133600" cy="114151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400">
                <a:solidFill>
                  <a:srgbClr val="FFFF00"/>
                </a:solidFill>
              </a:rPr>
              <a:t>Environmental heterogeneity</a:t>
            </a:r>
            <a:endParaRPr lang="en-GB" sz="1400" dirty="0">
              <a:solidFill>
                <a:srgbClr val="FFFF00"/>
              </a:solidFill>
            </a:endParaRPr>
          </a:p>
        </p:txBody>
      </p:sp>
      <p:cxnSp>
        <p:nvCxnSpPr>
          <p:cNvPr id="6" name="Straight Arrow Connector 5"/>
          <p:cNvCxnSpPr/>
          <p:nvPr/>
        </p:nvCxnSpPr>
        <p:spPr>
          <a:xfrm>
            <a:off x="2362200" y="914400"/>
            <a:ext cx="1295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6096000" y="1524000"/>
            <a:ext cx="762000" cy="156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8365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8763000" cy="1143000"/>
          </a:xfrm>
        </p:spPr>
        <p:txBody>
          <a:bodyPr>
            <a:normAutofit fontScale="90000"/>
          </a:bodyPr>
          <a:lstStyle/>
          <a:p>
            <a:r>
              <a:rPr lang="en-US" dirty="0"/>
              <a:t>Harden &amp; </a:t>
            </a:r>
            <a:r>
              <a:rPr lang="en-US" dirty="0" err="1"/>
              <a:t>Mendle</a:t>
            </a:r>
            <a:br>
              <a:rPr lang="en-US" dirty="0"/>
            </a:br>
            <a:r>
              <a:rPr lang="en-US" sz="2400" dirty="0"/>
              <a:t>”Why Don’t Smart Teens Have Sex?  A Behavioral Genetic Approach”</a:t>
            </a:r>
            <a:br>
              <a:rPr lang="en-US" sz="2400" dirty="0"/>
            </a:br>
            <a:r>
              <a:rPr lang="en-US" sz="2400" i="1" dirty="0"/>
              <a:t>Child Development,</a:t>
            </a:r>
            <a:r>
              <a:rPr lang="en-US" sz="2400" dirty="0"/>
              <a:t> 2011</a:t>
            </a:r>
            <a:endParaRPr lang="en-GB" dirty="0"/>
          </a:p>
        </p:txBody>
      </p:sp>
      <p:sp>
        <p:nvSpPr>
          <p:cNvPr id="3" name="Content Placeholder 2"/>
          <p:cNvSpPr>
            <a:spLocks noGrp="1"/>
          </p:cNvSpPr>
          <p:nvPr>
            <p:ph idx="1"/>
          </p:nvPr>
        </p:nvSpPr>
        <p:spPr>
          <a:xfrm>
            <a:off x="228600" y="1600200"/>
            <a:ext cx="8915400" cy="4525963"/>
          </a:xfrm>
        </p:spPr>
        <p:txBody>
          <a:bodyPr>
            <a:normAutofit lnSpcReduction="10000"/>
          </a:bodyPr>
          <a:lstStyle/>
          <a:p>
            <a:r>
              <a:rPr lang="en-GB" sz="2800" dirty="0"/>
              <a:t>“Using a sample of 536 same-sex twin pairs who were followed longitudinally from adolescence to early adulthood, this study tested whether relations between intelligence, academic achievement and age at first sex were due to unmeasured genetic and environmental differences between families. ”</a:t>
            </a:r>
          </a:p>
          <a:p>
            <a:r>
              <a:rPr lang="en-GB" sz="2800" dirty="0"/>
              <a:t>Twins who differed in their intelligence or their academic achievement did not differ in their age at first sex.</a:t>
            </a:r>
          </a:p>
          <a:p>
            <a:r>
              <a:rPr lang="en-GB" sz="2800" dirty="0"/>
              <a:t>“the association between intelligence and age at first sex could be attributed entirely to unmeasured environmental differences between families.”</a:t>
            </a:r>
          </a:p>
        </p:txBody>
      </p:sp>
    </p:spTree>
    <p:extLst>
      <p:ext uri="{BB962C8B-B14F-4D97-AF65-F5344CB8AC3E}">
        <p14:creationId xmlns:p14="http://schemas.microsoft.com/office/powerpoint/2010/main" val="3368873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We use a different dataset from the Add Health data used by Halpern et al, and Hardin &amp; </a:t>
            </a:r>
            <a:r>
              <a:rPr lang="en-US" dirty="0" err="1"/>
              <a:t>Mendle</a:t>
            </a:r>
            <a:endParaRPr lang="en-US" dirty="0"/>
          </a:p>
          <a:p>
            <a:r>
              <a:rPr lang="en-US" dirty="0"/>
              <a:t>We use a sibling comparison design promoted by </a:t>
            </a:r>
            <a:r>
              <a:rPr lang="en-US" dirty="0" err="1"/>
              <a:t>Lahey</a:t>
            </a:r>
            <a:r>
              <a:rPr lang="en-US" dirty="0"/>
              <a:t> &amp; </a:t>
            </a:r>
            <a:r>
              <a:rPr lang="en-US" dirty="0" err="1"/>
              <a:t>D’Onofrio</a:t>
            </a:r>
            <a:endParaRPr lang="en-US" dirty="0"/>
          </a:p>
          <a:p>
            <a:r>
              <a:rPr lang="en-US" dirty="0"/>
              <a:t>Like Hardin &amp; </a:t>
            </a:r>
            <a:r>
              <a:rPr lang="en-US" dirty="0" err="1"/>
              <a:t>Mendle</a:t>
            </a:r>
            <a:r>
              <a:rPr lang="en-US" dirty="0"/>
              <a:t>, we address the question of causality, in a quasi-experimental context</a:t>
            </a:r>
            <a:endParaRPr lang="en-GB" dirty="0"/>
          </a:p>
        </p:txBody>
      </p:sp>
    </p:spTree>
    <p:extLst>
      <p:ext uri="{BB962C8B-B14F-4D97-AF65-F5344CB8AC3E}">
        <p14:creationId xmlns:p14="http://schemas.microsoft.com/office/powerpoint/2010/main" val="641563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National Longitudinal Survey of Youth (NLSY79 and NLSY-Children)</a:t>
            </a:r>
            <a:endParaRPr lang="en-GB" dirty="0"/>
          </a:p>
        </p:txBody>
      </p:sp>
      <p:sp>
        <p:nvSpPr>
          <p:cNvPr id="3" name="Content Placeholder 2"/>
          <p:cNvSpPr>
            <a:spLocks noGrp="1"/>
          </p:cNvSpPr>
          <p:nvPr>
            <p:ph idx="1"/>
          </p:nvPr>
        </p:nvSpPr>
        <p:spPr/>
        <p:txBody>
          <a:bodyPr>
            <a:normAutofit lnSpcReduction="10000"/>
          </a:bodyPr>
          <a:lstStyle/>
          <a:p>
            <a:r>
              <a:rPr lang="en-US" dirty="0"/>
              <a:t>In 1979, the NLSY79 was a household probability sample of 12,686 U.S. adolescents</a:t>
            </a:r>
          </a:p>
          <a:p>
            <a:r>
              <a:rPr lang="en-US" dirty="0"/>
              <a:t>The females have given birth to around 13,000 biological children between 1970 and 2010 – these are the NLSY-Children</a:t>
            </a:r>
          </a:p>
          <a:p>
            <a:r>
              <a:rPr lang="en-US" dirty="0"/>
              <a:t>The NLSY kinship links that we have developed over the past 20 years identify the siblings – and other levels of relatedness – for over 42,000 NLSY79 and </a:t>
            </a:r>
            <a:r>
              <a:rPr lang="en-US"/>
              <a:t>NLSYC respondents</a:t>
            </a:r>
            <a:endParaRPr lang="en-GB"/>
          </a:p>
        </p:txBody>
      </p:sp>
    </p:spTree>
    <p:extLst>
      <p:ext uri="{BB962C8B-B14F-4D97-AF65-F5344CB8AC3E}">
        <p14:creationId xmlns:p14="http://schemas.microsoft.com/office/powerpoint/2010/main" val="6138644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1119</TotalTime>
  <Words>1178</Words>
  <Application>Microsoft Office PowerPoint</Application>
  <PresentationFormat>On-screen Show (4:3)</PresentationFormat>
  <Paragraphs>98</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Office Theme</vt:lpstr>
      <vt:lpstr>Do Intelligent Girls Delay Age at First Intercourse? Different Results Within-Families Versus Between-Families</vt:lpstr>
      <vt:lpstr>PowerPoint Presentation</vt:lpstr>
      <vt:lpstr>Halpern, Joyner, Udry, and Suchindran “Smart Teens Don’t Have Sex (or Kiss Much Either)” Journal of Adolescent Health, 2000</vt:lpstr>
      <vt:lpstr>PowerPoint Presentation</vt:lpstr>
      <vt:lpstr> Lahey &amp; D’Onofrio  “All in the family: Comparing siblings to test causal hypotheses  regarding environmental influences on behavior.”  Current Directions in Psychological Science, 2010 </vt:lpstr>
      <vt:lpstr>PowerPoint Presentation</vt:lpstr>
      <vt:lpstr>Harden &amp; Mendle ”Why Don’t Smart Teens Have Sex?  A Behavioral Genetic Approach” Child Development, 2011</vt:lpstr>
      <vt:lpstr>PowerPoint Presentation</vt:lpstr>
      <vt:lpstr>The National Longitudinal Survey of Youth (NLSY79 and NLSY-Children)</vt:lpstr>
      <vt:lpstr>PowerPoint Presentation</vt:lpstr>
      <vt:lpstr>Measurement</vt:lpstr>
      <vt:lpstr>Statistical Model</vt:lpstr>
      <vt:lpstr>PowerPoint Presentation</vt:lpstr>
      <vt:lpstr>Results</vt:lpstr>
      <vt:lpstr>PowerPoint Presentation</vt:lpstr>
      <vt:lpstr>PowerPoint Presentation</vt:lpstr>
      <vt:lpstr>PowerPoint Presentation</vt:lpstr>
      <vt:lpstr>PowerPoint Presentation</vt:lpstr>
      <vt:lpstr>PowerPoint Presentation</vt:lpstr>
      <vt:lpstr>PowerPoint Presentation</vt:lpstr>
      <vt:lpstr>Summary</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 Intelligent Girls Delay Age at First Intercourse? Different Results Within-Families Versus Between-Families</dc:title>
  <dc:creator>0</dc:creator>
  <cp:lastModifiedBy>Mason Garrison</cp:lastModifiedBy>
  <cp:revision>37</cp:revision>
  <dcterms:created xsi:type="dcterms:W3CDTF">2015-09-15T14:33:48Z</dcterms:created>
  <dcterms:modified xsi:type="dcterms:W3CDTF">2016-09-19T01:15:04Z</dcterms:modified>
</cp:coreProperties>
</file>