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7" r:id="rId3"/>
    <p:sldId id="289" r:id="rId4"/>
    <p:sldId id="300" r:id="rId5"/>
    <p:sldId id="296" r:id="rId6"/>
    <p:sldId id="294" r:id="rId7"/>
    <p:sldId id="290" r:id="rId8"/>
    <p:sldId id="299" r:id="rId9"/>
    <p:sldId id="295" r:id="rId10"/>
    <p:sldId id="293" r:id="rId11"/>
    <p:sldId id="288" r:id="rId12"/>
    <p:sldId id="291" r:id="rId13"/>
    <p:sldId id="298" r:id="rId14"/>
    <p:sldId id="292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2" r:id="rId23"/>
    <p:sldId id="285" r:id="rId2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CE"/>
    <a:srgbClr val="6638B6"/>
    <a:srgbClr val="9B7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F21A1-D09D-4E82-A811-5AF18D02A2E3}" v="3009" dt="2021-01-20T17:26:24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408" autoAdjust="0"/>
  </p:normalViewPr>
  <p:slideViewPr>
    <p:cSldViewPr snapToGrid="0" showGuides="1">
      <p:cViewPr varScale="1">
        <p:scale>
          <a:sx n="161" d="100"/>
          <a:sy n="161" d="100"/>
        </p:scale>
        <p:origin x="150" y="28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 Jaishi" userId="75869e3b3ca07b4d" providerId="Windows Live" clId="Web-{F32F21A1-D09D-4E82-A811-5AF18D02A2E3}"/>
    <pc:docChg chg="addSld delSld modSld sldOrd">
      <pc:chgData name="Tara Jaishi" userId="75869e3b3ca07b4d" providerId="Windows Live" clId="Web-{F32F21A1-D09D-4E82-A811-5AF18D02A2E3}" dt="2021-01-20T17:26:24.601" v="1563" actId="20577"/>
      <pc:docMkLst>
        <pc:docMk/>
      </pc:docMkLst>
      <pc:sldChg chg="add del ord">
        <pc:chgData name="Tara Jaishi" userId="75869e3b3ca07b4d" providerId="Windows Live" clId="Web-{F32F21A1-D09D-4E82-A811-5AF18D02A2E3}" dt="2021-01-20T13:42:02.919" v="4"/>
        <pc:sldMkLst>
          <pc:docMk/>
          <pc:sldMk cId="3299715198" sldId="276"/>
        </pc:sldMkLst>
      </pc:sldChg>
      <pc:sldChg chg="addSp delSp modSp add ord replId">
        <pc:chgData name="Tara Jaishi" userId="75869e3b3ca07b4d" providerId="Windows Live" clId="Web-{F32F21A1-D09D-4E82-A811-5AF18D02A2E3}" dt="2021-01-20T13:45:28.611" v="29" actId="1076"/>
        <pc:sldMkLst>
          <pc:docMk/>
          <pc:sldMk cId="497649974" sldId="296"/>
        </pc:sldMkLst>
        <pc:spChg chg="mod">
          <ac:chgData name="Tara Jaishi" userId="75869e3b3ca07b4d" providerId="Windows Live" clId="Web-{F32F21A1-D09D-4E82-A811-5AF18D02A2E3}" dt="2021-01-20T13:43:12.045" v="15" actId="20577"/>
          <ac:spMkLst>
            <pc:docMk/>
            <pc:sldMk cId="497649974" sldId="296"/>
            <ac:spMk id="5" creationId="{8EA40ACF-0077-4CE7-B226-B0831DDD08A3}"/>
          </ac:spMkLst>
        </pc:spChg>
        <pc:spChg chg="mod">
          <ac:chgData name="Tara Jaishi" userId="75869e3b3ca07b4d" providerId="Windows Live" clId="Web-{F32F21A1-D09D-4E82-A811-5AF18D02A2E3}" dt="2021-01-20T13:43:22.155" v="16" actId="20577"/>
          <ac:spMkLst>
            <pc:docMk/>
            <pc:sldMk cId="497649974" sldId="296"/>
            <ac:spMk id="7" creationId="{D8F9882E-2BE4-43DB-AE3F-D0CDAA5B9710}"/>
          </ac:spMkLst>
        </pc:spChg>
        <pc:spChg chg="mod">
          <ac:chgData name="Tara Jaishi" userId="75869e3b3ca07b4d" providerId="Windows Live" clId="Web-{F32F21A1-D09D-4E82-A811-5AF18D02A2E3}" dt="2021-01-20T13:43:30.249" v="18" actId="20577"/>
          <ac:spMkLst>
            <pc:docMk/>
            <pc:sldMk cId="497649974" sldId="296"/>
            <ac:spMk id="9" creationId="{2D18E395-CD7F-4ED4-B9E2-FF6BE97297CE}"/>
          </ac:spMkLst>
        </pc:spChg>
        <pc:picChg chg="add mod">
          <ac:chgData name="Tara Jaishi" userId="75869e3b3ca07b4d" providerId="Windows Live" clId="Web-{F32F21A1-D09D-4E82-A811-5AF18D02A2E3}" dt="2021-01-20T13:45:28.611" v="29" actId="1076"/>
          <ac:picMkLst>
            <pc:docMk/>
            <pc:sldMk cId="497649974" sldId="296"/>
            <ac:picMk id="10" creationId="{EFEBFC0A-1E2B-41D3-BAF0-EAFE7D71ECF3}"/>
          </ac:picMkLst>
        </pc:picChg>
        <pc:picChg chg="del">
          <ac:chgData name="Tara Jaishi" userId="75869e3b3ca07b4d" providerId="Windows Live" clId="Web-{F32F21A1-D09D-4E82-A811-5AF18D02A2E3}" dt="2021-01-20T13:43:27.592" v="17"/>
          <ac:picMkLst>
            <pc:docMk/>
            <pc:sldMk cId="497649974" sldId="296"/>
            <ac:picMk id="1026" creationId="{090F7CDA-2869-43B3-8EFC-62DDA0150655}"/>
          </ac:picMkLst>
        </pc:picChg>
      </pc:sldChg>
      <pc:sldChg chg="new del">
        <pc:chgData name="Tara Jaishi" userId="75869e3b3ca07b4d" providerId="Windows Live" clId="Web-{F32F21A1-D09D-4E82-A811-5AF18D02A2E3}" dt="2021-01-20T13:41:21.684" v="2"/>
        <pc:sldMkLst>
          <pc:docMk/>
          <pc:sldMk cId="1308242479" sldId="296"/>
        </pc:sldMkLst>
      </pc:sldChg>
      <pc:sldChg chg="new del">
        <pc:chgData name="Tara Jaishi" userId="75869e3b3ca07b4d" providerId="Windows Live" clId="Web-{F32F21A1-D09D-4E82-A811-5AF18D02A2E3}" dt="2021-01-20T13:42:26.451" v="6"/>
        <pc:sldMkLst>
          <pc:docMk/>
          <pc:sldMk cId="4040369466" sldId="296"/>
        </pc:sldMkLst>
      </pc:sldChg>
      <pc:sldChg chg="addSp delSp modSp add del ord replId">
        <pc:chgData name="Tara Jaishi" userId="75869e3b3ca07b4d" providerId="Windows Live" clId="Web-{F32F21A1-D09D-4E82-A811-5AF18D02A2E3}" dt="2021-01-20T13:47:36.363" v="38"/>
        <pc:sldMkLst>
          <pc:docMk/>
          <pc:sldMk cId="715887548" sldId="297"/>
        </pc:sldMkLst>
        <pc:spChg chg="mod">
          <ac:chgData name="Tara Jaishi" userId="75869e3b3ca07b4d" providerId="Windows Live" clId="Web-{F32F21A1-D09D-4E82-A811-5AF18D02A2E3}" dt="2021-01-20T13:46:09.643" v="33" actId="20577"/>
          <ac:spMkLst>
            <pc:docMk/>
            <pc:sldMk cId="715887548" sldId="297"/>
            <ac:spMk id="5" creationId="{8EA40ACF-0077-4CE7-B226-B0831DDD08A3}"/>
          </ac:spMkLst>
        </pc:spChg>
        <pc:picChg chg="add del mod">
          <ac:chgData name="Tara Jaishi" userId="75869e3b3ca07b4d" providerId="Windows Live" clId="Web-{F32F21A1-D09D-4E82-A811-5AF18D02A2E3}" dt="2021-01-20T13:46:40.909" v="37"/>
          <ac:picMkLst>
            <pc:docMk/>
            <pc:sldMk cId="715887548" sldId="297"/>
            <ac:picMk id="14" creationId="{4BB8BA9F-148E-49F7-8F4D-242B6C7209C3}"/>
          </ac:picMkLst>
        </pc:picChg>
      </pc:sldChg>
      <pc:sldChg chg="addSp delSp modSp add ord replId">
        <pc:chgData name="Tara Jaishi" userId="75869e3b3ca07b4d" providerId="Windows Live" clId="Web-{F32F21A1-D09D-4E82-A811-5AF18D02A2E3}" dt="2021-01-20T17:18:25.166" v="1475" actId="20577"/>
        <pc:sldMkLst>
          <pc:docMk/>
          <pc:sldMk cId="3690236601" sldId="297"/>
        </pc:sldMkLst>
        <pc:spChg chg="mod">
          <ac:chgData name="Tara Jaishi" userId="75869e3b3ca07b4d" providerId="Windows Live" clId="Web-{F32F21A1-D09D-4E82-A811-5AF18D02A2E3}" dt="2021-01-20T15:56:32.546" v="639" actId="20577"/>
          <ac:spMkLst>
            <pc:docMk/>
            <pc:sldMk cId="3690236601" sldId="297"/>
            <ac:spMk id="5" creationId="{8EA40ACF-0077-4CE7-B226-B0831DDD08A3}"/>
          </ac:spMkLst>
        </pc:spChg>
        <pc:spChg chg="add mod">
          <ac:chgData name="Tara Jaishi" userId="75869e3b3ca07b4d" providerId="Windows Live" clId="Web-{F32F21A1-D09D-4E82-A811-5AF18D02A2E3}" dt="2021-01-20T17:18:25.166" v="1475" actId="20577"/>
          <ac:spMkLst>
            <pc:docMk/>
            <pc:sldMk cId="3690236601" sldId="297"/>
            <ac:spMk id="7" creationId="{D6E9E62A-5ED7-4F94-9004-2B46A73FF5F1}"/>
          </ac:spMkLst>
        </pc:spChg>
        <pc:spChg chg="del">
          <ac:chgData name="Tara Jaishi" userId="75869e3b3ca07b4d" providerId="Windows Live" clId="Web-{F32F21A1-D09D-4E82-A811-5AF18D02A2E3}" dt="2021-01-20T13:48:12.348" v="55"/>
          <ac:spMkLst>
            <pc:docMk/>
            <pc:sldMk cId="3690236601" sldId="297"/>
            <ac:spMk id="7" creationId="{D8F9882E-2BE4-43DB-AE3F-D0CDAA5B9710}"/>
          </ac:spMkLst>
        </pc:spChg>
        <pc:spChg chg="mod">
          <ac:chgData name="Tara Jaishi" userId="75869e3b3ca07b4d" providerId="Windows Live" clId="Web-{F32F21A1-D09D-4E82-A811-5AF18D02A2E3}" dt="2021-01-20T15:46:12.097" v="425" actId="20577"/>
          <ac:spMkLst>
            <pc:docMk/>
            <pc:sldMk cId="3690236601" sldId="297"/>
            <ac:spMk id="9" creationId="{2D18E395-CD7F-4ED4-B9E2-FF6BE97297CE}"/>
          </ac:spMkLst>
        </pc:spChg>
        <pc:picChg chg="del">
          <ac:chgData name="Tara Jaishi" userId="75869e3b3ca07b4d" providerId="Windows Live" clId="Web-{F32F21A1-D09D-4E82-A811-5AF18D02A2E3}" dt="2021-01-20T13:48:16.458" v="56"/>
          <ac:picMkLst>
            <pc:docMk/>
            <pc:sldMk cId="3690236601" sldId="297"/>
            <ac:picMk id="1026" creationId="{090F7CDA-2869-43B3-8EFC-62DDA0150655}"/>
          </ac:picMkLst>
        </pc:picChg>
      </pc:sldChg>
      <pc:sldChg chg="modSp add ord replId">
        <pc:chgData name="Tara Jaishi" userId="75869e3b3ca07b4d" providerId="Windows Live" clId="Web-{F32F21A1-D09D-4E82-A811-5AF18D02A2E3}" dt="2021-01-20T17:26:24.601" v="1563" actId="20577"/>
        <pc:sldMkLst>
          <pc:docMk/>
          <pc:sldMk cId="2297094395" sldId="298"/>
        </pc:sldMkLst>
        <pc:spChg chg="mod">
          <ac:chgData name="Tara Jaishi" userId="75869e3b3ca07b4d" providerId="Windows Live" clId="Web-{F32F21A1-D09D-4E82-A811-5AF18D02A2E3}" dt="2021-01-20T17:18:45.713" v="1476" actId="20577"/>
          <ac:spMkLst>
            <pc:docMk/>
            <pc:sldMk cId="2297094395" sldId="298"/>
            <ac:spMk id="5" creationId="{8EA40ACF-0077-4CE7-B226-B0831DDD08A3}"/>
          </ac:spMkLst>
        </pc:spChg>
        <pc:spChg chg="mod">
          <ac:chgData name="Tara Jaishi" userId="75869e3b3ca07b4d" providerId="Windows Live" clId="Web-{F32F21A1-D09D-4E82-A811-5AF18D02A2E3}" dt="2021-01-20T17:26:24.601" v="1563" actId="20577"/>
          <ac:spMkLst>
            <pc:docMk/>
            <pc:sldMk cId="2297094395" sldId="298"/>
            <ac:spMk id="9" creationId="{2D18E395-CD7F-4ED4-B9E2-FF6BE97297CE}"/>
          </ac:spMkLst>
        </pc:spChg>
      </pc:sldChg>
      <pc:sldChg chg="addSp modSp add ord replId">
        <pc:chgData name="Tara Jaishi" userId="75869e3b3ca07b4d" providerId="Windows Live" clId="Web-{F32F21A1-D09D-4E82-A811-5AF18D02A2E3}" dt="2021-01-20T13:53:37.573" v="197" actId="14100"/>
        <pc:sldMkLst>
          <pc:docMk/>
          <pc:sldMk cId="652095785" sldId="299"/>
        </pc:sldMkLst>
        <pc:spChg chg="mod">
          <ac:chgData name="Tara Jaishi" userId="75869e3b3ca07b4d" providerId="Windows Live" clId="Web-{F32F21A1-D09D-4E82-A811-5AF18D02A2E3}" dt="2021-01-20T13:52:40.963" v="194" actId="20577"/>
          <ac:spMkLst>
            <pc:docMk/>
            <pc:sldMk cId="652095785" sldId="299"/>
            <ac:spMk id="5" creationId="{8EA40ACF-0077-4CE7-B226-B0831DDD08A3}"/>
          </ac:spMkLst>
        </pc:spChg>
        <pc:spChg chg="mod">
          <ac:chgData name="Tara Jaishi" userId="75869e3b3ca07b4d" providerId="Windows Live" clId="Web-{F32F21A1-D09D-4E82-A811-5AF18D02A2E3}" dt="2021-01-20T13:51:30.024" v="187" actId="20577"/>
          <ac:spMkLst>
            <pc:docMk/>
            <pc:sldMk cId="652095785" sldId="299"/>
            <ac:spMk id="9" creationId="{2D18E395-CD7F-4ED4-B9E2-FF6BE97297CE}"/>
          </ac:spMkLst>
        </pc:spChg>
        <pc:picChg chg="add mod">
          <ac:chgData name="Tara Jaishi" userId="75869e3b3ca07b4d" providerId="Windows Live" clId="Web-{F32F21A1-D09D-4E82-A811-5AF18D02A2E3}" dt="2021-01-20T13:53:37.573" v="197" actId="14100"/>
          <ac:picMkLst>
            <pc:docMk/>
            <pc:sldMk cId="652095785" sldId="299"/>
            <ac:picMk id="7" creationId="{0A496F78-A6CA-4787-A6FB-A461070C17B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600" b="1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noProof="0" dirty="0"/>
              <a:t>Projekt</a:t>
            </a:r>
            <a:r>
              <a:rPr lang="de-DE" sz="1600" b="1" baseline="0" noProof="0" dirty="0"/>
              <a:t>risikoanalyse</a:t>
            </a:r>
            <a:endParaRPr lang="de-DE" sz="1600" b="1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600" b="1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Datenreihe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Datenreihe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Datenreihe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21.01.2021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21.01.2021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lsy/VHD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8204"/>
            <a:ext cx="9144000" cy="16065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de-DE" b="1" dirty="0">
                <a:solidFill>
                  <a:srgbClr val="6638B6"/>
                </a:solidFill>
              </a:rPr>
              <a:t>Circuit Design</a:t>
            </a:r>
            <a:br>
              <a:rPr lang="de-DE" b="1" dirty="0">
                <a:solidFill>
                  <a:srgbClr val="6638B6"/>
                </a:solidFill>
              </a:rPr>
            </a:br>
            <a:r>
              <a:rPr lang="de-DE" sz="2400" b="1" dirty="0">
                <a:solidFill>
                  <a:srgbClr val="6638B6"/>
                </a:solidFill>
              </a:rPr>
              <a:t>(WS2020/21)</a:t>
            </a:r>
            <a:br>
              <a:rPr lang="de-DE" dirty="0">
                <a:solidFill>
                  <a:srgbClr val="6638B6"/>
                </a:solidFill>
              </a:rPr>
            </a:br>
            <a:r>
              <a:rPr lang="de-DE" sz="3200" dirty="0">
                <a:solidFill>
                  <a:srgbClr val="9B7DD4"/>
                </a:solidFill>
              </a:rPr>
              <a:t>Prof. Dr. –Ing Andreas Siggelkow</a:t>
            </a:r>
            <a:endParaRPr lang="de-DE" dirty="0">
              <a:solidFill>
                <a:srgbClr val="9B7DD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-1351697"/>
            <a:ext cx="2607364" cy="2607364"/>
          </a:xfrm>
          <a:prstGeom prst="diamond">
            <a:avLst/>
          </a:prstGeom>
          <a:noFill/>
          <a:ln>
            <a:solidFill>
              <a:srgbClr val="6638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2514198"/>
            <a:ext cx="3541486" cy="3541486"/>
          </a:xfrm>
          <a:prstGeom prst="diamond">
            <a:avLst/>
          </a:prstGeom>
          <a:noFill/>
          <a:ln>
            <a:solidFill>
              <a:srgbClr val="9B7D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2C97270-13DE-418D-A11B-EBBF82F2F926}"/>
              </a:ext>
            </a:extLst>
          </p:cNvPr>
          <p:cNvSpPr txBox="1"/>
          <p:nvPr/>
        </p:nvSpPr>
        <p:spPr>
          <a:xfrm>
            <a:off x="3773286" y="4981389"/>
            <a:ext cx="494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Nils Schlegel, 32067 &amp; Tara </a:t>
            </a:r>
            <a:r>
              <a:rPr lang="de-DE" dirty="0" err="1"/>
              <a:t>Jaishi</a:t>
            </a:r>
            <a:r>
              <a:rPr lang="de-DE" dirty="0"/>
              <a:t>, 32289</a:t>
            </a:r>
          </a:p>
        </p:txBody>
      </p:sp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B714AD1-2794-411E-9241-5C29E42D9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24" y="3481243"/>
            <a:ext cx="3415095" cy="114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 S3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3547A9-EC68-4963-AB6A-01A96F3A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5C155B7-98AD-4881-8F63-54B144823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16" y="2192163"/>
            <a:ext cx="6419920" cy="269470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EDADF69-D3D5-4D34-B4B5-F778E6372A0C}"/>
              </a:ext>
            </a:extLst>
          </p:cNvPr>
          <p:cNvSpPr txBox="1"/>
          <p:nvPr/>
        </p:nvSpPr>
        <p:spPr>
          <a:xfrm>
            <a:off x="3173104" y="1727495"/>
            <a:ext cx="280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3-Wire-Interface</a:t>
            </a:r>
          </a:p>
        </p:txBody>
      </p:sp>
    </p:spTree>
    <p:extLst>
      <p:ext uri="{BB962C8B-B14F-4D97-AF65-F5344CB8AC3E}">
        <p14:creationId xmlns:p14="http://schemas.microsoft.com/office/powerpoint/2010/main" val="369871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UART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3547A9-EC68-4963-AB6A-01A96F3A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FBF051-ADBA-4F0C-8AC8-81BA08B19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40" y="1997929"/>
            <a:ext cx="6419920" cy="28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9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D28FDD-3F0C-479C-BCBE-5A28F2A5A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0" y="1371313"/>
            <a:ext cx="4906060" cy="4115374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30A1D25-D3B2-4732-ADB1-8A4938325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2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</a:p>
          <a:p>
            <a:pPr algn="ctr"/>
            <a:endParaRPr lang="de-DE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939800" y="1353895"/>
            <a:ext cx="10312400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2400" dirty="0">
                <a:cs typeface="Segoe UI Light"/>
              </a:rPr>
              <a:t>In real world assumptions: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Only one door to enter/exit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Everyone completes the enter/leave process completely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No one enters, when the room is full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No one leaves, when room is already empty</a:t>
            </a:r>
          </a:p>
          <a:p>
            <a:pPr marL="342900" indent="-342900">
              <a:buFont typeface="Wingdings"/>
              <a:buChar char="q"/>
            </a:pPr>
            <a:endParaRPr lang="en-US" sz="3600" dirty="0">
              <a:cs typeface="Segoe UI Light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6CF18FB-6DA1-4D6D-9F08-3E92376AA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10AE430-B094-4E20-BB20-E03723DA7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09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8F9882E-2BE4-43DB-AE3F-D0CDAA5B9710}"/>
              </a:ext>
            </a:extLst>
          </p:cNvPr>
          <p:cNvSpPr txBox="1"/>
          <p:nvPr/>
        </p:nvSpPr>
        <p:spPr>
          <a:xfrm>
            <a:off x="719327" y="4602716"/>
            <a:ext cx="107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Link: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https://github.com/nlsy/VHDL</a:t>
            </a:r>
            <a:endParaRPr lang="de-DE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026" name="Picture 2" descr="GitHub logo and symbol, meaning, history, PNG">
            <a:extLst>
              <a:ext uri="{FF2B5EF4-FFF2-40B4-BE49-F238E27FC236}">
                <a16:creationId xmlns:a16="http://schemas.microsoft.com/office/drawing/2014/main" id="{090F7CDA-2869-43B3-8EFC-62DDA0150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105" y="3453988"/>
            <a:ext cx="1161789" cy="10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138075"/>
            <a:ext cx="560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err="1"/>
              <a:t>Thank</a:t>
            </a:r>
            <a:r>
              <a:rPr lang="de-DE" sz="3600" b="1" dirty="0"/>
              <a:t> </a:t>
            </a:r>
            <a:r>
              <a:rPr lang="de-DE" sz="3600" b="1" dirty="0" err="1"/>
              <a:t>you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9761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PROJEKT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SPEZIFIKATION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ENTWURF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ENTWICKLUNG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ANALYSE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IMPLEMENTIERUNG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TESTS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4" name="Freihandform 1676" descr="Symbol, das ein Kontrollkästchen darstellt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pic>
        <p:nvPicPr>
          <p:cNvPr id="43" name="Grafik 42" descr="Ein Bild, das Text enthält.&#10;&#10;Automatisch generierte Beschreibung">
            <a:extLst>
              <a:ext uri="{FF2B5EF4-FFF2-40B4-BE49-F238E27FC236}">
                <a16:creationId xmlns:a16="http://schemas.microsoft.com/office/drawing/2014/main" id="{6A912823-CBC4-4063-B0C4-1FE30607C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3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MARKTANALYSE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TECHNISCHE ANALYSE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FINANZANALYSE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WIRTSCHAFTLI-CHE ANALYSE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ÖKOLOGISCHE ANALYSE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reihandform 4197" descr="Symbol, das einen Einkaufswagen darstell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57" name="Freihandform 4344" descr="Symbol, das einen Schraubenschlüssel darstellt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58" name="Gruppieren 57" descr="Symbol, das Geld darstell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ihand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Freihand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Freihand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5" name="Freihand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6" name="Freihand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67" name="Gruppieren 66" descr="Symbol, das einen Abakus darstellt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ihand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9" name="Freihand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0" name="Freihand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1" name="Freihand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2" name="Freihandform 2319" descr="Symbol, das ein Blatt darstellt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4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400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0" name="Verbinder: Winkel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mit Pfeil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mit Pfeil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mit Pfeil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Winkel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Management-ziele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Kundenziele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Projektziele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 err="1">
                <a:solidFill>
                  <a:schemeClr val="bg1"/>
                </a:solidFill>
              </a:rPr>
              <a:t>Implementie-rungsplan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Zeitpläne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Aufgaben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Ressourcen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5792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7890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29988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3639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21420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5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 6" descr="Diagramm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375050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5.980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–1,19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113.200,50 €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Kreis: Hohl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Kreis: Hohl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Kreis: Hohl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Kreis: Hohl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Kreis: Hohl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Kreis: Hohl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1" name="Gruppieren 40" descr="Symbol, das einen Menschen und eine Sprechblase darstellt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ihand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2" name="Freihand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53" name="Gruppieren 52" descr="Symbol, das Bücher darstellt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hteck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9" name="Freihand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Rechteck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Rechteck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5" name="Freihand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6" name="Freihand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7" name="Rechteck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8" name="Freihand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9" name="Freihand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0" name="Freihandform 1671" descr="Symbol, das ein Häkchen darstellt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71" name="Freihandform 3850" descr="Symbol, das einen Blitz darstellt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72" name="Freihandform 3886" descr="Symbol, das eine Lupe darstellt (Suche)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73" name="Gruppieren 72" descr="Symbol, das Computerbildschirme darstellt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ihand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5" name="Freihand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6" name="Freihand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7" name="Freihand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8" name="Freihand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-58799"/>
            <a:ext cx="11734800" cy="240989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/>
              <a:buChar char="q"/>
            </a:pP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/>
              <a:buChar char="q"/>
            </a:pPr>
            <a:endParaRPr lang="de-DE" sz="1800" dirty="0">
              <a:solidFill>
                <a:srgbClr val="000000"/>
              </a:solidFill>
            </a:endParaRPr>
          </a:p>
          <a:p>
            <a:pPr marL="285750" indent="-285750">
              <a:buFont typeface="Wingdings"/>
              <a:buChar char="q"/>
            </a:pPr>
            <a:endParaRPr lang="de-DE" sz="1800" dirty="0">
              <a:solidFill>
                <a:srgbClr val="000000"/>
              </a:solidFill>
            </a:endParaRPr>
          </a:p>
          <a:p>
            <a:pPr marL="285750" indent="-285750">
              <a:buFont typeface="Wingdings"/>
              <a:buChar char="q"/>
            </a:pPr>
            <a:endParaRPr lang="de-DE" sz="18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q"/>
            </a:pPr>
            <a:endParaRPr lang="de-DE" sz="1800" b="1" dirty="0">
              <a:solidFill>
                <a:srgbClr val="000000"/>
              </a:solidFill>
            </a:endParaRPr>
          </a:p>
          <a:p>
            <a:pPr algn="ctr"/>
            <a:endParaRPr lang="de-DE" sz="2800" b="1" dirty="0">
              <a:solidFill>
                <a:srgbClr val="404040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385725"/>
            <a:ext cx="560923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de-DE" sz="3600" b="1" dirty="0">
              <a:cs typeface="Segoe UI Light"/>
            </a:endParaRPr>
          </a:p>
          <a:p>
            <a:pPr algn="ctr"/>
            <a:endParaRPr lang="de-DE" sz="3600" b="1" dirty="0">
              <a:cs typeface="Segoe UI Light"/>
            </a:endParaRPr>
          </a:p>
          <a:p>
            <a:pPr algn="ctr"/>
            <a:endParaRPr lang="de-DE" sz="3600" b="1" dirty="0">
              <a:cs typeface="Segoe U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9E62A-5ED7-4F94-9004-2B46A73FF5F1}"/>
              </a:ext>
            </a:extLst>
          </p:cNvPr>
          <p:cNvSpPr txBox="1"/>
          <p:nvPr/>
        </p:nvSpPr>
        <p:spPr>
          <a:xfrm>
            <a:off x="228600" y="1143000"/>
            <a:ext cx="11734800" cy="38318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endParaRPr lang="de-DE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dirty="0">
                <a:ea typeface="+mn-lt"/>
                <a:cs typeface="+mn-lt"/>
              </a:rPr>
              <a:t>Single </a:t>
            </a:r>
            <a:r>
              <a:rPr lang="de-DE" dirty="0" err="1">
                <a:ea typeface="+mn-lt"/>
                <a:cs typeface="+mn-lt"/>
              </a:rPr>
              <a:t>application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processing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chip</a:t>
            </a:r>
            <a:r>
              <a:rPr lang="de-DE" dirty="0">
                <a:ea typeface="+mn-lt"/>
                <a:cs typeface="+mn-lt"/>
              </a:rPr>
              <a:t> IC_4 </a:t>
            </a:r>
            <a:r>
              <a:rPr lang="de-DE" dirty="0" err="1">
                <a:ea typeface="+mn-lt"/>
                <a:cs typeface="+mn-lt"/>
              </a:rPr>
              <a:t>designed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restrict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no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people</a:t>
            </a:r>
            <a:r>
              <a:rPr lang="de-DE" dirty="0">
                <a:ea typeface="+mn-lt"/>
                <a:cs typeface="+mn-lt"/>
              </a:rPr>
              <a:t> in </a:t>
            </a:r>
            <a:r>
              <a:rPr lang="de-DE" dirty="0" err="1">
                <a:ea typeface="+mn-lt"/>
                <a:cs typeface="+mn-lt"/>
              </a:rPr>
              <a:t>room</a:t>
            </a:r>
            <a:r>
              <a:rPr lang="de-DE" dirty="0">
                <a:ea typeface="+mn-lt"/>
                <a:cs typeface="+mn-lt"/>
              </a:rPr>
              <a:t> due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covid-19.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dirty="0" err="1">
                <a:ea typeface="+mn-lt"/>
                <a:cs typeface="+mn-lt"/>
              </a:rPr>
              <a:t>Designed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a </a:t>
            </a:r>
            <a:r>
              <a:rPr lang="de-DE" dirty="0" err="1">
                <a:ea typeface="+mn-lt"/>
                <a:cs typeface="+mn-lt"/>
              </a:rPr>
              <a:t>chamber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which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only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has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one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entry</a:t>
            </a:r>
            <a:r>
              <a:rPr lang="de-DE" dirty="0">
                <a:ea typeface="+mn-lt"/>
                <a:cs typeface="+mn-lt"/>
              </a:rPr>
              <a:t>/</a:t>
            </a:r>
            <a:r>
              <a:rPr lang="de-DE" dirty="0" err="1">
                <a:ea typeface="+mn-lt"/>
                <a:cs typeface="+mn-lt"/>
              </a:rPr>
              <a:t>exit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gate</a:t>
            </a:r>
            <a:r>
              <a:rPr lang="de-DE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dirty="0">
                <a:ea typeface="+mn-lt"/>
                <a:cs typeface="+mn-lt"/>
              </a:rPr>
              <a:t>IC_4 </a:t>
            </a:r>
            <a:r>
              <a:rPr lang="de-DE" dirty="0" err="1">
                <a:ea typeface="+mn-lt"/>
                <a:cs typeface="+mn-lt"/>
              </a:rPr>
              <a:t>is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designed</a:t>
            </a:r>
            <a:r>
              <a:rPr lang="de-DE" dirty="0">
                <a:ea typeface="+mn-lt"/>
                <a:cs typeface="+mn-lt"/>
              </a:rPr>
              <a:t> in FPGA prototype-board Max1000 </a:t>
            </a:r>
            <a:r>
              <a:rPr lang="de-DE" dirty="0" err="1">
                <a:ea typeface="+mn-lt"/>
                <a:cs typeface="+mn-lt"/>
              </a:rPr>
              <a:t>with</a:t>
            </a:r>
            <a:r>
              <a:rPr lang="de-DE" dirty="0">
                <a:ea typeface="+mn-lt"/>
                <a:cs typeface="+mn-lt"/>
              </a:rPr>
              <a:t> 10M16SAU169C8G </a:t>
            </a:r>
            <a:r>
              <a:rPr lang="de-DE" dirty="0" err="1">
                <a:ea typeface="+mn-lt"/>
                <a:cs typeface="+mn-lt"/>
              </a:rPr>
              <a:t>device</a:t>
            </a:r>
            <a:r>
              <a:rPr lang="de-DE" dirty="0">
                <a:ea typeface="+mn-lt"/>
                <a:cs typeface="+mn-lt"/>
              </a:rPr>
              <a:t> on </a:t>
            </a:r>
            <a:r>
              <a:rPr lang="de-DE" dirty="0" err="1">
                <a:ea typeface="+mn-lt"/>
                <a:cs typeface="+mn-lt"/>
              </a:rPr>
              <a:t>board</a:t>
            </a:r>
            <a:r>
              <a:rPr lang="de-DE" dirty="0">
                <a:ea typeface="+mn-lt"/>
                <a:cs typeface="+mn-lt"/>
              </a:rPr>
              <a:t>. 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dirty="0" err="1">
                <a:cs typeface="Segoe UI Light"/>
              </a:rPr>
              <a:t>Operated</a:t>
            </a:r>
            <a:r>
              <a:rPr lang="de-DE" dirty="0">
                <a:cs typeface="Segoe UI Light"/>
              </a:rPr>
              <a:t> in </a:t>
            </a:r>
            <a:r>
              <a:rPr lang="de-DE" dirty="0" err="1">
                <a:cs typeface="Segoe UI Light"/>
              </a:rPr>
              <a:t>condition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depending</a:t>
            </a:r>
            <a:r>
              <a:rPr lang="de-DE" dirty="0">
                <a:cs typeface="Segoe UI Light"/>
              </a:rPr>
              <a:t> in LEDs(Green-</a:t>
            </a:r>
            <a:r>
              <a:rPr lang="de-DE" dirty="0" err="1">
                <a:cs typeface="Segoe UI Light"/>
              </a:rPr>
              <a:t>go</a:t>
            </a:r>
            <a:r>
              <a:rPr lang="de-DE" dirty="0">
                <a:cs typeface="Segoe UI Light"/>
              </a:rPr>
              <a:t>, </a:t>
            </a:r>
            <a:r>
              <a:rPr lang="de-DE" dirty="0" err="1">
                <a:cs typeface="Segoe UI Light"/>
              </a:rPr>
              <a:t>Red-stop</a:t>
            </a:r>
            <a:r>
              <a:rPr lang="de-DE" dirty="0">
                <a:cs typeface="Segoe UI Light"/>
              </a:rPr>
              <a:t>).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dirty="0" err="1">
                <a:cs typeface="Segoe UI Light"/>
              </a:rPr>
              <a:t>Only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one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entry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or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exit</a:t>
            </a:r>
            <a:r>
              <a:rPr lang="de-DE" dirty="0">
                <a:cs typeface="Segoe UI Light"/>
              </a:rPr>
              <a:t> possible at a time in </a:t>
            </a:r>
            <a:r>
              <a:rPr lang="de-DE" dirty="0" err="1">
                <a:cs typeface="Segoe UI Light"/>
              </a:rPr>
              <a:t>sprecific</a:t>
            </a:r>
            <a:r>
              <a:rPr lang="de-DE" dirty="0">
                <a:cs typeface="Segoe UI Light"/>
              </a:rPr>
              <a:t> time </a:t>
            </a:r>
            <a:r>
              <a:rPr lang="de-DE" dirty="0" err="1">
                <a:cs typeface="Segoe UI Light"/>
              </a:rPr>
              <a:t>interval</a:t>
            </a:r>
            <a:r>
              <a:rPr lang="de-DE" dirty="0">
                <a:cs typeface="Segoe UI Light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dirty="0">
                <a:cs typeface="Segoe UI Light"/>
              </a:rPr>
              <a:t>People </a:t>
            </a:r>
            <a:r>
              <a:rPr lang="de-DE" dirty="0" err="1">
                <a:cs typeface="Segoe UI Light"/>
              </a:rPr>
              <a:t>enters</a:t>
            </a:r>
            <a:r>
              <a:rPr lang="de-DE" dirty="0">
                <a:cs typeface="Segoe UI Light"/>
              </a:rPr>
              <a:t>/</a:t>
            </a:r>
            <a:r>
              <a:rPr lang="de-DE" dirty="0" err="1">
                <a:cs typeface="Segoe UI Light"/>
              </a:rPr>
              <a:t>leaves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chamber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when</a:t>
            </a:r>
            <a:r>
              <a:rPr lang="de-DE" dirty="0">
                <a:cs typeface="Segoe UI Light"/>
              </a:rPr>
              <a:t> Green-</a:t>
            </a:r>
            <a:r>
              <a:rPr lang="de-DE" dirty="0" err="1">
                <a:cs typeface="Segoe UI Light"/>
              </a:rPr>
              <a:t>go</a:t>
            </a:r>
            <a:r>
              <a:rPr lang="de-DE" dirty="0">
                <a:cs typeface="Segoe UI Light"/>
              </a:rPr>
              <a:t> LED </a:t>
            </a:r>
            <a:r>
              <a:rPr lang="de-DE" dirty="0" err="1">
                <a:cs typeface="Segoe UI Light"/>
              </a:rPr>
              <a:t>is</a:t>
            </a:r>
            <a:r>
              <a:rPr lang="de-DE" dirty="0">
                <a:cs typeface="Segoe UI Light"/>
              </a:rPr>
              <a:t> on </a:t>
            </a:r>
            <a:r>
              <a:rPr lang="de-DE" dirty="0" err="1">
                <a:cs typeface="Segoe UI Light"/>
              </a:rPr>
              <a:t>untill</a:t>
            </a:r>
            <a:r>
              <a:rPr lang="de-DE" dirty="0">
                <a:cs typeface="Segoe UI Light"/>
              </a:rPr>
              <a:t> maximum </a:t>
            </a:r>
            <a:r>
              <a:rPr lang="de-DE" dirty="0" err="1">
                <a:cs typeface="Segoe UI Light"/>
              </a:rPr>
              <a:t>no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of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people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reached</a:t>
            </a:r>
            <a:r>
              <a:rPr lang="de-DE" dirty="0">
                <a:cs typeface="Segoe UI Light"/>
              </a:rPr>
              <a:t> in </a:t>
            </a:r>
            <a:r>
              <a:rPr lang="de-DE" dirty="0" err="1">
                <a:cs typeface="Segoe UI Light"/>
              </a:rPr>
              <a:t>chamber</a:t>
            </a:r>
            <a:r>
              <a:rPr lang="de-DE" dirty="0">
                <a:cs typeface="Segoe UI Light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dirty="0" err="1">
                <a:cs typeface="Segoe UI Light"/>
              </a:rPr>
              <a:t>Red-stop</a:t>
            </a:r>
            <a:r>
              <a:rPr lang="de-DE" dirty="0">
                <a:cs typeface="Segoe UI Light"/>
              </a:rPr>
              <a:t> LED </a:t>
            </a:r>
            <a:r>
              <a:rPr lang="de-DE" dirty="0" err="1">
                <a:cs typeface="Segoe UI Light"/>
              </a:rPr>
              <a:t>indicates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no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of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people</a:t>
            </a:r>
            <a:r>
              <a:rPr lang="de-DE" dirty="0">
                <a:cs typeface="Segoe UI Light"/>
              </a:rPr>
              <a:t> in </a:t>
            </a:r>
            <a:r>
              <a:rPr lang="de-DE" dirty="0" err="1">
                <a:cs typeface="Segoe UI Light"/>
              </a:rPr>
              <a:t>chamber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is</a:t>
            </a:r>
            <a:r>
              <a:rPr lang="de-DE" dirty="0">
                <a:cs typeface="Segoe UI Light"/>
              </a:rPr>
              <a:t> maximum and </a:t>
            </a:r>
            <a:r>
              <a:rPr lang="de-DE" dirty="0" err="1">
                <a:cs typeface="Segoe UI Light"/>
              </a:rPr>
              <a:t>hence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no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futher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entry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is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made</a:t>
            </a:r>
            <a:r>
              <a:rPr lang="de-DE" dirty="0">
                <a:cs typeface="Segoe UI Light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dirty="0">
                <a:cs typeface="Segoe UI Light"/>
              </a:rPr>
              <a:t>An </a:t>
            </a:r>
            <a:r>
              <a:rPr lang="de-DE" dirty="0" err="1">
                <a:cs typeface="Segoe UI Light"/>
              </a:rPr>
              <a:t>unique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acoustic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sound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signal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is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played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when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people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enters</a:t>
            </a:r>
            <a:r>
              <a:rPr lang="de-DE" dirty="0">
                <a:cs typeface="Segoe UI Light"/>
              </a:rPr>
              <a:t>/</a:t>
            </a:r>
            <a:r>
              <a:rPr lang="de-DE" dirty="0" err="1">
                <a:cs typeface="Segoe UI Light"/>
              </a:rPr>
              <a:t>leave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chamber</a:t>
            </a:r>
            <a:r>
              <a:rPr lang="de-DE" dirty="0">
                <a:cs typeface="Segoe UI Light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dirty="0">
                <a:cs typeface="Segoe UI Light"/>
              </a:rPr>
              <a:t>Unique </a:t>
            </a:r>
            <a:r>
              <a:rPr lang="de-DE" dirty="0" err="1">
                <a:cs typeface="Segoe UI Light"/>
              </a:rPr>
              <a:t>acoustic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sound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is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played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when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max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no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of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specified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people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reached</a:t>
            </a:r>
            <a:r>
              <a:rPr lang="de-DE" dirty="0">
                <a:cs typeface="Segoe UI Light"/>
              </a:rPr>
              <a:t> in </a:t>
            </a:r>
            <a:r>
              <a:rPr lang="de-DE" dirty="0" err="1">
                <a:cs typeface="Segoe UI Light"/>
              </a:rPr>
              <a:t>room</a:t>
            </a:r>
            <a:r>
              <a:rPr lang="de-DE" dirty="0">
                <a:cs typeface="Segoe UI Light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dirty="0">
                <a:cs typeface="Segoe UI Light"/>
              </a:rPr>
              <a:t>All </a:t>
            </a:r>
            <a:r>
              <a:rPr lang="de-DE" dirty="0" err="1">
                <a:cs typeface="Segoe UI Light"/>
              </a:rPr>
              <a:t>the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information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is</a:t>
            </a:r>
            <a:r>
              <a:rPr lang="de-DE" dirty="0">
                <a:cs typeface="Segoe UI Light"/>
              </a:rPr>
              <a:t> </a:t>
            </a:r>
            <a:r>
              <a:rPr lang="de-DE" dirty="0" err="1">
                <a:cs typeface="Segoe UI Light"/>
              </a:rPr>
              <a:t>displayed</a:t>
            </a:r>
            <a:r>
              <a:rPr lang="de-DE" dirty="0">
                <a:cs typeface="Segoe UI Light"/>
              </a:rPr>
              <a:t> in Serial Transmission.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b="1" dirty="0">
              <a:cs typeface="Segoe UI 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endParaRPr lang="de-DE" b="1" dirty="0">
              <a:cs typeface="Segoe UI 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endParaRPr lang="de-DE" b="1" dirty="0">
              <a:cs typeface="Segoe UI 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endParaRPr lang="de-DE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0236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Projektanalyse – Folie 7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elle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89855"/>
              </p:ext>
            </p:extLst>
          </p:nvPr>
        </p:nvGraphicFramePr>
        <p:xfrm>
          <a:off x="431800" y="1263895"/>
          <a:ext cx="11328400" cy="400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52881955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9851239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9996447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79822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  <p:sp>
        <p:nvSpPr>
          <p:cNvPr id="49" name="Freihandform 3886" descr="Symbol, das eine Lupe darstellt (Suche)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50" name="Gruppieren 49" descr="Symbol, das Papier und Stift darstellt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ihand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9" name="Freihand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0" name="Freihand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1" name="Rechteck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82" name="Gruppieren 81" descr="Symbol, das einen Computerbildschirm darstellt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ihand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4" name="Freihand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85" name="Gruppieren 84" descr="Symbol, das Computerbildschirme darstellt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ihand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92" name="Gruppieren 91" descr="Symbol, das vier Quadrate darstellt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ihand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7" name="Freihand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8" name="Freihand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9" name="Freihand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01" name="Gruppieren 100" descr="Symbol, das ein Mobiltelefon mit Sprechblase darstellt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ihand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06" name="Gruppieren 105" descr="Symbol, das Papier darstellt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hteck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Rechteck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Rechteck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0" name="Freihand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11" name="Gruppieren 110" descr="Symbol, das einen Umschlag darstellt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ihand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3" name="Freihand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4" name="Freihand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5" name="Freihand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6" name="Freihand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7" name="Freihand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18" name="Gruppieren 117" descr="Symbol, das Kästen darstellt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ihand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0" name="Freihand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1" name="Freihand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2" name="Freihand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3" name="Freihand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4" name="Freihand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5" name="Freihand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6" name="Freihand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7" name="Freihand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28" name="Gruppieren 127" descr="Symbol, das einen Menschen und eine Sprechblase darstellt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ihand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0" name="Freihand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31" name="Freihandform 1837" descr="Markierung mit Pluszeichen ">
            <a:extLst>
              <a:ext uri="{FF2B5EF4-FFF2-40B4-BE49-F238E27FC236}">
                <a16:creationId xmlns:a16="http://schemas.microsoft.com/office/drawing/2014/main" id="{160F3D2A-DDEB-465E-AAD3-D5DF7B6D5B43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876981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2" name="Freihandform 1838" descr="Markierung mit Minuszeichen ">
            <a:extLst>
              <a:ext uri="{FF2B5EF4-FFF2-40B4-BE49-F238E27FC236}">
                <a16:creationId xmlns:a16="http://schemas.microsoft.com/office/drawing/2014/main" id="{B5F2BF4D-A7CC-4EBB-95EE-71610004A3D7}"/>
              </a:ext>
            </a:extLst>
          </p:cNvPr>
          <p:cNvSpPr>
            <a:spLocks noEditPoints="1"/>
          </p:cNvSpPr>
          <p:nvPr/>
        </p:nvSpPr>
        <p:spPr bwMode="auto">
          <a:xfrm>
            <a:off x="1989538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3" name="Freihandform 1839" descr="Markierung mit Multiplikationszeichen ">
            <a:extLst>
              <a:ext uri="{FF2B5EF4-FFF2-40B4-BE49-F238E27FC236}">
                <a16:creationId xmlns:a16="http://schemas.microsoft.com/office/drawing/2014/main" id="{C1376BF3-C8B4-42C0-BF77-D3FADEB8D226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3385358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4" name="Freihandform 1839" descr="Markierung mit Multiplikationszeichen ">
            <a:extLst>
              <a:ext uri="{FF2B5EF4-FFF2-40B4-BE49-F238E27FC236}">
                <a16:creationId xmlns:a16="http://schemas.microsoft.com/office/drawing/2014/main" id="{78429B93-7238-4139-A703-26ABDBFB1498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5" name="Freihandform 1837" descr="Markierung mit Pluszeichen ">
            <a:extLst>
              <a:ext uri="{FF2B5EF4-FFF2-40B4-BE49-F238E27FC236}">
                <a16:creationId xmlns:a16="http://schemas.microsoft.com/office/drawing/2014/main" id="{FFEC666F-8CEB-456C-A2BE-0ED23EE4FAD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6" name="Freihandform 1839" descr="Markierung mit Multiplikationszeichen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EditPoints="1"/>
          </p:cNvSpPr>
          <p:nvPr/>
        </p:nvSpPr>
        <p:spPr bwMode="auto">
          <a:xfrm>
            <a:off x="4302523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7" name="Freihandform 1838" descr="Markierung mit Minuszeichen ">
            <a:extLst>
              <a:ext uri="{FF2B5EF4-FFF2-40B4-BE49-F238E27FC236}">
                <a16:creationId xmlns:a16="http://schemas.microsoft.com/office/drawing/2014/main" id="{0852AFAF-F59C-431F-8C82-94379765098D}"/>
              </a:ext>
            </a:extLst>
          </p:cNvPr>
          <p:cNvSpPr>
            <a:spLocks noEditPoints="1"/>
          </p:cNvSpPr>
          <p:nvPr/>
        </p:nvSpPr>
        <p:spPr bwMode="auto">
          <a:xfrm>
            <a:off x="5427446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8" name="Freihandform 1837" descr="Markierung mit Pluszeichen ">
            <a:extLst>
              <a:ext uri="{FF2B5EF4-FFF2-40B4-BE49-F238E27FC236}">
                <a16:creationId xmlns:a16="http://schemas.microsoft.com/office/drawing/2014/main" id="{4C5127E9-68E5-46FA-8C57-25FDF54CF7B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9" name="Freihandform 1837" descr="Markierung mit Pluszeichen ">
            <a:extLst>
              <a:ext uri="{FF2B5EF4-FFF2-40B4-BE49-F238E27FC236}">
                <a16:creationId xmlns:a16="http://schemas.microsoft.com/office/drawing/2014/main" id="{2359F2CA-3777-4AA1-A96A-2B49185A93F8}"/>
              </a:ext>
            </a:extLst>
          </p:cNvPr>
          <p:cNvSpPr>
            <a:spLocks noEditPoints="1"/>
          </p:cNvSpPr>
          <p:nvPr/>
        </p:nvSpPr>
        <p:spPr bwMode="auto">
          <a:xfrm>
            <a:off x="4306097" y="18765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0" name="Freihandform 1838" descr="Markierung mit Minuszeichen ">
            <a:extLst>
              <a:ext uri="{FF2B5EF4-FFF2-40B4-BE49-F238E27FC236}">
                <a16:creationId xmlns:a16="http://schemas.microsoft.com/office/drawing/2014/main" id="{1FE19FFA-CAD6-453B-8808-4EB523DD1271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1" name="Freihandform 1838" descr="Markierung mit Minuszeichen ">
            <a:extLst>
              <a:ext uri="{FF2B5EF4-FFF2-40B4-BE49-F238E27FC236}">
                <a16:creationId xmlns:a16="http://schemas.microsoft.com/office/drawing/2014/main" id="{C68F970D-304B-4DB3-A6C2-E214037CD6E5}"/>
              </a:ext>
            </a:extLst>
          </p:cNvPr>
          <p:cNvSpPr>
            <a:spLocks noEditPoints="1"/>
          </p:cNvSpPr>
          <p:nvPr/>
        </p:nvSpPr>
        <p:spPr bwMode="auto">
          <a:xfrm>
            <a:off x="6498033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2" name="Freihandform 1837" descr="Markierung mit Pluszeichen ">
            <a:extLst>
              <a:ext uri="{FF2B5EF4-FFF2-40B4-BE49-F238E27FC236}">
                <a16:creationId xmlns:a16="http://schemas.microsoft.com/office/drawing/2014/main" id="{28204691-D113-415C-8A74-FFC7DBEA4A41}"/>
              </a:ext>
            </a:extLst>
          </p:cNvPr>
          <p:cNvSpPr>
            <a:spLocks noEditPoints="1"/>
          </p:cNvSpPr>
          <p:nvPr/>
        </p:nvSpPr>
        <p:spPr bwMode="auto">
          <a:xfrm>
            <a:off x="6494464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3" name="Freihandform 1839" descr="Markierung mit Multiplikationszeichen ">
            <a:extLst>
              <a:ext uri="{FF2B5EF4-FFF2-40B4-BE49-F238E27FC236}">
                <a16:creationId xmlns:a16="http://schemas.microsoft.com/office/drawing/2014/main" id="{9506A8E7-40C8-4CB3-909D-6D1FBA2D8F3D}"/>
              </a:ext>
            </a:extLst>
          </p:cNvPr>
          <p:cNvSpPr>
            <a:spLocks noEditPoints="1"/>
          </p:cNvSpPr>
          <p:nvPr/>
        </p:nvSpPr>
        <p:spPr bwMode="auto">
          <a:xfrm>
            <a:off x="7703738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4" name="Freihandform 1837" descr="Markierung mit Pluszeichen ">
            <a:extLst>
              <a:ext uri="{FF2B5EF4-FFF2-40B4-BE49-F238E27FC236}">
                <a16:creationId xmlns:a16="http://schemas.microsoft.com/office/drawing/2014/main" id="{9F58591E-3473-4F64-8EC7-B3C59E9BCF39}"/>
              </a:ext>
            </a:extLst>
          </p:cNvPr>
          <p:cNvSpPr>
            <a:spLocks noEditPoints="1"/>
          </p:cNvSpPr>
          <p:nvPr/>
        </p:nvSpPr>
        <p:spPr bwMode="auto">
          <a:xfrm>
            <a:off x="7704531" y="4382023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5" name="Freihandform 1837" descr="Markierung mit Pluszeichen ">
            <a:extLst>
              <a:ext uri="{FF2B5EF4-FFF2-40B4-BE49-F238E27FC236}">
                <a16:creationId xmlns:a16="http://schemas.microsoft.com/office/drawing/2014/main" id="{8ACB7BFA-2B1C-41FA-A91F-C2A74141E269}"/>
              </a:ext>
            </a:extLst>
          </p:cNvPr>
          <p:cNvSpPr>
            <a:spLocks noEditPoints="1"/>
          </p:cNvSpPr>
          <p:nvPr/>
        </p:nvSpPr>
        <p:spPr bwMode="auto">
          <a:xfrm>
            <a:off x="8787207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6" name="Freihandform 1837" descr="Markierung mit Pluszeichen ">
            <a:extLst>
              <a:ext uri="{FF2B5EF4-FFF2-40B4-BE49-F238E27FC236}">
                <a16:creationId xmlns:a16="http://schemas.microsoft.com/office/drawing/2014/main" id="{DC0F6511-C5AE-49E3-92DC-7B6FA6B2208D}"/>
              </a:ext>
            </a:extLst>
          </p:cNvPr>
          <p:cNvSpPr>
            <a:spLocks noEditPoints="1"/>
          </p:cNvSpPr>
          <p:nvPr/>
        </p:nvSpPr>
        <p:spPr bwMode="auto">
          <a:xfrm>
            <a:off x="9900044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7" name="Freihandform 1839" descr="Markierung mit Multiplikationszeichen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de-DE" sz="1400" dirty="0"/>
              <a:t>“</a:t>
            </a:r>
            <a:r>
              <a:rPr lang="de-DE" sz="1400" dirty="0" err="1"/>
              <a:t>Lorem</a:t>
            </a:r>
            <a:r>
              <a:rPr lang="de-DE" sz="1400" dirty="0"/>
              <a:t> </a:t>
            </a:r>
            <a:r>
              <a:rPr lang="de-DE" sz="1400" dirty="0" err="1"/>
              <a:t>ipsum</a:t>
            </a:r>
            <a:r>
              <a:rPr lang="de-DE" sz="1400" dirty="0"/>
              <a:t>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</a:t>
            </a:r>
            <a:r>
              <a:rPr lang="de-DE" sz="1400" dirty="0"/>
              <a:t> </a:t>
            </a:r>
            <a:r>
              <a:rPr lang="de-DE" sz="1400" dirty="0" err="1"/>
              <a:t>amet</a:t>
            </a:r>
            <a:r>
              <a:rPr lang="de-DE" sz="1400" dirty="0"/>
              <a:t>, </a:t>
            </a:r>
            <a:r>
              <a:rPr lang="de-DE" sz="1400" dirty="0" err="1"/>
              <a:t>consectetur</a:t>
            </a:r>
            <a:r>
              <a:rPr lang="de-DE" sz="1400" dirty="0"/>
              <a:t> </a:t>
            </a:r>
            <a:r>
              <a:rPr lang="de-DE" sz="1400" dirty="0" err="1"/>
              <a:t>adipiscing</a:t>
            </a:r>
            <a:r>
              <a:rPr lang="de-DE" sz="1400" dirty="0"/>
              <a:t> </a:t>
            </a:r>
            <a:r>
              <a:rPr lang="de-DE" sz="1400" dirty="0" err="1"/>
              <a:t>elit</a:t>
            </a:r>
            <a:r>
              <a:rPr lang="de-DE" sz="1400" dirty="0"/>
              <a:t>. Duis </a:t>
            </a:r>
            <a:r>
              <a:rPr lang="de-DE" sz="1400" dirty="0" err="1"/>
              <a:t>suscipit</a:t>
            </a:r>
            <a:r>
              <a:rPr lang="de-DE" sz="1400" dirty="0"/>
              <a:t> in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ac</a:t>
            </a:r>
            <a:r>
              <a:rPr lang="de-DE" sz="1400" dirty="0"/>
              <a:t> </a:t>
            </a:r>
            <a:r>
              <a:rPr lang="de-DE" sz="1400" dirty="0" err="1"/>
              <a:t>bibendum</a:t>
            </a:r>
            <a:r>
              <a:rPr lang="de-DE" sz="1400" dirty="0"/>
              <a:t>. </a:t>
            </a:r>
            <a:r>
              <a:rPr lang="de-DE" sz="1400" dirty="0" err="1"/>
              <a:t>Sed</a:t>
            </a:r>
            <a:r>
              <a:rPr lang="de-DE" sz="1400" dirty="0"/>
              <a:t> </a:t>
            </a:r>
            <a:r>
              <a:rPr lang="de-DE" sz="1400" dirty="0" err="1"/>
              <a:t>congue</a:t>
            </a:r>
            <a:r>
              <a:rPr lang="de-DE" sz="1400" dirty="0"/>
              <a:t> </a:t>
            </a:r>
            <a:r>
              <a:rPr lang="de-DE" sz="1400" dirty="0" err="1"/>
              <a:t>lacus</a:t>
            </a:r>
            <a:r>
              <a:rPr lang="de-DE" sz="1400" dirty="0"/>
              <a:t> </a:t>
            </a:r>
            <a:r>
              <a:rPr lang="de-DE" sz="1400" dirty="0" err="1"/>
              <a:t>vitae</a:t>
            </a:r>
            <a:r>
              <a:rPr lang="de-DE" sz="1400" dirty="0"/>
              <a:t>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finibus</a:t>
            </a:r>
            <a:r>
              <a:rPr lang="de-DE" sz="1400" dirty="0"/>
              <a:t>, </a:t>
            </a:r>
            <a:r>
              <a:rPr lang="de-DE" sz="1400" dirty="0" err="1"/>
              <a:t>eu</a:t>
            </a:r>
            <a:r>
              <a:rPr lang="de-DE" sz="1400" dirty="0"/>
              <a:t> </a:t>
            </a:r>
            <a:r>
              <a:rPr lang="de-DE" sz="1400" dirty="0" err="1"/>
              <a:t>faucibus</a:t>
            </a:r>
            <a:r>
              <a:rPr lang="de-DE" sz="1400" dirty="0"/>
              <a:t> </a:t>
            </a:r>
            <a:r>
              <a:rPr lang="de-DE" sz="1400" dirty="0" err="1"/>
              <a:t>nisi</a:t>
            </a:r>
            <a:r>
              <a:rPr lang="de-DE" sz="1400" dirty="0"/>
              <a:t> </a:t>
            </a:r>
            <a:r>
              <a:rPr lang="de-DE" sz="1400" dirty="0" err="1"/>
              <a:t>ullamcorper</a:t>
            </a:r>
            <a:r>
              <a:rPr lang="de-DE" sz="1400" dirty="0"/>
              <a:t>. </a:t>
            </a:r>
            <a:r>
              <a:rPr lang="de-DE" sz="1400" dirty="0" err="1"/>
              <a:t>Quisque</a:t>
            </a:r>
            <a:r>
              <a:rPr lang="de-DE" sz="1400" dirty="0"/>
              <a:t> </a:t>
            </a:r>
            <a:r>
              <a:rPr lang="de-DE" sz="1400" dirty="0" err="1"/>
              <a:t>volutpat</a:t>
            </a:r>
            <a:r>
              <a:rPr lang="de-DE" sz="1400" dirty="0"/>
              <a:t> </a:t>
            </a:r>
            <a:r>
              <a:rPr lang="de-DE" sz="1400" dirty="0" err="1"/>
              <a:t>leo</a:t>
            </a:r>
            <a:r>
              <a:rPr lang="de-DE" sz="1400" dirty="0"/>
              <a:t> at </a:t>
            </a:r>
            <a:r>
              <a:rPr lang="de-DE" sz="1400" dirty="0" err="1"/>
              <a:t>arcu</a:t>
            </a:r>
            <a:r>
              <a:rPr lang="de-DE" sz="1400" dirty="0"/>
              <a:t> </a:t>
            </a:r>
            <a:r>
              <a:rPr lang="de-DE" sz="1400" dirty="0" err="1"/>
              <a:t>placerat</a:t>
            </a:r>
            <a:r>
              <a:rPr lang="de-DE" sz="1400" dirty="0"/>
              <a:t>, </a:t>
            </a:r>
            <a:r>
              <a:rPr lang="de-DE" sz="1400" dirty="0" err="1"/>
              <a:t>quis</a:t>
            </a:r>
            <a:r>
              <a:rPr lang="de-DE" sz="1400" dirty="0"/>
              <a:t> </a:t>
            </a:r>
            <a:r>
              <a:rPr lang="de-DE" sz="1400" dirty="0" err="1"/>
              <a:t>pellentesque</a:t>
            </a:r>
            <a:r>
              <a:rPr lang="de-DE" sz="1400" dirty="0"/>
              <a:t>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bibendum</a:t>
            </a:r>
            <a:r>
              <a:rPr lang="de-DE" sz="1400" dirty="0"/>
              <a:t>. </a:t>
            </a:r>
            <a:r>
              <a:rPr lang="de-DE" sz="1400" dirty="0" err="1"/>
              <a:t>Proin</a:t>
            </a:r>
            <a:r>
              <a:rPr lang="de-DE" sz="1400" dirty="0"/>
              <a:t> et </a:t>
            </a:r>
            <a:r>
              <a:rPr lang="de-DE" sz="1400" dirty="0" err="1"/>
              <a:t>luctus</a:t>
            </a:r>
            <a:r>
              <a:rPr lang="de-DE" sz="1400" dirty="0"/>
              <a:t> </a:t>
            </a:r>
            <a:r>
              <a:rPr lang="de-DE" sz="1400" dirty="0" err="1"/>
              <a:t>nisl</a:t>
            </a:r>
            <a:r>
              <a:rPr lang="de-DE" sz="1400" dirty="0"/>
              <a:t>, </a:t>
            </a:r>
            <a:r>
              <a:rPr lang="de-DE" sz="1400" dirty="0" err="1"/>
              <a:t>ut</a:t>
            </a:r>
            <a:r>
              <a:rPr lang="de-DE" sz="1400" dirty="0"/>
              <a:t> </a:t>
            </a:r>
            <a:r>
              <a:rPr lang="de-DE" sz="1400" dirty="0" err="1"/>
              <a:t>viverra</a:t>
            </a:r>
            <a:r>
              <a:rPr lang="de-DE" sz="1400" dirty="0"/>
              <a:t> </a:t>
            </a:r>
            <a:r>
              <a:rPr lang="de-DE" sz="1400" dirty="0" err="1"/>
              <a:t>eros</a:t>
            </a:r>
            <a:r>
              <a:rPr lang="de-DE" sz="1400" dirty="0"/>
              <a:t>. </a:t>
            </a:r>
            <a:r>
              <a:rPr lang="de-DE" sz="1400" dirty="0" err="1"/>
              <a:t>Suspendisse</a:t>
            </a:r>
            <a:r>
              <a:rPr lang="de-DE" sz="1400" dirty="0"/>
              <a:t> </a:t>
            </a:r>
            <a:r>
              <a:rPr lang="de-DE" sz="1400" dirty="0" err="1"/>
              <a:t>pharetra</a:t>
            </a:r>
            <a:r>
              <a:rPr lang="de-DE" sz="1400" dirty="0"/>
              <a:t> </a:t>
            </a:r>
            <a:r>
              <a:rPr lang="de-DE" sz="1400" dirty="0" err="1"/>
              <a:t>mattis</a:t>
            </a:r>
            <a:r>
              <a:rPr lang="de-DE" sz="1400" dirty="0"/>
              <a:t> </a:t>
            </a:r>
            <a:r>
              <a:rPr lang="de-DE" sz="1400" dirty="0" err="1"/>
              <a:t>purus</a:t>
            </a:r>
            <a:r>
              <a:rPr lang="de-DE" sz="1400" dirty="0"/>
              <a:t> </a:t>
            </a:r>
            <a:r>
              <a:rPr lang="de-DE" sz="1400" dirty="0" err="1"/>
              <a:t>eu</a:t>
            </a:r>
            <a:r>
              <a:rPr lang="de-DE" sz="1400" dirty="0"/>
              <a:t>.”</a:t>
            </a:r>
          </a:p>
        </p:txBody>
      </p: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5.980.650,32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POSITIV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NEGATIV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EXTERN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INTERN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STÄRKE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SCHWÄCHE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CHANCE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BEDROHUNG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m 3" descr="Dieses Bild zeigt ein Balkendiagramm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559284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16" name="Gruppieren 15" descr="Dieses Bild ist ein Symbol, das vier Blatt Papier darstellt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ihand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21" name="Gruppieren 20" descr="Dieses Bild ist ein Symbol, das zwei Blatt Papier darstellt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ihand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3" name="Freihand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Freihand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rgbClr val="6638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>
                <a:solidFill>
                  <a:srgbClr val="9B7DD4"/>
                </a:solidFill>
              </a:endParaRPr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rgbClr val="9B7D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>
                <a:solidFill>
                  <a:srgbClr val="9B7DD4"/>
                </a:solidFill>
              </a:endParaRP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27BD67-3CB9-4D50-82C0-BDC792D3C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E28F36C-9CBB-40CE-893B-C256B33F3B1F}"/>
              </a:ext>
            </a:extLst>
          </p:cNvPr>
          <p:cNvSpPr txBox="1"/>
          <p:nvPr/>
        </p:nvSpPr>
        <p:spPr>
          <a:xfrm>
            <a:off x="939800" y="1384435"/>
            <a:ext cx="10312400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2400" dirty="0">
                <a:cs typeface="Segoe UI Light"/>
              </a:rPr>
              <a:t>In real world assumptions: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Only one door to enter/exit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Everyone completes the enter/leave process completely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No one enters, when the room is full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No one leaves, when room is already empty</a:t>
            </a:r>
          </a:p>
          <a:p>
            <a:pPr marL="342900" indent="-342900">
              <a:buFont typeface="Wingdings"/>
              <a:buChar char="q"/>
            </a:pPr>
            <a:endParaRPr lang="en-US" sz="3600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925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Digram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27BD67-3CB9-4D50-82C0-BDC792D3C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BB8BA9F-148E-49F7-8F4D-242B6C72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44" y="2034263"/>
            <a:ext cx="3899711" cy="27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8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de-DE" sz="2800" dirty="0"/>
              <a:t>Board Setup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8F9882E-2BE4-43DB-AE3F-D0CDAA5B9710}"/>
              </a:ext>
            </a:extLst>
          </p:cNvPr>
          <p:cNvSpPr txBox="1"/>
          <p:nvPr/>
        </p:nvSpPr>
        <p:spPr>
          <a:xfrm>
            <a:off x="719327" y="4602716"/>
            <a:ext cx="107533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de-DE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138075"/>
            <a:ext cx="56092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de-DE" sz="3600" b="1" dirty="0"/>
          </a:p>
        </p:txBody>
      </p:sp>
      <p:pic>
        <p:nvPicPr>
          <p:cNvPr id="10" name="Picture 10" descr="A picture containing indoor, small, table, computer&#10;&#10;Description automatically generated">
            <a:extLst>
              <a:ext uri="{FF2B5EF4-FFF2-40B4-BE49-F238E27FC236}">
                <a16:creationId xmlns:a16="http://schemas.microsoft.com/office/drawing/2014/main" id="{EFEBFC0A-1E2B-41D3-BAF0-EAFE7D71E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019175"/>
            <a:ext cx="8210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Chart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FA8DA42-1963-4528-A326-9B86F0A90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2428875"/>
            <a:ext cx="10487025" cy="2000250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27BD67-3CB9-4D50-82C0-BDC792D3C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8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Top-Level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F89B014-7AA3-4B35-97CF-6B678B5E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D9B225-F66C-49AE-85B0-60874D77F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233487"/>
            <a:ext cx="83915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5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Trigger</a:t>
            </a:r>
          </a:p>
          <a:p>
            <a:pPr algn="ctr"/>
            <a:endParaRPr lang="de-DE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385725"/>
            <a:ext cx="560923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de-DE" sz="3600" b="1" dirty="0">
              <a:cs typeface="Segoe UI Light"/>
            </a:endParaRPr>
          </a:p>
          <a:p>
            <a:pPr algn="ctr"/>
            <a:endParaRPr lang="de-DE" sz="3600" b="1" dirty="0">
              <a:cs typeface="Segoe UI Light"/>
            </a:endParaRPr>
          </a:p>
        </p:txBody>
      </p:sp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id="{0A496F78-A6CA-4787-A6FB-A461070C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1010483"/>
            <a:ext cx="5600700" cy="49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9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Unit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F89B014-7AA3-4B35-97CF-6B678B5E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FD43D7D-B7D1-42B1-87BF-6F9E6F9DE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09" y="1124880"/>
            <a:ext cx="4195691" cy="54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7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987</Words>
  <Application>Microsoft Office PowerPoint</Application>
  <PresentationFormat>Breitbild</PresentationFormat>
  <Paragraphs>142</Paragraphs>
  <Slides>23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Segoe UI Light</vt:lpstr>
      <vt:lpstr>Wingdings</vt:lpstr>
      <vt:lpstr>Wingdings,Sans-Serif</vt:lpstr>
      <vt:lpstr>Office-Design</vt:lpstr>
      <vt:lpstr>Circuit Design (WS2020/21) Prof. Dr. –Ing Andreas Siggelkow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Projektanalyse – Folie 2</vt:lpstr>
      <vt:lpstr>Projektanalyse – Folie 3</vt:lpstr>
      <vt:lpstr>Projektanalyse – Folie 4</vt:lpstr>
      <vt:lpstr>Projektanalyse – Folie 5</vt:lpstr>
      <vt:lpstr>Projektanalyse – Folie 6</vt:lpstr>
      <vt:lpstr>Projektanalyse – Folie 7</vt:lpstr>
      <vt:lpstr>Projektanalyse – Folie 8</vt:lpstr>
      <vt:lpstr>Projektanalyse – Folie 10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Projektanalyse Präsentation</dc:title>
  <dc:creator>Nils Schlegel</dc:creator>
  <cp:lastModifiedBy>Nils Schlegel</cp:lastModifiedBy>
  <cp:revision>264</cp:revision>
  <dcterms:created xsi:type="dcterms:W3CDTF">2021-01-16T14:03:43Z</dcterms:created>
  <dcterms:modified xsi:type="dcterms:W3CDTF">2021-01-21T21:52:20Z</dcterms:modified>
</cp:coreProperties>
</file>