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7" r:id="rId2"/>
    <p:sldId id="508" r:id="rId3"/>
    <p:sldId id="510" r:id="rId4"/>
    <p:sldId id="516" r:id="rId5"/>
    <p:sldId id="517" r:id="rId6"/>
    <p:sldId id="613" r:id="rId7"/>
    <p:sldId id="522" r:id="rId8"/>
    <p:sldId id="519" r:id="rId9"/>
    <p:sldId id="599" r:id="rId10"/>
    <p:sldId id="567" r:id="rId11"/>
    <p:sldId id="579" r:id="rId12"/>
    <p:sldId id="590" r:id="rId13"/>
    <p:sldId id="755" r:id="rId14"/>
    <p:sldId id="571" r:id="rId15"/>
    <p:sldId id="604" r:id="rId16"/>
    <p:sldId id="751" r:id="rId17"/>
    <p:sldId id="656" r:id="rId18"/>
    <p:sldId id="752" r:id="rId19"/>
    <p:sldId id="658" r:id="rId20"/>
    <p:sldId id="753" r:id="rId21"/>
    <p:sldId id="754" r:id="rId22"/>
    <p:sldId id="620" r:id="rId23"/>
    <p:sldId id="690" r:id="rId24"/>
    <p:sldId id="542" r:id="rId25"/>
    <p:sldId id="611" r:id="rId26"/>
    <p:sldId id="701" r:id="rId27"/>
    <p:sldId id="750" r:id="rId28"/>
    <p:sldId id="756" r:id="rId29"/>
    <p:sldId id="720" r:id="rId30"/>
    <p:sldId id="609" r:id="rId31"/>
    <p:sldId id="706" r:id="rId32"/>
    <p:sldId id="606" r:id="rId33"/>
    <p:sldId id="595" r:id="rId34"/>
    <p:sldId id="746" r:id="rId35"/>
    <p:sldId id="748" r:id="rId36"/>
    <p:sldId id="747" r:id="rId37"/>
    <p:sldId id="586" r:id="rId38"/>
    <p:sldId id="587" r:id="rId39"/>
    <p:sldId id="588" r:id="rId40"/>
    <p:sldId id="725" r:id="rId41"/>
    <p:sldId id="578" r:id="rId42"/>
    <p:sldId id="585" r:id="rId43"/>
    <p:sldId id="757" r:id="rId44"/>
    <p:sldId id="608" r:id="rId45"/>
    <p:sldId id="744" r:id="rId46"/>
    <p:sldId id="74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9A4788-6958-4C72-805D-7ADE51ED4262}">
          <p14:sldIdLst>
            <p14:sldId id="507"/>
            <p14:sldId id="508"/>
            <p14:sldId id="510"/>
          </p14:sldIdLst>
        </p14:section>
        <p14:section name="QA Introduction" id="{78196172-882D-4F58-A0FD-A6B1E5F3243F}">
          <p14:sldIdLst>
            <p14:sldId id="516"/>
            <p14:sldId id="517"/>
            <p14:sldId id="613"/>
          </p14:sldIdLst>
        </p14:section>
        <p14:section name="Software Testing" id="{C7EC6758-1B2A-40F1-9271-09C2F4612B80}">
          <p14:sldIdLst>
            <p14:sldId id="522"/>
            <p14:sldId id="519"/>
            <p14:sldId id="599"/>
            <p14:sldId id="567"/>
          </p14:sldIdLst>
        </p14:section>
        <p14:section name="Test Automation" id="{0672694D-43CB-4650-9D71-ACC181F401E5}">
          <p14:sldIdLst>
            <p14:sldId id="579"/>
            <p14:sldId id="590"/>
            <p14:sldId id="755"/>
            <p14:sldId id="571"/>
            <p14:sldId id="604"/>
          </p14:sldIdLst>
        </p14:section>
        <p14:section name="Back-End" id="{8C866A94-ABF2-47CA-ADC7-A5B616B5D8FD}">
          <p14:sldIdLst>
            <p14:sldId id="751"/>
            <p14:sldId id="656"/>
            <p14:sldId id="752"/>
            <p14:sldId id="658"/>
            <p14:sldId id="753"/>
            <p14:sldId id="754"/>
            <p14:sldId id="620"/>
            <p14:sldId id="690"/>
            <p14:sldId id="542"/>
            <p14:sldId id="611"/>
            <p14:sldId id="701"/>
          </p14:sldIdLst>
        </p14:section>
        <p14:section name="Back-End Test Automation" id="{D49AA661-2B00-4B12-84A8-BBC292903B5E}">
          <p14:sldIdLst>
            <p14:sldId id="750"/>
            <p14:sldId id="756"/>
            <p14:sldId id="720"/>
            <p14:sldId id="609"/>
            <p14:sldId id="706"/>
            <p14:sldId id="606"/>
            <p14:sldId id="595"/>
            <p14:sldId id="746"/>
            <p14:sldId id="748"/>
            <p14:sldId id="747"/>
          </p14:sldIdLst>
        </p14:section>
        <p14:section name="CI-CD Pipeline" id="{015C701E-0D9C-499F-B26A-0A958693D109}">
          <p14:sldIdLst>
            <p14:sldId id="586"/>
            <p14:sldId id="587"/>
            <p14:sldId id="588"/>
            <p14:sldId id="725"/>
          </p14:sldIdLst>
        </p14:section>
        <p14:section name="Conclusion" id="{61442DED-5213-4170-A052-CDABA3C5AFDB}">
          <p14:sldIdLst>
            <p14:sldId id="578"/>
            <p14:sldId id="585"/>
            <p14:sldId id="757"/>
            <p14:sldId id="608"/>
            <p14:sldId id="744"/>
            <p14:sldId id="7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89947" autoAdjust="0"/>
  </p:normalViewPr>
  <p:slideViewPr>
    <p:cSldViewPr showGuides="1">
      <p:cViewPr varScale="1">
        <p:scale>
          <a:sx n="85" d="100"/>
          <a:sy n="85" d="100"/>
        </p:scale>
        <p:origin x="590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Hello everyone. Welcome to the "</a:t>
            </a:r>
            <a:r>
              <a:rPr lang="en-US" sz="1200" b="1" dirty="0">
                <a:ea typeface="Calibri"/>
                <a:cs typeface="Calibri"/>
                <a:sym typeface="Calibri"/>
              </a:rPr>
              <a:t>Test Automation – Overview</a:t>
            </a:r>
            <a:r>
              <a:rPr lang="en-US" dirty="0"/>
              <a:t>" lesson from the "</a:t>
            </a:r>
            <a:r>
              <a:rPr lang="en-US" b="1" dirty="0"/>
              <a:t>QA Automation</a:t>
            </a:r>
            <a:r>
              <a:rPr lang="en-US" dirty="0"/>
              <a:t>" training program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am doctor </a:t>
            </a:r>
            <a:r>
              <a:rPr lang="en-US" b="1" dirty="0"/>
              <a:t>Svetlin Nakov</a:t>
            </a:r>
            <a:r>
              <a:rPr lang="en-US" b="0" dirty="0"/>
              <a:t>,</a:t>
            </a:r>
            <a:r>
              <a:rPr lang="bg-BG" b="0" dirty="0"/>
              <a:t> </a:t>
            </a:r>
            <a:r>
              <a:rPr lang="en-US" b="0" dirty="0"/>
              <a:t>senior technical trainer and </a:t>
            </a:r>
            <a:r>
              <a:rPr lang="en-US" dirty="0"/>
              <a:t>co-founder of </a:t>
            </a:r>
            <a:r>
              <a:rPr lang="en-US" b="1" dirty="0"/>
              <a:t>SoftUni</a:t>
            </a:r>
            <a:r>
              <a:rPr lang="en-US" b="0" dirty="0"/>
              <a:t> and </a:t>
            </a:r>
            <a:r>
              <a:rPr lang="en-US" dirty="0"/>
              <a:t>I will teach this lesson.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lesson I will make an overview of </a:t>
            </a:r>
            <a:r>
              <a:rPr lang="en-US" b="1" dirty="0"/>
              <a:t>quality assurance </a:t>
            </a:r>
            <a:r>
              <a:rPr lang="en-US" b="0" dirty="0"/>
              <a:t>and </a:t>
            </a:r>
            <a:r>
              <a:rPr lang="en-US" b="1" dirty="0"/>
              <a:t>test automation </a:t>
            </a:r>
            <a:r>
              <a:rPr lang="en-US" dirty="0"/>
              <a:t>basic </a:t>
            </a:r>
            <a:r>
              <a:rPr lang="en-US" b="1" dirty="0"/>
              <a:t>concepts</a:t>
            </a:r>
            <a:r>
              <a:rPr lang="en-US" dirty="0"/>
              <a:t> and </a:t>
            </a:r>
            <a:r>
              <a:rPr lang="en-US" b="1" dirty="0"/>
              <a:t>technologies</a:t>
            </a:r>
            <a:r>
              <a:rPr lang="en-US" b="0" dirty="0"/>
              <a:t>, such as: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role of the </a:t>
            </a:r>
            <a:r>
              <a:rPr lang="en-US" b="1" dirty="0"/>
              <a:t>QA automation engineers</a:t>
            </a:r>
            <a:r>
              <a:rPr lang="en-US" b="0" dirty="0"/>
              <a:t> (or so-called software development engineers in test),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</a:t>
            </a:r>
            <a:r>
              <a:rPr lang="en-US" b="1" dirty="0"/>
              <a:t>software testing</a:t>
            </a:r>
            <a:r>
              <a:rPr lang="en-US" b="0" dirty="0"/>
              <a:t> process, </a:t>
            </a:r>
            <a:r>
              <a:rPr lang="en-US" b="1" dirty="0"/>
              <a:t>test types</a:t>
            </a:r>
            <a:r>
              <a:rPr lang="en-US" b="0" dirty="0"/>
              <a:t> and </a:t>
            </a:r>
            <a:r>
              <a:rPr lang="en-US" b="1" dirty="0"/>
              <a:t>test levels</a:t>
            </a:r>
            <a:r>
              <a:rPr lang="en-US" b="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</a:t>
            </a:r>
            <a:r>
              <a:rPr lang="en-US" b="1" dirty="0"/>
              <a:t>test automation </a:t>
            </a:r>
            <a:r>
              <a:rPr lang="en-US" b="0" dirty="0"/>
              <a:t>concepts, frameworks and tools,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such as </a:t>
            </a:r>
            <a:r>
              <a:rPr lang="en-US" b="1" dirty="0"/>
              <a:t>NUnit</a:t>
            </a:r>
            <a:r>
              <a:rPr lang="en-US" b="0" dirty="0"/>
              <a:t>, </a:t>
            </a:r>
            <a:r>
              <a:rPr lang="en-US" b="1" dirty="0"/>
              <a:t>Selenium</a:t>
            </a:r>
            <a:r>
              <a:rPr lang="en-US" b="0" dirty="0"/>
              <a:t> and </a:t>
            </a:r>
            <a:r>
              <a:rPr lang="en-US" b="1" dirty="0"/>
              <a:t>Appium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and the concept of </a:t>
            </a:r>
            <a:r>
              <a:rPr lang="en-US" b="1" dirty="0"/>
              <a:t>continuous integration</a:t>
            </a:r>
            <a:r>
              <a:rPr lang="en-US" b="0" dirty="0"/>
              <a:t> and </a:t>
            </a:r>
            <a:r>
              <a:rPr lang="en-US" b="1" dirty="0"/>
              <a:t>continuous delivery</a:t>
            </a:r>
            <a:r>
              <a:rPr lang="en-US" b="0" dirty="0"/>
              <a:t>.</a:t>
            </a:r>
            <a:endParaRPr lang="bg-BG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8218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Front-end </a:t>
            </a:r>
            <a:r>
              <a:rPr lang="en-US" dirty="0"/>
              <a:t>and </a:t>
            </a:r>
            <a:r>
              <a:rPr lang="en-US" b="1" dirty="0"/>
              <a:t>back-end</a:t>
            </a:r>
            <a:r>
              <a:rPr lang="bg-BG" b="1" dirty="0"/>
              <a:t> </a:t>
            </a:r>
            <a:r>
              <a:rPr lang="en-US" dirty="0"/>
              <a:t>are important concepts in software development.</a:t>
            </a:r>
          </a:p>
          <a:p>
            <a:pPr marL="3492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Front-end</a:t>
            </a:r>
            <a:r>
              <a:rPr lang="en-US" dirty="0"/>
              <a:t> and </a:t>
            </a:r>
            <a:r>
              <a:rPr lang="en-US" b="1" dirty="0"/>
              <a:t>back-end</a:t>
            </a:r>
            <a:r>
              <a:rPr lang="en-US" dirty="0"/>
              <a:t> separate the modern apps into </a:t>
            </a:r>
            <a:r>
              <a:rPr lang="en-US" b="1" dirty="0"/>
              <a:t>client-side</a:t>
            </a:r>
            <a:r>
              <a:rPr lang="en-US" dirty="0"/>
              <a:t> (user interface) and </a:t>
            </a:r>
            <a:r>
              <a:rPr lang="en-US" b="1" dirty="0"/>
              <a:t>server-side</a:t>
            </a:r>
            <a:r>
              <a:rPr lang="en-US" dirty="0"/>
              <a:t> (data processing) components.</a:t>
            </a:r>
          </a:p>
          <a:p>
            <a:pPr marL="349250" lvl="1" indent="-171450">
              <a:buFont typeface="Arial" panose="020B0604020202020204" pitchFamily="34" charset="0"/>
              <a:buChar char="•"/>
            </a:pPr>
            <a:r>
              <a:rPr lang="en-US" dirty="0"/>
              <a:t>Almost all connected software we use every day has </a:t>
            </a:r>
            <a:r>
              <a:rPr lang="en-US" b="1" dirty="0"/>
              <a:t>front-end</a:t>
            </a:r>
            <a:r>
              <a:rPr lang="en-US" dirty="0"/>
              <a:t> and </a:t>
            </a:r>
            <a:r>
              <a:rPr lang="en-US" b="1" dirty="0"/>
              <a:t>back-end</a:t>
            </a:r>
            <a:r>
              <a:rPr lang="en-US" dirty="0"/>
              <a:t>.</a:t>
            </a:r>
          </a:p>
          <a:p>
            <a:pPr marL="349250" lvl="1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front-end </a:t>
            </a:r>
            <a:r>
              <a:rPr lang="en-US" dirty="0"/>
              <a:t>and </a:t>
            </a:r>
            <a:r>
              <a:rPr lang="en-US" b="1" dirty="0"/>
              <a:t>back-end </a:t>
            </a:r>
            <a:r>
              <a:rPr lang="en-US" dirty="0"/>
              <a:t>come form </a:t>
            </a:r>
            <a:r>
              <a:rPr lang="en-US" b="1" dirty="0"/>
              <a:t>the "client-server" model </a:t>
            </a:r>
            <a:r>
              <a:rPr lang="en-US" dirty="0"/>
              <a:t>and are also part of the more complex software architectures.</a:t>
            </a:r>
          </a:p>
          <a:p>
            <a:pPr marL="349250" lvl="1" indent="-171450">
              <a:buFont typeface="Arial" panose="020B0604020202020204" pitchFamily="34" charset="0"/>
              <a:buChar char="•"/>
            </a:pPr>
            <a:r>
              <a:rPr lang="en-US" dirty="0"/>
              <a:t>Most modern apps are not monolith and have </a:t>
            </a:r>
            <a:r>
              <a:rPr lang="en-US" b="1" dirty="0"/>
              <a:t>client-side (front-end)</a:t>
            </a:r>
            <a:r>
              <a:rPr lang="en-US" dirty="0"/>
              <a:t> and </a:t>
            </a:r>
            <a:r>
              <a:rPr lang="en-US" b="1" dirty="0"/>
              <a:t>server-side (back-end)</a:t>
            </a:r>
            <a:r>
              <a:rPr lang="en-US" dirty="0"/>
              <a:t>.</a:t>
            </a:r>
          </a:p>
          <a:p>
            <a:pPr marL="1778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0" dirty="0"/>
              <a:t>The </a:t>
            </a:r>
            <a:r>
              <a:rPr lang="en-US" b="1" dirty="0"/>
              <a:t>front-end</a:t>
            </a:r>
            <a:r>
              <a:rPr lang="en-US" dirty="0"/>
              <a:t> consists of the </a:t>
            </a:r>
            <a:r>
              <a:rPr lang="en-US" b="1" dirty="0"/>
              <a:t>client-side app components</a:t>
            </a:r>
            <a:r>
              <a:rPr lang="en-US" dirty="0"/>
              <a:t>, the so called "</a:t>
            </a:r>
            <a:r>
              <a:rPr lang="en-US" b="1" dirty="0"/>
              <a:t>presentation layer</a:t>
            </a:r>
            <a:r>
              <a:rPr lang="en-US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displays the </a:t>
            </a:r>
            <a:r>
              <a:rPr lang="en-US" b="1" dirty="0"/>
              <a:t>presentation </a:t>
            </a:r>
            <a:r>
              <a:rPr lang="en-US" dirty="0"/>
              <a:t>to the user, the </a:t>
            </a:r>
            <a:r>
              <a:rPr lang="en-US" b="1" dirty="0"/>
              <a:t>user interface</a:t>
            </a:r>
            <a:r>
              <a:rPr lang="en-US" dirty="0"/>
              <a:t> (UI) of the app.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</a:t>
            </a:r>
            <a:r>
              <a:rPr lang="en-US" b="1" dirty="0"/>
              <a:t>what users see on the screen</a:t>
            </a:r>
            <a:r>
              <a:rPr lang="en-US" dirty="0"/>
              <a:t>:</a:t>
            </a:r>
          </a:p>
          <a:p>
            <a:pPr marL="4508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text, images, video, fields, lists, icons, buttons, sliders, toolbars, menus and other UI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front-end is where </a:t>
            </a:r>
            <a:r>
              <a:rPr lang="en-US" b="1" dirty="0"/>
              <a:t>users interact with the app</a:t>
            </a:r>
            <a:r>
              <a:rPr lang="en-US" dirty="0"/>
              <a:t>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dirty="0"/>
              <a:t>Clicking icons, pressing buttons, sliding a list up and down, selecting items from a list, entering text in text fields, drawing at the screen, playing and recording audio and video: all this is user interaction, and it happens at the front-end.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</a:t>
            </a:r>
            <a:r>
              <a:rPr lang="en-US" dirty="0"/>
              <a:t>, collected at the front-end, is typically </a:t>
            </a:r>
            <a:r>
              <a:rPr lang="en-US" b="1" dirty="0"/>
              <a:t>sent to the server-side</a:t>
            </a:r>
            <a:r>
              <a:rPr lang="en-US" dirty="0"/>
              <a:t> for processing.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front-end </a:t>
            </a:r>
            <a:r>
              <a:rPr lang="en-US" dirty="0"/>
              <a:t>only executes simple </a:t>
            </a:r>
            <a:r>
              <a:rPr lang="en-US" b="1" dirty="0"/>
              <a:t>presentation logic</a:t>
            </a:r>
            <a:r>
              <a:rPr lang="en-US" dirty="0"/>
              <a:t>, like </a:t>
            </a:r>
            <a:r>
              <a:rPr lang="en-US" b="1" dirty="0"/>
              <a:t>data validation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Data storage </a:t>
            </a:r>
            <a:r>
              <a:rPr lang="en-US" dirty="0"/>
              <a:t>and </a:t>
            </a:r>
            <a:r>
              <a:rPr lang="en-US" b="1" dirty="0"/>
              <a:t>business rules </a:t>
            </a:r>
            <a:r>
              <a:rPr lang="en-US" dirty="0"/>
              <a:t>are implemented at the </a:t>
            </a:r>
            <a:r>
              <a:rPr lang="en-US" b="1" dirty="0"/>
              <a:t>back-end</a:t>
            </a:r>
            <a:r>
              <a:rPr lang="en-US" dirty="0"/>
              <a:t>.</a:t>
            </a: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 of front-end is </a:t>
            </a:r>
            <a:r>
              <a:rPr lang="en-US" b="1" dirty="0"/>
              <a:t>the Facebook client app </a:t>
            </a:r>
            <a:r>
              <a:rPr lang="en-US" dirty="0"/>
              <a:t>on your smartphone.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dirty="0"/>
              <a:t>It displays the news feed from your friends and allows you to share links, messages and photos.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dirty="0"/>
              <a:t>All the content is stored at the back-end at the Facebook servers and comes through the network.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dirty="0"/>
              <a:t>To display the news feed, the client app sends a request to the back-end API, retrieves the data and visualizes it at the screen.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0" dirty="0"/>
              <a:t>The </a:t>
            </a:r>
            <a:r>
              <a:rPr lang="en-US" b="1" dirty="0"/>
              <a:t>back-end </a:t>
            </a:r>
            <a:r>
              <a:rPr lang="en-US" dirty="0"/>
              <a:t>consists of the </a:t>
            </a:r>
            <a:r>
              <a:rPr lang="en-US" b="1" dirty="0"/>
              <a:t>server-side components </a:t>
            </a:r>
            <a:r>
              <a:rPr lang="en-US" b="0" dirty="0"/>
              <a:t>of the software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implements </a:t>
            </a:r>
            <a:r>
              <a:rPr lang="en-US" b="1" dirty="0"/>
              <a:t>data storage</a:t>
            </a:r>
            <a:r>
              <a:rPr lang="en-US" b="0" dirty="0"/>
              <a:t>, </a:t>
            </a:r>
            <a:r>
              <a:rPr lang="en-US" b="1" dirty="0"/>
              <a:t>data processing </a:t>
            </a:r>
            <a:r>
              <a:rPr lang="en-US" dirty="0"/>
              <a:t>and </a:t>
            </a:r>
            <a:r>
              <a:rPr lang="en-US" b="1" dirty="0"/>
              <a:t>business logic</a:t>
            </a:r>
            <a:r>
              <a:rPr lang="en-US" b="0" dirty="0"/>
              <a:t>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b="0" dirty="0"/>
              <a:t>It is typically structured as </a:t>
            </a:r>
            <a:r>
              <a:rPr lang="en-US" b="1" dirty="0"/>
              <a:t>services</a:t>
            </a:r>
            <a:r>
              <a:rPr lang="en-US" b="0" dirty="0"/>
              <a:t>, which expose a set of operations.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These services are </a:t>
            </a:r>
            <a:r>
              <a:rPr lang="en-US" b="1" dirty="0"/>
              <a:t>accessible externally</a:t>
            </a:r>
            <a:r>
              <a:rPr lang="en-US" b="0" dirty="0"/>
              <a:t>, typically after some </a:t>
            </a:r>
            <a:r>
              <a:rPr lang="en-US" b="1" dirty="0"/>
              <a:t>authentication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back-end exposes an API</a:t>
            </a:r>
            <a:r>
              <a:rPr lang="en-US" dirty="0"/>
              <a:t> for the front-end to access server-side logic and data.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b="1" dirty="0"/>
              <a:t>API </a:t>
            </a:r>
            <a:r>
              <a:rPr lang="en-US" dirty="0"/>
              <a:t>is the application programming interface: the functions and methods, which are available for the client apps.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systems </a:t>
            </a:r>
            <a:r>
              <a:rPr lang="en-US" dirty="0"/>
              <a:t>often use </a:t>
            </a:r>
            <a:r>
              <a:rPr lang="en-US" b="1" dirty="0"/>
              <a:t>external storage systems</a:t>
            </a:r>
            <a:r>
              <a:rPr lang="en-US" b="0" dirty="0"/>
              <a:t>, </a:t>
            </a:r>
            <a:r>
              <a:rPr lang="en-US" b="1" dirty="0"/>
              <a:t>databases </a:t>
            </a:r>
            <a:r>
              <a:rPr lang="en-US" dirty="0"/>
              <a:t>and </a:t>
            </a:r>
            <a:r>
              <a:rPr lang="en-US" b="1" dirty="0"/>
              <a:t>external APIs</a:t>
            </a:r>
            <a:r>
              <a:rPr lang="en-US" b="0" dirty="0"/>
              <a:t> to implement data storage.</a:t>
            </a:r>
            <a:endParaRPr lang="en-US" b="1" dirty="0"/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dirty="0"/>
              <a:t>These data storage systems can be </a:t>
            </a:r>
            <a:r>
              <a:rPr lang="en-US" b="1" dirty="0"/>
              <a:t>relational databases </a:t>
            </a:r>
            <a:r>
              <a:rPr lang="en-US" dirty="0"/>
              <a:t>(like MySQL),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dirty="0"/>
              <a:t>(like MongoDB),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b="1" dirty="0"/>
              <a:t>key-value storage systems </a:t>
            </a:r>
            <a:r>
              <a:rPr lang="en-US" dirty="0"/>
              <a:t>(like Redis),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cloud databases </a:t>
            </a:r>
            <a:r>
              <a:rPr lang="en-US" dirty="0"/>
              <a:t>(like Amazon DynamoDB ana Azure </a:t>
            </a:r>
            <a:r>
              <a:rPr lang="en-US" dirty="0" err="1"/>
              <a:t>CosmosDB</a:t>
            </a:r>
            <a:r>
              <a:rPr lang="en-US" dirty="0"/>
              <a:t>),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b="1" dirty="0"/>
              <a:t>file storage </a:t>
            </a:r>
            <a:r>
              <a:rPr lang="en-US" dirty="0"/>
              <a:t>systems (like Amazon S3 and Azure Blob Storage)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dirty="0"/>
              <a:t>and many others.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 of back-end is </a:t>
            </a:r>
            <a:r>
              <a:rPr lang="en-US" b="1" dirty="0"/>
              <a:t>the Facebook server-side functionality</a:t>
            </a:r>
            <a:r>
              <a:rPr lang="en-US" dirty="0"/>
              <a:t>, running at the Facebook server infrastructure.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dirty="0"/>
              <a:t>It keeps the users, their friends, the news feeds, the shared links, messages, photos and all the content and processing logic.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dirty="0"/>
              <a:t>This content is delivered to the front-end apps through the network using an </a:t>
            </a:r>
            <a:r>
              <a:rPr lang="en-US" b="1" dirty="0"/>
              <a:t>API</a:t>
            </a:r>
            <a:r>
              <a:rPr lang="en-US" dirty="0"/>
              <a:t> (programming interface).</a:t>
            </a:r>
          </a:p>
          <a:p>
            <a:pPr marL="4508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When a client app requests the news feed for certain user, </a:t>
            </a:r>
            <a:r>
              <a:rPr lang="en-US" b="1" dirty="0"/>
              <a:t>the back-end retrieves the data from the database </a:t>
            </a:r>
            <a:r>
              <a:rPr lang="en-US" dirty="0"/>
              <a:t>and sends it to the client over the network. This is how it works.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Most software systems use the </a:t>
            </a:r>
            <a:r>
              <a:rPr lang="en-US" sz="1200" b="1" dirty="0">
                <a:solidFill>
                  <a:srgbClr val="234465"/>
                </a:solidFill>
              </a:rPr>
              <a:t>HTTP protocol</a:t>
            </a:r>
            <a:r>
              <a:rPr lang="en-US" sz="1200" b="0" dirty="0">
                <a:solidFill>
                  <a:srgbClr val="234465"/>
                </a:solidFill>
              </a:rPr>
              <a:t> to </a:t>
            </a:r>
            <a:r>
              <a:rPr lang="en-US" sz="1200" dirty="0">
                <a:solidFill>
                  <a:srgbClr val="234465"/>
                </a:solidFill>
              </a:rPr>
              <a:t>connect the front-end with the back-end.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4465"/>
                </a:solidFill>
              </a:rPr>
              <a:t>In this scenario </a:t>
            </a:r>
            <a:r>
              <a:rPr lang="en-US" sz="1200" b="1" dirty="0">
                <a:solidFill>
                  <a:srgbClr val="234465"/>
                </a:solidFill>
              </a:rPr>
              <a:t>the server-side APIs are exposed as operations, available through the standard HTTP methods</a:t>
            </a:r>
            <a:r>
              <a:rPr lang="en-US" sz="1200" b="0" dirty="0">
                <a:solidFill>
                  <a:srgbClr val="234465"/>
                </a:solidFill>
              </a:rPr>
              <a:t>: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4465"/>
                </a:solidFill>
              </a:rPr>
              <a:t>GET, POST, PUT, PATCH and DELETE.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4465"/>
                </a:solidFill>
              </a:rPr>
              <a:t>This is known as "</a:t>
            </a:r>
            <a:r>
              <a:rPr lang="en-US" sz="1200" b="1" dirty="0">
                <a:solidFill>
                  <a:srgbClr val="234465"/>
                </a:solidFill>
              </a:rPr>
              <a:t>RESTful API</a:t>
            </a:r>
            <a:r>
              <a:rPr lang="en-US" sz="1200" dirty="0">
                <a:solidFill>
                  <a:srgbClr val="234465"/>
                </a:solidFill>
              </a:rPr>
              <a:t>" – a set of operations to retrieve and modify data using HTTP.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34465"/>
                </a:solidFill>
              </a:rPr>
              <a:t>Alternatives</a:t>
            </a:r>
            <a:r>
              <a:rPr lang="en-US" sz="1200" dirty="0">
                <a:solidFill>
                  <a:srgbClr val="234465"/>
                </a:solidFill>
              </a:rPr>
              <a:t> to the RESTful APIs are the: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4465"/>
                </a:solidFill>
              </a:rPr>
              <a:t>The </a:t>
            </a:r>
            <a:r>
              <a:rPr lang="en-US" sz="1200" b="1" dirty="0" err="1">
                <a:solidFill>
                  <a:srgbClr val="234465"/>
                </a:solidFill>
              </a:rPr>
              <a:t>GraphQL</a:t>
            </a:r>
            <a:r>
              <a:rPr lang="en-US" sz="1200" b="1" dirty="0">
                <a:solidFill>
                  <a:srgbClr val="234465"/>
                </a:solidFill>
              </a:rPr>
              <a:t> </a:t>
            </a:r>
            <a:r>
              <a:rPr lang="en-US" sz="1200" dirty="0">
                <a:solidFill>
                  <a:srgbClr val="234465"/>
                </a:solidFill>
              </a:rPr>
              <a:t>from Facebook</a:t>
            </a:r>
            <a:r>
              <a:rPr lang="en-US" sz="1200" b="0" dirty="0">
                <a:solidFill>
                  <a:srgbClr val="234465"/>
                </a:solidFill>
              </a:rPr>
              <a:t>, which is </a:t>
            </a:r>
            <a:r>
              <a:rPr lang="en-US" sz="1200" dirty="0">
                <a:solidFill>
                  <a:srgbClr val="234465"/>
                </a:solidFill>
              </a:rPr>
              <a:t>a data retrieval query language,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4465"/>
                </a:solidFill>
              </a:rPr>
              <a:t>and </a:t>
            </a:r>
            <a:r>
              <a:rPr lang="en-US" sz="1200" b="1" dirty="0">
                <a:solidFill>
                  <a:srgbClr val="234465"/>
                </a:solidFill>
              </a:rPr>
              <a:t>FALCOR</a:t>
            </a:r>
            <a:r>
              <a:rPr lang="en-US" sz="1200" b="0" dirty="0">
                <a:solidFill>
                  <a:srgbClr val="234465"/>
                </a:solidFill>
              </a:rPr>
              <a:t> from Netflix</a:t>
            </a:r>
            <a:r>
              <a:rPr lang="en-US" sz="1200" dirty="0">
                <a:solidFill>
                  <a:srgbClr val="234465"/>
                </a:solidFill>
              </a:rPr>
              <a:t>, which implements remote data models based on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4465"/>
                </a:solidFill>
              </a:rPr>
              <a:t>Some systems use </a:t>
            </a:r>
            <a:r>
              <a:rPr lang="en-US" sz="1200" b="1" dirty="0">
                <a:solidFill>
                  <a:srgbClr val="234465"/>
                </a:solidFill>
              </a:rPr>
              <a:t>different protocols than HTTP </a:t>
            </a:r>
            <a:r>
              <a:rPr lang="en-US" sz="1200" dirty="0">
                <a:solidFill>
                  <a:srgbClr val="234465"/>
                </a:solidFill>
              </a:rPr>
              <a:t>to connect the front-end with the back-end.</a:t>
            </a:r>
          </a:p>
          <a:p>
            <a:pPr marL="4508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4465"/>
                </a:solidFill>
              </a:rPr>
              <a:t>For example, </a:t>
            </a:r>
            <a:r>
              <a:rPr lang="en-US" sz="1200" b="1" dirty="0" err="1">
                <a:solidFill>
                  <a:srgbClr val="234465"/>
                </a:solidFill>
              </a:rPr>
              <a:t>gRPC</a:t>
            </a:r>
            <a:r>
              <a:rPr lang="en-US" sz="1200" dirty="0">
                <a:solidFill>
                  <a:srgbClr val="234465"/>
                </a:solidFill>
              </a:rPr>
              <a:t> is a binary-level protocol from Google for invoking remote functionality, designed for high-performance.</a:t>
            </a:r>
          </a:p>
          <a:p>
            <a:pPr marL="4508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234465"/>
                </a:solidFill>
              </a:rPr>
              <a:t>Another example is the </a:t>
            </a:r>
            <a:r>
              <a:rPr lang="en-US" b="1" i="0" dirty="0" err="1">
                <a:solidFill>
                  <a:srgbClr val="EEEEEE"/>
                </a:solidFill>
                <a:effectLst/>
                <a:latin typeface="Signika"/>
              </a:rPr>
              <a:t>ReactiveX</a:t>
            </a:r>
            <a:r>
              <a:rPr lang="en-US" b="1" i="0" dirty="0">
                <a:solidFill>
                  <a:srgbClr val="EEEEEE"/>
                </a:solidFill>
                <a:effectLst/>
                <a:latin typeface="Signika"/>
              </a:rPr>
              <a:t> </a:t>
            </a:r>
            <a:r>
              <a:rPr lang="en-US" b="0" i="0" dirty="0">
                <a:solidFill>
                  <a:srgbClr val="EEEEEE"/>
                </a:solidFill>
                <a:effectLst/>
                <a:latin typeface="Signika"/>
              </a:rPr>
              <a:t>communication framework, which is based on the publish-subscribe model and implements observable remote data streams.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="0" i="0" dirty="0">
                <a:solidFill>
                  <a:srgbClr val="EEEEEE"/>
                </a:solidFill>
                <a:effectLst/>
                <a:latin typeface="Signika"/>
              </a:rPr>
              <a:t>Still, the </a:t>
            </a:r>
            <a:r>
              <a:rPr lang="en-US" sz="1100" b="1" i="0" dirty="0">
                <a:solidFill>
                  <a:srgbClr val="EEEEEE"/>
                </a:solidFill>
                <a:effectLst/>
                <a:latin typeface="Signika"/>
              </a:rPr>
              <a:t>HTTP and REST </a:t>
            </a:r>
            <a:r>
              <a:rPr lang="en-US" sz="1100" b="0" i="0" dirty="0">
                <a:solidFill>
                  <a:srgbClr val="EEEEEE"/>
                </a:solidFill>
                <a:effectLst/>
                <a:latin typeface="Signika"/>
              </a:rPr>
              <a:t>are the </a:t>
            </a:r>
            <a:r>
              <a:rPr lang="en-US" sz="1100" b="1" i="0" dirty="0">
                <a:solidFill>
                  <a:srgbClr val="EEEEEE"/>
                </a:solidFill>
                <a:effectLst/>
                <a:latin typeface="Signika"/>
              </a:rPr>
              <a:t>dominant technology</a:t>
            </a:r>
            <a:r>
              <a:rPr lang="en-US" sz="1100" b="0" i="0" dirty="0">
                <a:solidFill>
                  <a:srgbClr val="EEEEEE"/>
                </a:solidFill>
                <a:effectLst/>
                <a:latin typeface="Signika"/>
              </a:rPr>
              <a:t> for interaction between front-end and back-end.</a:t>
            </a:r>
            <a:endParaRPr lang="en-US" sz="1100" dirty="0">
              <a:solidFill>
                <a:srgbClr val="234465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17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Back-end technologies </a:t>
            </a:r>
            <a:r>
              <a:rPr lang="en-US" dirty="0"/>
              <a:t>are the technologies, platforms and frameworks, which run at </a:t>
            </a:r>
            <a:r>
              <a:rPr lang="en-US" b="1" dirty="0"/>
              <a:t>server-side</a:t>
            </a:r>
            <a:r>
              <a:rPr lang="en-US" dirty="0"/>
              <a:t> part of software systems.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</a:t>
            </a:r>
            <a:r>
              <a:rPr lang="en-US" b="1" dirty="0"/>
              <a:t>server-side </a:t>
            </a:r>
            <a:r>
              <a:rPr lang="en-US" b="0" dirty="0"/>
              <a:t>software components 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implement logic and processing</a:t>
            </a:r>
            <a:r>
              <a:rPr lang="en-US" sz="1200" b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, which are not related to the user interface.</a:t>
            </a:r>
          </a:p>
          <a:p>
            <a:pPr marL="171450" indent="-1714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Back-end technologies</a:t>
            </a:r>
            <a:r>
              <a:rPr lang="bg-BG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provide concepts, frameworks, libraries and tools to build 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business logic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, implement 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data processing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and 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data storage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and expos</a:t>
            </a:r>
            <a:r>
              <a:rPr lang="bg-BG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е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programming interfaces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APIs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 for the front-end.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Let's look at some of these 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back-end technologies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2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Data management </a:t>
            </a:r>
            <a:r>
              <a:rPr lang="en-US" dirty="0"/>
              <a:t>technologies, </a:t>
            </a:r>
            <a:r>
              <a:rPr lang="en-US" b="1" dirty="0"/>
              <a:t>databases</a:t>
            </a:r>
            <a:r>
              <a:rPr lang="en-US" dirty="0"/>
              <a:t> and </a:t>
            </a:r>
            <a:r>
              <a:rPr lang="en-US" b="1" dirty="0"/>
              <a:t>ORM frameworks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such as MySQL, PostgreSQL, Entity Framework and Hibernate.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Backend </a:t>
            </a:r>
            <a:r>
              <a:rPr lang="en-US" b="1" dirty="0"/>
              <a:t>Web frameworks </a:t>
            </a:r>
            <a:r>
              <a:rPr lang="en-US" dirty="0"/>
              <a:t>and </a:t>
            </a:r>
            <a:r>
              <a:rPr lang="en-US" b="1" dirty="0"/>
              <a:t>MVC</a:t>
            </a:r>
            <a:r>
              <a:rPr lang="en-US" dirty="0"/>
              <a:t> frameworks,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Spring MVC, Django and ASP.NET MVC.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REST API </a:t>
            </a:r>
            <a:r>
              <a:rPr lang="en-US" dirty="0"/>
              <a:t>frameworks, </a:t>
            </a:r>
            <a:r>
              <a:rPr lang="en-US" b="1" dirty="0"/>
              <a:t>reactive</a:t>
            </a:r>
            <a:r>
              <a:rPr lang="en-US" dirty="0"/>
              <a:t> APIs, and other services and APIs,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such as ASP.NET Web API, Flask-RESTful and </a:t>
            </a:r>
            <a:r>
              <a:rPr lang="en-US" b="0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RxJava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Microservices</a:t>
            </a:r>
            <a:r>
              <a:rPr lang="bg-BG" dirty="0"/>
              <a:t>, </a:t>
            </a:r>
            <a:r>
              <a:rPr lang="en-US" b="1" dirty="0"/>
              <a:t>containers</a:t>
            </a:r>
            <a:r>
              <a:rPr lang="en-US" dirty="0"/>
              <a:t> and </a:t>
            </a:r>
            <a:r>
              <a:rPr lang="en-US" b="1" dirty="0"/>
              <a:t>cloud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such as Docker images in Azure and Amazon AWS.</a:t>
            </a:r>
            <a:endParaRPr lang="en-US" b="1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All these </a:t>
            </a:r>
            <a:r>
              <a:rPr lang="en-US" b="1" dirty="0"/>
              <a:t>back-end technologies </a:t>
            </a:r>
            <a:r>
              <a:rPr lang="en-US" b="0" dirty="0"/>
              <a:t>are available with: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different </a:t>
            </a:r>
            <a:r>
              <a:rPr lang="en-US" b="1" dirty="0"/>
              <a:t>programming languages </a:t>
            </a:r>
            <a:r>
              <a:rPr lang="en-US" b="0" dirty="0"/>
              <a:t>(such as C#, Java, JavaScript, Python, PHP, C++, Go, Swift and others)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and </a:t>
            </a:r>
            <a:r>
              <a:rPr lang="en-US" b="1" dirty="0"/>
              <a:t>development platforms </a:t>
            </a:r>
            <a:r>
              <a:rPr lang="en-US" b="0" dirty="0"/>
              <a:t>(such as .NET Core, Java EE, Node.js and others).</a:t>
            </a:r>
          </a:p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Back-end developers</a:t>
            </a:r>
            <a:r>
              <a:rPr lang="en-US" dirty="0"/>
              <a:t> play an important role in software development.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work on the </a:t>
            </a:r>
            <a:r>
              <a:rPr lang="en-US" b="1" dirty="0"/>
              <a:t>server-side</a:t>
            </a:r>
            <a:r>
              <a:rPr lang="en-US" dirty="0"/>
              <a:t> of software systems.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popular profession </a:t>
            </a:r>
            <a:r>
              <a:rPr lang="en-US" dirty="0"/>
              <a:t>in the software industry.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Back-end developers deal with the </a:t>
            </a:r>
            <a:r>
              <a:rPr lang="en-US" b="1" dirty="0"/>
              <a:t>business logic</a:t>
            </a:r>
            <a:r>
              <a:rPr lang="en-US" dirty="0"/>
              <a:t>, </a:t>
            </a:r>
            <a:r>
              <a:rPr lang="en-US" b="1" dirty="0"/>
              <a:t>data processing</a:t>
            </a:r>
            <a:r>
              <a:rPr lang="en-US" dirty="0"/>
              <a:t>, </a:t>
            </a:r>
            <a:r>
              <a:rPr lang="en-US" b="1" dirty="0"/>
              <a:t>data storage</a:t>
            </a:r>
            <a:r>
              <a:rPr lang="en-US" dirty="0"/>
              <a:t> and service </a:t>
            </a:r>
            <a:r>
              <a:rPr lang="en-US" b="1" dirty="0"/>
              <a:t>APIs</a:t>
            </a:r>
            <a:r>
              <a:rPr lang="en-US" b="0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They use </a:t>
            </a:r>
            <a:r>
              <a:rPr lang="en-US" b="1" dirty="0"/>
              <a:t>database</a:t>
            </a:r>
            <a:r>
              <a:rPr lang="en-US" b="0" dirty="0"/>
              <a:t> servers, backend </a:t>
            </a:r>
            <a:r>
              <a:rPr lang="en-US" b="1" dirty="0"/>
              <a:t>platforms</a:t>
            </a:r>
            <a:r>
              <a:rPr lang="en-US" b="0" dirty="0"/>
              <a:t>, </a:t>
            </a:r>
            <a:r>
              <a:rPr lang="en-US" b="1" dirty="0"/>
              <a:t>application servers</a:t>
            </a:r>
            <a:r>
              <a:rPr lang="en-US" b="0" dirty="0"/>
              <a:t>, </a:t>
            </a:r>
            <a:r>
              <a:rPr lang="en-US" b="1" dirty="0"/>
              <a:t>containers</a:t>
            </a:r>
            <a:r>
              <a:rPr lang="en-US" b="0" dirty="0"/>
              <a:t>, </a:t>
            </a:r>
            <a:r>
              <a:rPr lang="en-US" b="1" dirty="0"/>
              <a:t>cloud </a:t>
            </a:r>
            <a:r>
              <a:rPr lang="en-US" b="0" dirty="0"/>
              <a:t>environments and many other back-end technologies and tools.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components </a:t>
            </a:r>
            <a:r>
              <a:rPr lang="en-US" dirty="0"/>
              <a:t>are often deployed as </a:t>
            </a:r>
            <a:r>
              <a:rPr lang="en-US" b="1" dirty="0"/>
              <a:t>containers </a:t>
            </a:r>
            <a:r>
              <a:rPr lang="en-US" dirty="0"/>
              <a:t>in a </a:t>
            </a:r>
            <a:r>
              <a:rPr lang="en-US" b="1" dirty="0"/>
              <a:t>cloud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or are built specifically for certain </a:t>
            </a:r>
            <a:r>
              <a:rPr lang="en-US" b="1" dirty="0"/>
              <a:t>cloud platform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 back-end developers often deal with </a:t>
            </a:r>
            <a:r>
              <a:rPr lang="en-US" b="1" dirty="0"/>
              <a:t>cloud</a:t>
            </a:r>
            <a:r>
              <a:rPr lang="en-US" dirty="0"/>
              <a:t> and </a:t>
            </a:r>
            <a:r>
              <a:rPr lang="en-US" b="1" dirty="0"/>
              <a:t>DevOps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Now, let's look at details about </a:t>
            </a:r>
            <a:r>
              <a:rPr lang="en-US" b="1" dirty="0"/>
              <a:t>databases</a:t>
            </a:r>
            <a:r>
              <a:rPr lang="en-US" dirty="0"/>
              <a:t>, </a:t>
            </a:r>
            <a:r>
              <a:rPr lang="en-US" b="1" dirty="0"/>
              <a:t>ORM systems</a:t>
            </a:r>
            <a:r>
              <a:rPr lang="en-US" dirty="0"/>
              <a:t>, </a:t>
            </a:r>
            <a:r>
              <a:rPr lang="en-US" b="1" dirty="0"/>
              <a:t>MVC frameworks</a:t>
            </a:r>
            <a:r>
              <a:rPr lang="en-US" dirty="0"/>
              <a:t>, </a:t>
            </a:r>
            <a:r>
              <a:rPr lang="en-US" b="1" dirty="0"/>
              <a:t>containers</a:t>
            </a:r>
            <a:r>
              <a:rPr lang="en-US" dirty="0"/>
              <a:t>, and </a:t>
            </a:r>
            <a:r>
              <a:rPr lang="en-US" b="1" dirty="0"/>
              <a:t>operating systems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1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Back-end technologies</a:t>
            </a:r>
            <a:r>
              <a:rPr lang="bg-BG" b="1" dirty="0"/>
              <a:t> </a:t>
            </a:r>
            <a:r>
              <a:rPr lang="en-US" dirty="0"/>
              <a:t>provide concepts, frameworks, libraries and tools to build </a:t>
            </a:r>
            <a:r>
              <a:rPr lang="en-US" b="1" dirty="0"/>
              <a:t>business logic</a:t>
            </a:r>
            <a:r>
              <a:rPr lang="en-US" dirty="0"/>
              <a:t>, implement </a:t>
            </a:r>
            <a:r>
              <a:rPr lang="en-US" b="1" dirty="0"/>
              <a:t>data processing </a:t>
            </a:r>
            <a:r>
              <a:rPr lang="en-US" dirty="0"/>
              <a:t>and </a:t>
            </a:r>
            <a:r>
              <a:rPr lang="en-US" b="1" dirty="0"/>
              <a:t>data storage </a:t>
            </a:r>
            <a:r>
              <a:rPr lang="en-US" dirty="0"/>
              <a:t>and expos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en-US" b="1" dirty="0"/>
              <a:t>programming interfaces </a:t>
            </a:r>
            <a:r>
              <a:rPr lang="en-US" dirty="0"/>
              <a:t>(APIs) for the front-end.</a:t>
            </a:r>
            <a:endParaRPr lang="bg-B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back-end</a:t>
            </a:r>
            <a:r>
              <a:rPr lang="en-US" dirty="0"/>
              <a:t> is </a:t>
            </a:r>
            <a:r>
              <a:rPr lang="en-US" b="1" dirty="0"/>
              <a:t>the server-side </a:t>
            </a:r>
            <a:r>
              <a:rPr lang="en-US" dirty="0"/>
              <a:t>part of the applications, where users and their data are stored and processed.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In software systems, </a:t>
            </a:r>
            <a:r>
              <a:rPr lang="en-US" b="1" dirty="0"/>
              <a:t>everything you don't see on the screen</a:t>
            </a:r>
            <a:r>
              <a:rPr lang="en-US" dirty="0"/>
              <a:t>, is the "</a:t>
            </a:r>
            <a:r>
              <a:rPr lang="en-US" b="1" dirty="0"/>
              <a:t>back-end</a:t>
            </a:r>
            <a:r>
              <a:rPr lang="en-US" dirty="0"/>
              <a:t>" part of the system.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Communication protocols and frameworks, data storage systems and technologies, data processing platforms, frameworks and technologies, cloud technologies and containers, microservices, RESTful APIs, server-side APIs, reactive stream APIs, databases, data access technologies and object-relational mapping frameworks and libraries, message queues, back-end MVC frameworks are all </a:t>
            </a:r>
            <a:r>
              <a:rPr lang="en-US" b="1" dirty="0"/>
              <a:t>examples of back-end technologies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will pay significant attention to the </a:t>
            </a:r>
            <a:r>
              <a:rPr lang="en-US" b="1" dirty="0"/>
              <a:t>back-end technologies </a:t>
            </a:r>
            <a:r>
              <a:rPr lang="en-US" dirty="0"/>
              <a:t>in the professional modules in </a:t>
            </a:r>
            <a:r>
              <a:rPr lang="en-US" b="1" dirty="0"/>
              <a:t>SoftUni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look at some of the </a:t>
            </a:r>
            <a:r>
              <a:rPr lang="en-US" b="1" dirty="0"/>
              <a:t>back-end technology stacks </a:t>
            </a:r>
            <a:r>
              <a:rPr lang="en-US" dirty="0"/>
              <a:t>(sets of interconnected technologies, which are built on top of each other).</a:t>
            </a:r>
          </a:p>
          <a:p>
            <a:endParaRPr lang="en-US" dirty="0"/>
          </a:p>
          <a:p>
            <a:pPr lvl="0"/>
            <a:r>
              <a:rPr lang="en-US" b="1" dirty="0"/>
              <a:t>C# and .NET back-end</a:t>
            </a:r>
            <a:r>
              <a:rPr lang="en-US" b="0" dirty="0"/>
              <a:t>:</a:t>
            </a: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The back-end systems built on top of the </a:t>
            </a:r>
            <a:r>
              <a:rPr lang="en-US" b="1" dirty="0"/>
              <a:t>C#</a:t>
            </a:r>
            <a:r>
              <a:rPr lang="en-US" b="0" dirty="0"/>
              <a:t> language and the </a:t>
            </a:r>
            <a:r>
              <a:rPr lang="en-US" b="1" dirty="0"/>
              <a:t>.NET Core </a:t>
            </a:r>
            <a:r>
              <a:rPr lang="en-US" b="0" dirty="0"/>
              <a:t>typically use: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ASP.NET MVC </a:t>
            </a:r>
            <a:r>
              <a:rPr lang="en-US" dirty="0"/>
              <a:t>as </a:t>
            </a:r>
            <a:r>
              <a:rPr lang="bg-BG" dirty="0"/>
              <a:t>а </a:t>
            </a:r>
            <a:r>
              <a:rPr lang="en-US" dirty="0"/>
              <a:t>back-end Web framework,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ASP.NET Web API </a:t>
            </a:r>
            <a:r>
              <a:rPr lang="en-US" dirty="0"/>
              <a:t>as </a:t>
            </a:r>
            <a:r>
              <a:rPr lang="bg-BG" dirty="0"/>
              <a:t>а </a:t>
            </a:r>
            <a:r>
              <a:rPr lang="en-US" dirty="0"/>
              <a:t>framework for building RESTful services, exposed over HTTP,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Entity Framework </a:t>
            </a:r>
            <a:r>
              <a:rPr lang="en-US" dirty="0"/>
              <a:t>as an object-relational mapping (ORM) technology for accessing the database,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MS SQL Server </a:t>
            </a:r>
            <a:r>
              <a:rPr lang="en-US" dirty="0"/>
              <a:t>as a relational database system,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many other back-end .NET technologies, including the </a:t>
            </a:r>
            <a:r>
              <a:rPr lang="en-US" b="1" dirty="0"/>
              <a:t>Azure cloud</a:t>
            </a:r>
            <a:r>
              <a:rPr lang="en-US" dirty="0"/>
              <a:t> environment.</a:t>
            </a:r>
            <a:endParaRPr lang="bg-BG" dirty="0"/>
          </a:p>
          <a:p>
            <a:pPr lvl="0"/>
            <a:endParaRPr lang="en-US" b="1" dirty="0"/>
          </a:p>
          <a:p>
            <a:pPr lvl="0"/>
            <a:r>
              <a:rPr lang="en-US" b="1" dirty="0"/>
              <a:t>Java back-end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back-end systems built on top of the </a:t>
            </a:r>
            <a:r>
              <a:rPr lang="en-US" b="1" dirty="0"/>
              <a:t>Java</a:t>
            </a:r>
            <a:r>
              <a:rPr lang="en-US" b="0" dirty="0"/>
              <a:t> language and the </a:t>
            </a:r>
            <a:r>
              <a:rPr lang="en-US" b="1" dirty="0"/>
              <a:t>Java platform </a:t>
            </a:r>
            <a:r>
              <a:rPr lang="en-US" b="0" dirty="0"/>
              <a:t>typically use: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Java Enterprise </a:t>
            </a:r>
            <a:r>
              <a:rPr lang="en-US" dirty="0"/>
              <a:t>(Java EE) or </a:t>
            </a:r>
            <a:r>
              <a:rPr lang="en-US" b="1" dirty="0"/>
              <a:t>Spring Framework</a:t>
            </a:r>
            <a:r>
              <a:rPr lang="en-US" b="0" dirty="0"/>
              <a:t> as </a:t>
            </a:r>
            <a:r>
              <a:rPr lang="bg-BG" b="0" dirty="0"/>
              <a:t>а </a:t>
            </a:r>
            <a:r>
              <a:rPr lang="en-US" b="0" dirty="0"/>
              <a:t>back-end platform,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Apache </a:t>
            </a:r>
            <a:r>
              <a:rPr lang="en-US" b="1" dirty="0"/>
              <a:t>Tomcat</a:t>
            </a:r>
            <a:r>
              <a:rPr lang="en-US" b="0" dirty="0"/>
              <a:t>, </a:t>
            </a:r>
            <a:r>
              <a:rPr lang="en-US" b="1" dirty="0"/>
              <a:t>Spring Boot</a:t>
            </a:r>
            <a:r>
              <a:rPr lang="en-US" b="0" dirty="0"/>
              <a:t>, </a:t>
            </a:r>
            <a:r>
              <a:rPr lang="en-US" b="1" dirty="0"/>
              <a:t>JBoss</a:t>
            </a:r>
            <a:r>
              <a:rPr lang="en-US" b="0" dirty="0"/>
              <a:t> or other Java application server technology,</a:t>
            </a: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Spring MVC </a:t>
            </a:r>
            <a:r>
              <a:rPr lang="en-US" dirty="0"/>
              <a:t>or Java Servlets + JSP or JSF or other Java Web back-end technology,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Spring Data</a:t>
            </a:r>
            <a:r>
              <a:rPr lang="en-US" dirty="0"/>
              <a:t>, </a:t>
            </a:r>
            <a:r>
              <a:rPr lang="en-US" b="1" dirty="0"/>
              <a:t>Hibernate</a:t>
            </a:r>
            <a:r>
              <a:rPr lang="en-US" dirty="0"/>
              <a:t> or 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Java Persistence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API</a:t>
            </a:r>
            <a:r>
              <a:rPr lang="en-US" dirty="0"/>
              <a:t> as data access technology,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PostgreSQL or MySQL as relational database server,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many other server-side Java technologies and cloud environments like </a:t>
            </a:r>
            <a:r>
              <a:rPr lang="en-US" b="1" dirty="0"/>
              <a:t>Google </a:t>
            </a:r>
            <a:r>
              <a:rPr lang="en-US" b="1" dirty="0" err="1"/>
              <a:t>AppEngine</a:t>
            </a:r>
            <a:r>
              <a:rPr lang="en-US" dirty="0"/>
              <a:t>.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JavaScript back-end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back-end systems built on top of the </a:t>
            </a:r>
            <a:r>
              <a:rPr lang="en-US" b="1" dirty="0"/>
              <a:t>JavaScript</a:t>
            </a:r>
            <a:r>
              <a:rPr lang="en-US" b="0" dirty="0"/>
              <a:t> language typically use: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Node.js </a:t>
            </a:r>
            <a:r>
              <a:rPr lang="en-US" b="0" dirty="0"/>
              <a:t>as a server-side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JavaScript runtime environment</a:t>
            </a:r>
            <a:r>
              <a:rPr lang="en-US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Express.js</a:t>
            </a:r>
            <a:r>
              <a:rPr lang="en-US" dirty="0"/>
              <a:t> or </a:t>
            </a:r>
            <a:r>
              <a:rPr lang="en-US" b="1" dirty="0"/>
              <a:t>Meteor </a:t>
            </a:r>
            <a:r>
              <a:rPr lang="en-US" dirty="0"/>
              <a:t>as a server-side Web technology,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Mongoose</a:t>
            </a:r>
            <a:r>
              <a:rPr lang="en-US" dirty="0"/>
              <a:t> or </a:t>
            </a:r>
            <a:r>
              <a:rPr lang="en-US" b="1" dirty="0" err="1"/>
              <a:t>Sequelize</a:t>
            </a:r>
            <a:r>
              <a:rPr lang="en-US" dirty="0"/>
              <a:t> as an object persistence framework,</a:t>
            </a:r>
            <a:endParaRPr lang="bg-BG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MongoDB</a:t>
            </a:r>
            <a:r>
              <a:rPr lang="en-US" dirty="0"/>
              <a:t> or </a:t>
            </a:r>
            <a:r>
              <a:rPr lang="en-US" b="1" dirty="0"/>
              <a:t>MySQL</a:t>
            </a:r>
            <a:r>
              <a:rPr lang="en-US" dirty="0"/>
              <a:t> or other database server,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many other server-side JavaScript technologies and </a:t>
            </a:r>
            <a:r>
              <a:rPr lang="en-US" b="1" dirty="0"/>
              <a:t>cloud</a:t>
            </a:r>
            <a:r>
              <a:rPr lang="en-US" dirty="0"/>
              <a:t> environments.</a:t>
            </a:r>
            <a:endParaRPr lang="bg-BG" dirty="0"/>
          </a:p>
          <a:p>
            <a:pPr lvl="0"/>
            <a:endParaRPr lang="en-US" b="1" dirty="0"/>
          </a:p>
          <a:p>
            <a:pPr lvl="0"/>
            <a:r>
              <a:rPr lang="en-US" b="1" dirty="0"/>
              <a:t>Python back-end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The back-end systems built on top of the </a:t>
            </a:r>
            <a:r>
              <a:rPr lang="en-US" b="1" dirty="0"/>
              <a:t>Python</a:t>
            </a:r>
            <a:r>
              <a:rPr lang="en-US" b="0" dirty="0"/>
              <a:t> language typically use: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Apache</a:t>
            </a:r>
            <a:r>
              <a:rPr lang="en-US" dirty="0"/>
              <a:t> Web server or </a:t>
            </a:r>
            <a:r>
              <a:rPr lang="en-US" b="1" dirty="0" err="1"/>
              <a:t>nginx</a:t>
            </a:r>
            <a:r>
              <a:rPr lang="en-US" b="1" dirty="0"/>
              <a:t> </a:t>
            </a:r>
            <a:r>
              <a:rPr lang="en-US" dirty="0"/>
              <a:t>to execute the Python scripts at the server side,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Django</a:t>
            </a:r>
            <a:r>
              <a:rPr lang="en-US" dirty="0"/>
              <a:t>, </a:t>
            </a:r>
            <a:r>
              <a:rPr lang="en-US" b="1" dirty="0"/>
              <a:t>Flask</a:t>
            </a:r>
            <a:r>
              <a:rPr lang="en-US" dirty="0"/>
              <a:t> or </a:t>
            </a:r>
            <a:r>
              <a:rPr lang="en-US" b="1" dirty="0"/>
              <a:t>Pyramid</a:t>
            </a:r>
            <a:r>
              <a:rPr lang="en-US" dirty="0"/>
              <a:t> as a back-end Web framework,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Django ORM </a:t>
            </a:r>
            <a:r>
              <a:rPr lang="en-US" dirty="0"/>
              <a:t>or </a:t>
            </a:r>
            <a:r>
              <a:rPr lang="en-US" b="1" dirty="0" err="1"/>
              <a:t>SQLAlchemy</a:t>
            </a:r>
            <a:r>
              <a:rPr lang="en-US" dirty="0"/>
              <a:t> as an object-relational mapper,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PostgreSQL </a:t>
            </a:r>
            <a:r>
              <a:rPr lang="en-US" dirty="0"/>
              <a:t>or </a:t>
            </a:r>
            <a:r>
              <a:rPr lang="en-US" b="1" dirty="0"/>
              <a:t>MySQL</a:t>
            </a:r>
            <a:r>
              <a:rPr lang="en-US" dirty="0"/>
              <a:t> or other database server,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other server-side technologies and </a:t>
            </a:r>
            <a:r>
              <a:rPr lang="en-US" b="1" dirty="0"/>
              <a:t>cloud</a:t>
            </a:r>
            <a:r>
              <a:rPr lang="en-US" dirty="0"/>
              <a:t> environments.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lvl="0"/>
            <a:r>
              <a:rPr lang="en-US" b="1" dirty="0"/>
              <a:t>PHP back-end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 back-end systems built on top of the </a:t>
            </a:r>
            <a:r>
              <a:rPr lang="en-US" b="1" dirty="0"/>
              <a:t>PHP</a:t>
            </a:r>
            <a:r>
              <a:rPr lang="en-US" b="0" dirty="0"/>
              <a:t> language typically use: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Apache</a:t>
            </a:r>
            <a:r>
              <a:rPr lang="en-US" dirty="0"/>
              <a:t> Web server or </a:t>
            </a:r>
            <a:r>
              <a:rPr lang="en-US" b="1" dirty="0" err="1"/>
              <a:t>nginx</a:t>
            </a:r>
            <a:r>
              <a:rPr lang="en-US" b="1" dirty="0"/>
              <a:t> </a:t>
            </a:r>
            <a:r>
              <a:rPr lang="en-US" dirty="0"/>
              <a:t>to execute the PHP scripts at the server side,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PHP Web framework like </a:t>
            </a:r>
            <a:r>
              <a:rPr lang="en-US" b="1" dirty="0"/>
              <a:t>Laravel</a:t>
            </a:r>
            <a:r>
              <a:rPr lang="en-US" dirty="0"/>
              <a:t>, </a:t>
            </a:r>
            <a:r>
              <a:rPr lang="en-US" b="1" dirty="0"/>
              <a:t>Symfony</a:t>
            </a:r>
            <a:r>
              <a:rPr lang="en-US" dirty="0"/>
              <a:t> or </a:t>
            </a:r>
            <a:r>
              <a:rPr lang="en-US" b="1" i="0" dirty="0">
                <a:solidFill>
                  <a:srgbClr val="495057"/>
                </a:solidFill>
                <a:effectLst/>
                <a:latin typeface="-apple-system"/>
              </a:rPr>
              <a:t>CodeIgniter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to structure the Web app,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Eloquent ORM</a:t>
            </a:r>
            <a:r>
              <a:rPr lang="en-US" dirty="0"/>
              <a:t> or </a:t>
            </a:r>
            <a:r>
              <a:rPr lang="en-US" b="1" dirty="0"/>
              <a:t>Doctrine </a:t>
            </a:r>
            <a:r>
              <a:rPr lang="en-US" b="0" dirty="0"/>
              <a:t>for accessing data,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MySQL</a:t>
            </a:r>
            <a:r>
              <a:rPr lang="en-US" b="0" dirty="0"/>
              <a:t> or </a:t>
            </a:r>
            <a:r>
              <a:rPr lang="en-US" b="1" dirty="0"/>
              <a:t>PostgreSQL</a:t>
            </a:r>
            <a:r>
              <a:rPr lang="en-US" b="0" dirty="0"/>
              <a:t> as database server,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many other server-side technologies, containers and </a:t>
            </a:r>
            <a:r>
              <a:rPr lang="en-US" b="1" dirty="0"/>
              <a:t>cloud</a:t>
            </a:r>
            <a:r>
              <a:rPr lang="en-US" dirty="0"/>
              <a:t> environments.</a:t>
            </a:r>
          </a:p>
          <a:p>
            <a:endParaRPr lang="en-US" b="1" dirty="0"/>
          </a:p>
          <a:p>
            <a:r>
              <a:rPr lang="en-US" b="1" dirty="0"/>
              <a:t>Back-end developers </a:t>
            </a:r>
            <a:r>
              <a:rPr lang="en-US" dirty="0"/>
              <a:t>deal with the business logic, data processing, data storage and API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use different </a:t>
            </a:r>
            <a:r>
              <a:rPr lang="en-US" b="1" dirty="0"/>
              <a:t>back-end technologies</a:t>
            </a:r>
            <a:r>
              <a:rPr lang="en-US" dirty="0"/>
              <a:t>, platforms and cloud environments, frameworks, libraries and tools.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a </a:t>
            </a:r>
            <a:r>
              <a:rPr lang="en-US" b="1" dirty="0"/>
              <a:t>profession in high demand</a:t>
            </a:r>
            <a:r>
              <a:rPr lang="en-US" dirty="0"/>
              <a:t>, which combines </a:t>
            </a:r>
            <a:r>
              <a:rPr lang="en-US" b="1" dirty="0"/>
              <a:t>technical, analytical and problem-solving skills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At the professional back-end modules at </a:t>
            </a:r>
            <a:r>
              <a:rPr lang="en-US" b="1" dirty="0"/>
              <a:t>SoftUni</a:t>
            </a:r>
            <a:r>
              <a:rPr lang="en-US" dirty="0"/>
              <a:t> we prepare </a:t>
            </a:r>
            <a:r>
              <a:rPr lang="en-US" b="1" dirty="0"/>
              <a:t>junior back-end developers </a:t>
            </a:r>
            <a:r>
              <a:rPr lang="en-US" b="0" dirty="0"/>
              <a:t>and give them the skills and expertise </a:t>
            </a:r>
            <a:r>
              <a:rPr lang="en-US" dirty="0"/>
              <a:t>to meet the requirements of the most demanded back-end jobs.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98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Databases</a:t>
            </a:r>
            <a:r>
              <a:rPr lang="en-US" dirty="0"/>
              <a:t> hold and manage data in the back-end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Almost all software systems use a </a:t>
            </a:r>
            <a:r>
              <a:rPr lang="en-US" b="1" dirty="0"/>
              <a:t>database</a:t>
            </a:r>
            <a:r>
              <a:rPr lang="en-US" dirty="0"/>
              <a:t> in some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data </a:t>
            </a:r>
            <a:r>
              <a:rPr lang="en-US" dirty="0"/>
              <a:t>in database systems is organized in </a:t>
            </a:r>
            <a:r>
              <a:rPr lang="en-US" b="1" dirty="0"/>
              <a:t>tables</a:t>
            </a:r>
            <a:r>
              <a:rPr lang="en-US" dirty="0"/>
              <a:t> (holding rows), </a:t>
            </a:r>
            <a:r>
              <a:rPr lang="en-US" b="1" dirty="0"/>
              <a:t>collections</a:t>
            </a:r>
            <a:r>
              <a:rPr lang="en-US" dirty="0"/>
              <a:t> (holding objects), </a:t>
            </a:r>
            <a:r>
              <a:rPr lang="en-US" b="1" dirty="0"/>
              <a:t>key-value pairs </a:t>
            </a:r>
            <a:r>
              <a:rPr lang="en-US" dirty="0"/>
              <a:t>or other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software, which manages, retrieves and manipulates data in a database, is called </a:t>
            </a:r>
            <a:r>
              <a:rPr lang="en-US" b="1" dirty="0"/>
              <a:t>DBMS</a:t>
            </a:r>
            <a:r>
              <a:rPr lang="en-US" dirty="0"/>
              <a:t> (</a:t>
            </a:r>
            <a:r>
              <a:rPr lang="en-US" b="1" dirty="0"/>
              <a:t>database management system</a:t>
            </a:r>
            <a:r>
              <a:rPr lang="en-US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Examples of </a:t>
            </a:r>
            <a:r>
              <a:rPr lang="en-US" b="1" dirty="0"/>
              <a:t>DBMS systems </a:t>
            </a:r>
            <a:r>
              <a:rPr lang="en-US" dirty="0"/>
              <a:t>are MySQL, MongoDB, Redis, Azure Cosmos DB,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PostgreSQL, MS SQL Server, SQLite, Elasticsearch and thousands more.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DBMS systems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are responsible for: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definition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: creating and deleting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databases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creating and modifying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collections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tables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or other sets of data records or documents and defining their structure, fields and data format;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retrieval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: retrieving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querying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data, searching data, filtering data, extracting data, combining data, aggregating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manipulation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: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inserting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new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modifying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deleting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administration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: users, roles and access control, concurrency control, monitoring, replication, backup and recovery and others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Modern software systems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use a DBMS system to manage data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instead of implementing the data management internally.</a:t>
            </a:r>
          </a:p>
          <a:p>
            <a:endParaRPr lang="en-US" b="1" dirty="0"/>
          </a:p>
          <a:p>
            <a:r>
              <a:rPr lang="en-US" b="1" dirty="0"/>
              <a:t>Relational databases</a:t>
            </a:r>
            <a:r>
              <a:rPr lang="en-US" dirty="0"/>
              <a:t> organize data in </a:t>
            </a:r>
            <a:r>
              <a:rPr lang="en-US" b="1" dirty="0"/>
              <a:t>tables and data rows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For </a:t>
            </a:r>
            <a:r>
              <a:rPr lang="en-US" b="1" dirty="0"/>
              <a:t>example</a:t>
            </a:r>
            <a:r>
              <a:rPr lang="en-US" b="0" dirty="0"/>
              <a:t>, an e-commerce software could have a </a:t>
            </a:r>
            <a:r>
              <a:rPr lang="en-US" b="1" dirty="0"/>
              <a:t>table </a:t>
            </a:r>
            <a:r>
              <a:rPr lang="en-US" b="0" dirty="0"/>
              <a:t>holding the </a:t>
            </a:r>
            <a:r>
              <a:rPr lang="en-US" b="1" dirty="0"/>
              <a:t>products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Each </a:t>
            </a:r>
            <a:r>
              <a:rPr lang="en-US" b="1" dirty="0"/>
              <a:t>table row</a:t>
            </a:r>
            <a:r>
              <a:rPr lang="en-US" b="0" dirty="0"/>
              <a:t> could hold product id, product name, description, vendor, and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Some tables in the RDBMS system maintain </a:t>
            </a:r>
            <a:r>
              <a:rPr lang="en-US" b="1" dirty="0"/>
              <a:t>relationships </a:t>
            </a:r>
            <a:r>
              <a:rPr lang="en-US" b="0" dirty="0"/>
              <a:t>between them.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For example, </a:t>
            </a:r>
            <a:r>
              <a:rPr lang="en-US" b="1" dirty="0"/>
              <a:t>one </a:t>
            </a:r>
            <a:r>
              <a:rPr lang="en-US" b="1" i="1" dirty="0"/>
              <a:t>vendor </a:t>
            </a:r>
            <a:r>
              <a:rPr lang="en-US" b="1" dirty="0"/>
              <a:t>has many related </a:t>
            </a:r>
            <a:r>
              <a:rPr lang="en-US" b="1" i="1" dirty="0"/>
              <a:t>products</a:t>
            </a:r>
            <a:r>
              <a:rPr lang="en-US" b="0" dirty="0"/>
              <a:t> and each </a:t>
            </a:r>
            <a:r>
              <a:rPr lang="en-US" b="1" i="1" dirty="0"/>
              <a:t>product </a:t>
            </a:r>
            <a:r>
              <a:rPr lang="en-US" b="1" dirty="0"/>
              <a:t>has a </a:t>
            </a:r>
            <a:r>
              <a:rPr lang="en-US" b="1" i="1" dirty="0"/>
              <a:t>vendor</a:t>
            </a:r>
            <a:r>
              <a:rPr lang="en-US" b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is called "</a:t>
            </a:r>
            <a:r>
              <a:rPr lang="en-US" b="1" i="1" dirty="0"/>
              <a:t>one-to-many relationship</a:t>
            </a:r>
            <a:r>
              <a:rPr lang="en-US" b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relational database the </a:t>
            </a:r>
            <a:r>
              <a:rPr lang="en-US" b="1" i="1" dirty="0"/>
              <a:t>SQL </a:t>
            </a:r>
            <a:r>
              <a:rPr lang="en-US" b="1" dirty="0"/>
              <a:t>language </a:t>
            </a:r>
            <a:r>
              <a:rPr lang="en-US" b="0" dirty="0"/>
              <a:t>is used to</a:t>
            </a:r>
            <a:r>
              <a:rPr lang="en-US" dirty="0"/>
              <a:t> query and modify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SQL </a:t>
            </a:r>
            <a:r>
              <a:rPr lang="en-US" dirty="0"/>
              <a:t>(structured query language) is standard database query and manipulation language.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support simple and more complex </a:t>
            </a:r>
            <a:r>
              <a:rPr lang="en-US" b="1" dirty="0"/>
              <a:t>commands</a:t>
            </a:r>
            <a:r>
              <a:rPr lang="en-US" dirty="0"/>
              <a:t>, such as "</a:t>
            </a:r>
            <a:r>
              <a:rPr lang="en-US" b="1" dirty="0"/>
              <a:t>SELECT name, price FROM products</a:t>
            </a:r>
            <a:r>
              <a:rPr lang="en-US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software packages, which manage relational databases, are called "RDBMS – relational database management systems".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RDBMS system are </a:t>
            </a:r>
            <a:r>
              <a:rPr lang="en-US" b="1" dirty="0"/>
              <a:t>MySQL</a:t>
            </a:r>
            <a:r>
              <a:rPr lang="en-US" dirty="0"/>
              <a:t>, </a:t>
            </a:r>
            <a:r>
              <a:rPr lang="en-US" b="1" dirty="0"/>
              <a:t>PostgreSQL</a:t>
            </a:r>
            <a:r>
              <a:rPr lang="en-US" dirty="0"/>
              <a:t>, </a:t>
            </a:r>
            <a:r>
              <a:rPr lang="en-US" b="1" dirty="0"/>
              <a:t>MS SQL Server</a:t>
            </a:r>
            <a:r>
              <a:rPr lang="en-US" dirty="0"/>
              <a:t>, </a:t>
            </a:r>
            <a:r>
              <a:rPr lang="en-US" b="1" dirty="0"/>
              <a:t>Oracle Database </a:t>
            </a:r>
            <a:r>
              <a:rPr lang="en-US" dirty="0"/>
              <a:t>and </a:t>
            </a:r>
            <a:r>
              <a:rPr lang="en-US" b="1" dirty="0"/>
              <a:t>Web SQL </a:t>
            </a:r>
            <a:r>
              <a:rPr lang="en-US" b="0" dirty="0"/>
              <a:t>(in the HTML5 platform).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learn more about databases and SQL </a:t>
            </a:r>
            <a:r>
              <a:rPr lang="en-US" dirty="0"/>
              <a:t>in the database modules and courses in the end-to-end software engineering training program </a:t>
            </a:r>
            <a:r>
              <a:rPr lang="en-US" b="1" dirty="0"/>
              <a:t>at SoftUni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NoSQL databases </a:t>
            </a:r>
            <a:r>
              <a:rPr lang="en-US" dirty="0"/>
              <a:t>hold </a:t>
            </a:r>
            <a:r>
              <a:rPr lang="en-US" b="1" dirty="0"/>
              <a:t>collections of documents</a:t>
            </a:r>
            <a:r>
              <a:rPr lang="en-US" dirty="0"/>
              <a:t> or </a:t>
            </a:r>
            <a:r>
              <a:rPr lang="en-US" b="1" dirty="0"/>
              <a:t>key-value pairs</a:t>
            </a:r>
            <a:r>
              <a:rPr lang="bg-BG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(like MongoDB) manage collections of documents (</a:t>
            </a:r>
            <a:r>
              <a:rPr lang="en-US" b="0" i="0" dirty="0"/>
              <a:t>such as </a:t>
            </a:r>
            <a:r>
              <a:rPr lang="en-US" b="1" i="1" dirty="0"/>
              <a:t>products</a:t>
            </a:r>
            <a:r>
              <a:rPr lang="en-US" b="0" dirty="0"/>
              <a:t> or </a:t>
            </a:r>
            <a:r>
              <a:rPr lang="en-US" b="1" i="1" dirty="0"/>
              <a:t>vendors</a:t>
            </a:r>
            <a:r>
              <a:rPr lang="en-US" b="0" dirty="0"/>
              <a:t>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where each document has a set of </a:t>
            </a:r>
            <a:r>
              <a:rPr lang="en-US" b="1" dirty="0"/>
              <a:t>properties</a:t>
            </a:r>
            <a:r>
              <a:rPr lang="en-US" b="0" dirty="0"/>
              <a:t> (like name, price and description</a:t>
            </a:r>
            <a:r>
              <a:rPr lang="bg-BG" b="0" dirty="0"/>
              <a:t>)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retrieving </a:t>
            </a:r>
            <a:r>
              <a:rPr lang="en-US" b="0" dirty="0"/>
              <a:t>and </a:t>
            </a:r>
            <a:r>
              <a:rPr lang="en-US" b="1" dirty="0"/>
              <a:t>querying</a:t>
            </a:r>
            <a:r>
              <a:rPr lang="en-US" b="0" dirty="0"/>
              <a:t> document collections,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</a:t>
            </a:r>
            <a:r>
              <a:rPr lang="en-US" b="1" dirty="0"/>
              <a:t>creating</a:t>
            </a:r>
            <a:r>
              <a:rPr lang="en-US" b="0" dirty="0"/>
              <a:t>, </a:t>
            </a:r>
            <a:r>
              <a:rPr lang="en-US" b="1" dirty="0"/>
              <a:t>modifying</a:t>
            </a:r>
            <a:r>
              <a:rPr lang="en-US" b="0" dirty="0"/>
              <a:t> and </a:t>
            </a:r>
            <a:r>
              <a:rPr lang="en-US" b="1" dirty="0"/>
              <a:t>deleting</a:t>
            </a:r>
            <a:r>
              <a:rPr lang="en-US" b="0" dirty="0"/>
              <a:t> documents.</a:t>
            </a:r>
            <a:endParaRPr lang="bg-BG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 of </a:t>
            </a:r>
            <a:r>
              <a:rPr lang="en-US" b="1" dirty="0"/>
              <a:t>document-based NoSQL databases</a:t>
            </a:r>
            <a:r>
              <a:rPr lang="en-US" b="0" dirty="0"/>
              <a:t> are</a:t>
            </a:r>
            <a:r>
              <a:rPr lang="en-US" dirty="0"/>
              <a:t> </a:t>
            </a:r>
            <a:r>
              <a:rPr lang="en-US" b="1" dirty="0"/>
              <a:t>MongoDB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b="1" noProof="1"/>
              <a:t>IndexedDB</a:t>
            </a:r>
            <a:r>
              <a:rPr lang="en-US" noProof="1"/>
              <a:t> </a:t>
            </a:r>
            <a:r>
              <a:rPr lang="en-US" dirty="0"/>
              <a:t>in the HTML5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Key-value pair databases</a:t>
            </a:r>
            <a:r>
              <a:rPr lang="en-US" dirty="0"/>
              <a:t>, such as </a:t>
            </a:r>
            <a:r>
              <a:rPr lang="en-US" b="1" dirty="0"/>
              <a:t>Redis</a:t>
            </a:r>
            <a:r>
              <a:rPr lang="en-US" dirty="0"/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Amazon DynamoDB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store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keys mapped to values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These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pair structures </a:t>
            </a:r>
            <a:r>
              <a:rPr lang="en-US" b="0" i="0" dirty="0">
                <a:effectLst/>
                <a:latin typeface="arial" panose="020B0604020202020204" pitchFamily="34" charset="0"/>
              </a:rPr>
              <a:t>are also known as 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1" i="1" dirty="0">
                <a:effectLst/>
                <a:latin typeface="arial" panose="020B0604020202020204" pitchFamily="34" charset="0"/>
              </a:rPr>
              <a:t>dictionaries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They support </a:t>
            </a:r>
            <a:r>
              <a:rPr lang="en-US" b="1" i="0" dirty="0">
                <a:effectLst/>
                <a:latin typeface="arial" panose="020B0604020202020204" pitchFamily="34" charset="0"/>
              </a:rPr>
              <a:t>fast "search by key</a:t>
            </a:r>
            <a:r>
              <a:rPr lang="en-US" b="0" i="0" dirty="0">
                <a:effectLst/>
                <a:latin typeface="arial" panose="020B0604020202020204" pitchFamily="34" charset="0"/>
              </a:rPr>
              <a:t>" operation,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but storing collections of data is less flexible.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Key-value data storage </a:t>
            </a:r>
            <a:r>
              <a:rPr lang="en-US" b="0" i="0" dirty="0">
                <a:effectLst/>
                <a:latin typeface="arial" panose="020B0604020202020204" pitchFamily="34" charset="0"/>
              </a:rPr>
              <a:t>systems are good for organizing simple data</a:t>
            </a:r>
            <a:r>
              <a:rPr lang="bg-BG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For example, a </a:t>
            </a:r>
            <a:r>
              <a:rPr lang="en-US" b="1" i="1" dirty="0">
                <a:effectLst/>
                <a:latin typeface="arial" panose="020B0604020202020204" pitchFamily="34" charset="0"/>
              </a:rPr>
              <a:t>phonebook </a:t>
            </a:r>
            <a:r>
              <a:rPr lang="en-US" b="0" i="0" dirty="0">
                <a:effectLst/>
                <a:latin typeface="arial" panose="020B0604020202020204" pitchFamily="34" charset="0"/>
              </a:rPr>
              <a:t>can be stored in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store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Database systems </a:t>
            </a:r>
            <a:r>
              <a:rPr lang="en-US" dirty="0">
                <a:effectLst/>
              </a:rPr>
              <a:t>are an important component of most modern software systems,</a:t>
            </a:r>
          </a:p>
          <a:p>
            <a:pPr marL="171450" indent="-1714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and therefore software engineers must have at least </a:t>
            </a:r>
            <a:r>
              <a:rPr lang="en-US" b="1" dirty="0">
                <a:effectLst/>
              </a:rPr>
              <a:t>basic database skills</a:t>
            </a:r>
            <a:r>
              <a:rPr lang="en-US" dirty="0">
                <a:effectLst/>
              </a:rPr>
              <a:t>.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30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When we talk about databases, it is important to mention some </a:t>
            </a:r>
            <a:r>
              <a:rPr lang="en-US" b="1" dirty="0"/>
              <a:t>data access technologies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Data access technologies </a:t>
            </a:r>
            <a:r>
              <a:rPr lang="en-US" b="0" dirty="0"/>
              <a:t>connect programming </a:t>
            </a:r>
            <a:r>
              <a:rPr lang="en-US" b="1" dirty="0"/>
              <a:t>languages</a:t>
            </a:r>
            <a:r>
              <a:rPr lang="en-US" b="0" dirty="0"/>
              <a:t> with </a:t>
            </a:r>
            <a:r>
              <a:rPr lang="en-US" b="1" dirty="0"/>
              <a:t>database</a:t>
            </a:r>
            <a:r>
              <a:rPr lang="en-US" b="0" dirty="0"/>
              <a:t>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These technologies allow creating databases, defining the data format, storing and manipulating data and retrieving data, using simple or more complex data queries or by executing SQL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For example, the </a:t>
            </a:r>
            <a:r>
              <a:rPr lang="en-US" b="1" dirty="0"/>
              <a:t>JDBC </a:t>
            </a:r>
            <a:r>
              <a:rPr lang="en-US" b="0" dirty="0"/>
              <a:t>technology </a:t>
            </a:r>
            <a:r>
              <a:rPr lang="en-US" b="1" dirty="0"/>
              <a:t>connects Java programs to relational databases</a:t>
            </a:r>
            <a:r>
              <a:rPr lang="en-US" b="0" dirty="0"/>
              <a:t>, such as MySQL and PostgreSQL.</a:t>
            </a:r>
          </a:p>
          <a:p>
            <a:endParaRPr lang="en-US" b="1" dirty="0"/>
          </a:p>
          <a:p>
            <a:r>
              <a:rPr lang="en-US" b="1" dirty="0"/>
              <a:t>ORM frameworks</a:t>
            </a:r>
            <a:r>
              <a:rPr lang="en-US" dirty="0"/>
              <a:t> (object-relational mapping) allow </a:t>
            </a:r>
            <a:r>
              <a:rPr lang="en-US" b="1" dirty="0"/>
              <a:t>persisting objects in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ORM frameworks work by </a:t>
            </a:r>
            <a:r>
              <a:rPr lang="en-US" b="1" dirty="0"/>
              <a:t>mapping classes to database tables</a:t>
            </a:r>
            <a:r>
              <a:rPr lang="en-US" dirty="0"/>
              <a:t>.</a:t>
            </a:r>
            <a:endParaRPr lang="bg-B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executing </a:t>
            </a:r>
            <a:r>
              <a:rPr lang="en-US" b="1" dirty="0"/>
              <a:t>SQL commands</a:t>
            </a:r>
            <a:r>
              <a:rPr lang="en-US" dirty="0"/>
              <a:t>, when developers use ORM, they work with simple </a:t>
            </a:r>
            <a:r>
              <a:rPr lang="en-US" b="1" dirty="0"/>
              <a:t>data classes</a:t>
            </a:r>
            <a:r>
              <a:rPr lang="en-US" dirty="0"/>
              <a:t> and </a:t>
            </a:r>
            <a:r>
              <a:rPr lang="en-US" b="1" dirty="0"/>
              <a:t>APIs from the ORM framework</a:t>
            </a:r>
            <a:r>
              <a:rPr lang="en-US" dirty="0"/>
              <a:t> to handle the </a:t>
            </a:r>
            <a:r>
              <a:rPr lang="en-US" b="1" dirty="0"/>
              <a:t>CRUD operations </a:t>
            </a:r>
            <a:r>
              <a:rPr lang="en-US" dirty="0"/>
              <a:t>(create, read, update and delete), </a:t>
            </a:r>
            <a:r>
              <a:rPr lang="en-US" b="1" dirty="0"/>
              <a:t>query the database </a:t>
            </a:r>
            <a:r>
              <a:rPr lang="en-US" dirty="0"/>
              <a:t>and execute database-related operations.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/>
              <a:t>dramatically simplifies </a:t>
            </a:r>
            <a:r>
              <a:rPr lang="en-US" dirty="0"/>
              <a:t>the implementation of data access logic in software development.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Examples of </a:t>
            </a:r>
            <a:r>
              <a:rPr lang="en-US" b="1" dirty="0"/>
              <a:t>using ORM systems </a:t>
            </a:r>
            <a:r>
              <a:rPr lang="en-US" dirty="0"/>
              <a:t>are when we need to: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persist JavaScript objects in MySQL database,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or persist Java objects in PostgreSQL database,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or persist C# objects in MS SQL Server database.</a:t>
            </a:r>
          </a:p>
          <a:p>
            <a:endParaRPr lang="en-US" dirty="0"/>
          </a:p>
          <a:p>
            <a:r>
              <a:rPr lang="en-US" dirty="0"/>
              <a:t>These are a few examples of popular </a:t>
            </a:r>
            <a:r>
              <a:rPr lang="en-US" b="1" dirty="0"/>
              <a:t>ORM frameworks</a:t>
            </a:r>
            <a:r>
              <a:rPr lang="en-US" dirty="0"/>
              <a:t>:</a:t>
            </a:r>
          </a:p>
          <a:p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Entity Framework</a:t>
            </a:r>
            <a:r>
              <a:rPr lang="en-US" dirty="0"/>
              <a:t>, which is the most popular ORM for the </a:t>
            </a:r>
            <a:r>
              <a:rPr lang="en-US" b="1" dirty="0"/>
              <a:t>C#</a:t>
            </a:r>
            <a:r>
              <a:rPr lang="en-US" dirty="0"/>
              <a:t> language and the .NET platform.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Hibernate </a:t>
            </a:r>
            <a:r>
              <a:rPr lang="en-US" dirty="0"/>
              <a:t>and </a:t>
            </a:r>
            <a:r>
              <a:rPr lang="en-US" b="1" dirty="0"/>
              <a:t>Java </a:t>
            </a:r>
            <a:r>
              <a:rPr lang="en-US" b="1" dirty="0" err="1"/>
              <a:t>Persistance</a:t>
            </a:r>
            <a:r>
              <a:rPr lang="en-US" b="1" dirty="0"/>
              <a:t> API (JPA)</a:t>
            </a:r>
            <a:r>
              <a:rPr lang="en-US" dirty="0"/>
              <a:t>, which are used as ORM frameworks in </a:t>
            </a:r>
            <a:r>
              <a:rPr lang="en-US" b="1" dirty="0"/>
              <a:t>Java </a:t>
            </a:r>
            <a:r>
              <a:rPr lang="en-US" dirty="0"/>
              <a:t>projects.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Sequelize</a:t>
            </a:r>
            <a:r>
              <a:rPr lang="en-US" dirty="0"/>
              <a:t>, which is a popular server-side </a:t>
            </a:r>
            <a:r>
              <a:rPr lang="en-US" b="1" dirty="0"/>
              <a:t>JavaScript </a:t>
            </a:r>
            <a:r>
              <a:rPr lang="en-US" b="0" dirty="0"/>
              <a:t>ORM framework </a:t>
            </a:r>
            <a:r>
              <a:rPr lang="en-US" dirty="0"/>
              <a:t>for persisting JavaScript objects in relational databases.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SQLAlchemy</a:t>
            </a:r>
            <a:r>
              <a:rPr lang="en-US" dirty="0"/>
              <a:t>, which is a popular ORM framework for </a:t>
            </a:r>
            <a:r>
              <a:rPr lang="en-US" b="1" dirty="0"/>
              <a:t>Python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76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b="1" dirty="0"/>
              <a:t>important concept </a:t>
            </a:r>
            <a:r>
              <a:rPr lang="en-US" dirty="0"/>
              <a:t>from software development is the </a:t>
            </a:r>
            <a:r>
              <a:rPr lang="en-US" b="1" dirty="0"/>
              <a:t>Model-View-Controller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pattern.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MVC </a:t>
            </a:r>
            <a:r>
              <a:rPr lang="en-US" dirty="0"/>
              <a:t>is an architectural pattern for </a:t>
            </a:r>
            <a:r>
              <a:rPr lang="en-US" b="1" dirty="0"/>
              <a:t>structuring Web back-end apps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dividing their logic into 3 separate components: </a:t>
            </a:r>
            <a:r>
              <a:rPr lang="en-US" b="1" dirty="0"/>
              <a:t>models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controllers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MVC pattern </a:t>
            </a:r>
            <a:r>
              <a:rPr lang="en-US" dirty="0"/>
              <a:t>is illustrated at the </a:t>
            </a:r>
            <a:r>
              <a:rPr lang="en-US" b="1" dirty="0"/>
              <a:t>diagram</a:t>
            </a:r>
            <a:r>
              <a:rPr lang="en-US" b="0" dirty="0"/>
              <a:t>, which shows the interactions between the MVC components.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MVC is complex </a:t>
            </a:r>
            <a:r>
              <a:rPr lang="en-US" dirty="0"/>
              <a:t>and some </a:t>
            </a:r>
            <a:r>
              <a:rPr lang="en-US" b="1" dirty="0"/>
              <a:t>developers need time </a:t>
            </a:r>
            <a:r>
              <a:rPr lang="en-US" dirty="0"/>
              <a:t>to understand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shall spend significant time, effort and practical work to learn it, </a:t>
            </a:r>
            <a:r>
              <a:rPr lang="en-US" b="1" dirty="0"/>
              <a:t>later at SoftUni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now, let's briefly explain the MVC pattern.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MVC </a:t>
            </a:r>
            <a:r>
              <a:rPr lang="en-US" dirty="0"/>
              <a:t>splits the app into </a:t>
            </a:r>
            <a:r>
              <a:rPr lang="en-US" b="1" dirty="0"/>
              <a:t>controllers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models</a:t>
            </a:r>
            <a:r>
              <a:rPr lang="en-US" dirty="0"/>
              <a:t>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Users </a:t>
            </a:r>
            <a:r>
              <a:rPr lang="en-US" dirty="0"/>
              <a:t>interact with the </a:t>
            </a:r>
            <a:r>
              <a:rPr lang="en-US" b="1" dirty="0"/>
              <a:t>controllers</a:t>
            </a:r>
            <a:r>
              <a:rPr lang="en-US" dirty="0"/>
              <a:t>, which modify the data in the </a:t>
            </a:r>
            <a:r>
              <a:rPr lang="en-US" b="1" dirty="0"/>
              <a:t>models </a:t>
            </a:r>
            <a:r>
              <a:rPr lang="en-US" dirty="0"/>
              <a:t>and visualize the data using the </a:t>
            </a:r>
            <a:r>
              <a:rPr lang="en-US" b="1" dirty="0"/>
              <a:t>views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For example, let's take a </a:t>
            </a:r>
            <a:r>
              <a:rPr lang="en-US" b="1" dirty="0"/>
              <a:t>phonebook app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Users see the phonebook entries on the screen. They are rendered by a </a:t>
            </a:r>
            <a:r>
              <a:rPr lang="en-US" b="1" dirty="0"/>
              <a:t>view</a:t>
            </a:r>
            <a:r>
              <a:rPr lang="bg-BG" dirty="0"/>
              <a:t> </a:t>
            </a:r>
            <a:r>
              <a:rPr lang="en-US" dirty="0"/>
              <a:t>component</a:t>
            </a:r>
            <a:r>
              <a:rPr lang="bg-BG" dirty="0"/>
              <a:t>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app </a:t>
            </a:r>
            <a:r>
              <a:rPr lang="en-US" b="1" dirty="0"/>
              <a:t>model </a:t>
            </a:r>
            <a:r>
              <a:rPr lang="en-US" dirty="0"/>
              <a:t>holds the phonebook entries. This is the </a:t>
            </a:r>
            <a:r>
              <a:rPr lang="en-US" b="1" dirty="0"/>
              <a:t>data model</a:t>
            </a:r>
            <a:r>
              <a:rPr lang="en-US" dirty="0"/>
              <a:t> behind the views.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Controllers </a:t>
            </a:r>
            <a:r>
              <a:rPr lang="en-US" dirty="0"/>
              <a:t>are responsible for handling the </a:t>
            </a:r>
            <a:r>
              <a:rPr lang="en-US" b="1" dirty="0"/>
              <a:t>user actions</a:t>
            </a:r>
            <a:r>
              <a:rPr lang="en-US" dirty="0"/>
              <a:t>, such as "view the phonebook", "search", and "add new entry".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controllers</a:t>
            </a:r>
            <a:r>
              <a:rPr lang="en-US" dirty="0"/>
              <a:t>, </a:t>
            </a:r>
            <a:r>
              <a:rPr lang="en-US" b="1" dirty="0"/>
              <a:t>models </a:t>
            </a:r>
            <a:r>
              <a:rPr lang="en-US" dirty="0"/>
              <a:t>and </a:t>
            </a:r>
            <a:r>
              <a:rPr lang="en-US" b="1" dirty="0"/>
              <a:t>views </a:t>
            </a:r>
            <a:r>
              <a:rPr lang="en-US" dirty="0"/>
              <a:t>are strongly interconnected, but each of them has well defined responsibility.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idea of </a:t>
            </a:r>
            <a:r>
              <a:rPr lang="en-US" b="1" dirty="0"/>
              <a:t>MVC</a:t>
            </a:r>
            <a:r>
              <a:rPr lang="en-US" dirty="0"/>
              <a:t> is to build a </a:t>
            </a:r>
            <a:r>
              <a:rPr lang="en-US" b="1" dirty="0"/>
              <a:t>better app structure</a:t>
            </a:r>
            <a:r>
              <a:rPr lang="en-US" b="0" dirty="0"/>
              <a:t>, which simplifies development and </a:t>
            </a:r>
            <a:r>
              <a:rPr lang="en-US" b="1" dirty="0"/>
              <a:t>improves maintenance</a:t>
            </a:r>
            <a:r>
              <a:rPr lang="en-US" b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presentation logic, which displays elements on the screen is always located in the </a:t>
            </a:r>
            <a:r>
              <a:rPr lang="en-US" b="1" dirty="0"/>
              <a:t>views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logic for </a:t>
            </a:r>
            <a:r>
              <a:rPr lang="en-US" b="1" dirty="0"/>
              <a:t>user interaction</a:t>
            </a:r>
            <a:r>
              <a:rPr lang="en-US" dirty="0"/>
              <a:t>, which handles the user input, is always located in the </a:t>
            </a:r>
            <a:r>
              <a:rPr lang="en-US" b="1" dirty="0"/>
              <a:t>controllers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models </a:t>
            </a:r>
            <a:r>
              <a:rPr lang="en-US" dirty="0"/>
              <a:t>and data related logic are in the </a:t>
            </a:r>
            <a:r>
              <a:rPr lang="en-US" b="1" dirty="0"/>
              <a:t>models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MVC app structure </a:t>
            </a:r>
            <a:r>
              <a:rPr lang="en-US" dirty="0"/>
              <a:t>is very popular in </a:t>
            </a:r>
            <a:r>
              <a:rPr lang="en-US" b="1" dirty="0"/>
              <a:t>Web back-end frameworks</a:t>
            </a:r>
            <a:r>
              <a:rPr lang="en-US" b="0" dirty="0"/>
              <a:t> (such as</a:t>
            </a:r>
            <a:r>
              <a:rPr lang="en-US" b="1" dirty="0"/>
              <a:t> ASP.NET MVC</a:t>
            </a:r>
            <a:r>
              <a:rPr lang="en-US" b="0" dirty="0"/>
              <a:t>, </a:t>
            </a:r>
            <a:r>
              <a:rPr lang="en-US" b="1" dirty="0"/>
              <a:t>Django</a:t>
            </a:r>
            <a:r>
              <a:rPr lang="en-US" b="0" dirty="0"/>
              <a:t> and </a:t>
            </a:r>
            <a:r>
              <a:rPr lang="en-US" b="1" dirty="0"/>
              <a:t>Spring MVC</a:t>
            </a:r>
            <a:r>
              <a:rPr lang="en-US" b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Variants of MVC sometimes </a:t>
            </a:r>
            <a:r>
              <a:rPr lang="en-US" dirty="0"/>
              <a:t>are used in some </a:t>
            </a:r>
            <a:r>
              <a:rPr lang="en-US" b="1" dirty="0"/>
              <a:t>Web front-end frameworks </a:t>
            </a:r>
            <a:r>
              <a:rPr lang="en-US" b="0" dirty="0"/>
              <a:t>and </a:t>
            </a:r>
            <a:r>
              <a:rPr lang="en-US" dirty="0"/>
              <a:t>mobile app frameworks.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0" dirty="0"/>
              <a:t>In the MVC model, </a:t>
            </a:r>
            <a:r>
              <a:rPr lang="en-US" b="1" dirty="0"/>
              <a:t>controllers handle user actions</a:t>
            </a:r>
            <a:r>
              <a:rPr lang="en-US" dirty="0"/>
              <a:t>, such as clicking a button or choosing an item from a list.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Depending on the user action, controllers may </a:t>
            </a:r>
            <a:r>
              <a:rPr lang="en-US" b="1" dirty="0"/>
              <a:t>update the app data model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Then, controllers </a:t>
            </a:r>
            <a:r>
              <a:rPr lang="en-US" b="1" dirty="0"/>
              <a:t>render a view (the user interface)</a:t>
            </a:r>
            <a:r>
              <a:rPr lang="en-US" dirty="0"/>
              <a:t>, which visualizes the data model.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phonebook controller handles the action "</a:t>
            </a:r>
            <a:r>
              <a:rPr lang="en-US" b="1" i="1" dirty="0"/>
              <a:t>click on a phonebook entry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action handler </a:t>
            </a:r>
            <a:r>
              <a:rPr lang="en-US" b="1" dirty="0"/>
              <a:t>loads the data</a:t>
            </a:r>
            <a:r>
              <a:rPr lang="en-US" dirty="0"/>
              <a:t> about the selected phonebook entry into a </a:t>
            </a:r>
            <a:r>
              <a:rPr lang="en-US" b="1" dirty="0"/>
              <a:t>data model object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Then it </a:t>
            </a:r>
            <a:r>
              <a:rPr lang="en-US" b="1" dirty="0"/>
              <a:t>shows a view</a:t>
            </a:r>
            <a:r>
              <a:rPr lang="en-US" dirty="0"/>
              <a:t>, which displays this data object.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/>
              <a:t>Models </a:t>
            </a:r>
            <a:r>
              <a:rPr lang="en-US" dirty="0"/>
              <a:t>holds app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</a:t>
            </a:r>
            <a:r>
              <a:rPr lang="en-US" b="1" dirty="0"/>
              <a:t>models are data classes</a:t>
            </a:r>
            <a:r>
              <a:rPr lang="en-US" dirty="0"/>
              <a:t>, which hold the data, that should be displayed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</a:t>
            </a:r>
            <a:r>
              <a:rPr lang="en-US" b="1" dirty="0"/>
              <a:t>data model</a:t>
            </a:r>
            <a:r>
              <a:rPr lang="en-US" dirty="0"/>
              <a:t>, used to visualize a phonebook entry, is a </a:t>
            </a:r>
            <a:r>
              <a:rPr lang="en-US" b="1" dirty="0"/>
              <a:t>data object</a:t>
            </a:r>
            <a:r>
              <a:rPr lang="en-US" dirty="0"/>
              <a:t>, holding the phonebook entry details.</a:t>
            </a:r>
          </a:p>
          <a:p>
            <a:endParaRPr lang="en-US" b="1" dirty="0"/>
          </a:p>
          <a:p>
            <a:r>
              <a:rPr lang="en-US" b="1" dirty="0"/>
              <a:t>Views </a:t>
            </a:r>
            <a:r>
              <a:rPr lang="en-US" dirty="0"/>
              <a:t>displays the </a:t>
            </a:r>
            <a:r>
              <a:rPr lang="en-US" b="1" dirty="0"/>
              <a:t>UI</a:t>
            </a:r>
            <a:r>
              <a:rPr lang="en-US" b="0" dirty="0"/>
              <a:t> for certain screen from the app</a:t>
            </a:r>
            <a:r>
              <a:rPr lang="en-US" dirty="0"/>
              <a:t>, based on the data from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our phonebook app, the view, which displays the phonebook entries,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takes as an input a </a:t>
            </a:r>
            <a:r>
              <a:rPr lang="en-US" b="1" dirty="0"/>
              <a:t>data model</a:t>
            </a:r>
            <a:r>
              <a:rPr lang="en-US" dirty="0"/>
              <a:t>, holding a list of phonebook entries.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iterates over the entries one by one and displays them in a table or list.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MVC </a:t>
            </a:r>
            <a:r>
              <a:rPr lang="en-US" dirty="0"/>
              <a:t>is an important paradigm for structuring Web apps</a:t>
            </a:r>
            <a:r>
              <a:rPr lang="bg-BG" dirty="0"/>
              <a:t> </a:t>
            </a:r>
            <a:r>
              <a:rPr lang="en-US" dirty="0"/>
              <a:t>back-end developers should learn 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</a:t>
            </a:r>
            <a:r>
              <a:rPr lang="en-US" dirty="0"/>
              <a:t>, we teach MVC as part of the server-side Web development courses and modules.</a:t>
            </a:r>
          </a:p>
          <a:p>
            <a:pPr marL="0" lv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40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 MVC Frameworks</a:t>
            </a:r>
            <a:r>
              <a:rPr lang="bg-BG" b="1" dirty="0"/>
              <a:t> </a:t>
            </a:r>
            <a:r>
              <a:rPr lang="en-US" dirty="0"/>
              <a:t>are software development frameworks, which implement the </a:t>
            </a:r>
            <a:r>
              <a:rPr lang="en-US" b="1" dirty="0"/>
              <a:t>Model-View-Controller pattern </a:t>
            </a:r>
            <a:r>
              <a:rPr lang="en-US" dirty="0"/>
              <a:t>as foundation to build Web apps.</a:t>
            </a:r>
            <a:endParaRPr lang="bg-BG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Web MVC frameworks</a:t>
            </a:r>
            <a:r>
              <a:rPr lang="en-US" b="0" dirty="0"/>
              <a:t> (such as Spring MVC, Django and ASP.NET MVC) </a:t>
            </a:r>
            <a:r>
              <a:rPr lang="en-US" dirty="0"/>
              <a:t>are used build server-side Web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the MVC framework Web apps define </a:t>
            </a:r>
            <a:r>
              <a:rPr lang="en-US" b="1" dirty="0"/>
              <a:t>controllers</a:t>
            </a:r>
            <a:r>
              <a:rPr lang="en-US" b="0" dirty="0"/>
              <a:t> (holding actions)</a:t>
            </a:r>
            <a:r>
              <a:rPr lang="en-US" dirty="0"/>
              <a:t>, </a:t>
            </a:r>
            <a:r>
              <a:rPr lang="en-US" b="1" dirty="0"/>
              <a:t>views </a:t>
            </a:r>
            <a:r>
              <a:rPr lang="en-US" dirty="0"/>
              <a:t>and </a:t>
            </a:r>
            <a:r>
              <a:rPr lang="en-US" b="1" dirty="0"/>
              <a:t>model </a:t>
            </a:r>
            <a:r>
              <a:rPr lang="en-US" dirty="0"/>
              <a:t>components.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Actions in the controllers </a:t>
            </a:r>
            <a:r>
              <a:rPr lang="en-US" dirty="0"/>
              <a:t>handle the HTTP GET and POST requests from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b="1" dirty="0"/>
              <a:t>perform the requested operation </a:t>
            </a:r>
            <a:r>
              <a:rPr lang="en-US" dirty="0"/>
              <a:t>(such as retrieving data or adding new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render a view</a:t>
            </a:r>
            <a:r>
              <a:rPr lang="en-US" dirty="0"/>
              <a:t> to display the result in the client Web browser.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Controllers </a:t>
            </a:r>
            <a:r>
              <a:rPr lang="en-US" b="1" dirty="0"/>
              <a:t>implement the operations</a:t>
            </a:r>
            <a:r>
              <a:rPr lang="en-US" dirty="0"/>
              <a:t>, used to interact with the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operations are invoked as HTTP requests by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clicking a button, or submitting a Web form, executes an </a:t>
            </a:r>
            <a:r>
              <a:rPr lang="en-US" b="1" dirty="0"/>
              <a:t>HTTP request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is handled by a </a:t>
            </a:r>
            <a:r>
              <a:rPr lang="en-US" b="1" dirty="0"/>
              <a:t>controller action</a:t>
            </a:r>
            <a:r>
              <a:rPr lang="en-US" dirty="0"/>
              <a:t> at the back-end.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Views </a:t>
            </a:r>
            <a:r>
              <a:rPr lang="en-US" dirty="0"/>
              <a:t>render data as HTML + CSS for displaying in the client Web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Views are called by the controller actions to </a:t>
            </a:r>
            <a:r>
              <a:rPr lang="en-US" b="1" dirty="0"/>
              <a:t>render the UI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take as input a data model </a:t>
            </a:r>
            <a:r>
              <a:rPr lang="en-US" dirty="0"/>
              <a:t>and visualize the data from the model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rendered HTML is returned as an </a:t>
            </a:r>
            <a:r>
              <a:rPr lang="en-US" b="1" dirty="0"/>
              <a:t>HTTP response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</a:t>
            </a:r>
            <a:r>
              <a:rPr lang="en-US" b="1" dirty="0"/>
              <a:t> example</a:t>
            </a:r>
            <a:r>
              <a:rPr lang="en-US" dirty="0"/>
              <a:t>, a view can render a list of items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Models</a:t>
            </a:r>
            <a:r>
              <a:rPr lang="en-US" dirty="0"/>
              <a:t> hold the app data, which is prepared by controllers to be rendered in the 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most cases models are simple </a:t>
            </a:r>
            <a:r>
              <a:rPr lang="en-US" b="1" dirty="0"/>
              <a:t>data objects</a:t>
            </a:r>
            <a:r>
              <a:rPr lang="en-US" dirty="0"/>
              <a:t> or </a:t>
            </a:r>
            <a:r>
              <a:rPr lang="en-US" b="1" dirty="0"/>
              <a:t>collections of objects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 </a:t>
            </a:r>
            <a:r>
              <a:rPr lang="en-US" b="1" dirty="0"/>
              <a:t>controller wants to return data </a:t>
            </a:r>
            <a:r>
              <a:rPr lang="en-US" dirty="0"/>
              <a:t>for displaying in the client Web browser,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loads the data from the database, puts it in a </a:t>
            </a:r>
            <a:r>
              <a:rPr lang="en-US" b="1" dirty="0"/>
              <a:t>data model </a:t>
            </a:r>
            <a:r>
              <a:rPr lang="en-US" dirty="0"/>
              <a:t>object,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sends it to the </a:t>
            </a:r>
            <a:r>
              <a:rPr lang="en-US" b="1" dirty="0"/>
              <a:t>view</a:t>
            </a:r>
            <a:r>
              <a:rPr lang="en-US" b="0" dirty="0"/>
              <a:t>, which renders it for as HTML.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 of popular back-end </a:t>
            </a:r>
            <a:r>
              <a:rPr lang="en-US" b="1" dirty="0"/>
              <a:t>Web MVC frameworks</a:t>
            </a:r>
            <a:r>
              <a:rPr lang="en-US" dirty="0"/>
              <a:t> are the following: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ASP.NET MVC </a:t>
            </a:r>
            <a:r>
              <a:rPr lang="en-US" dirty="0"/>
              <a:t>(for C#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Spring MVC </a:t>
            </a:r>
            <a:r>
              <a:rPr lang="en-US" dirty="0"/>
              <a:t>(for Java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Express.js</a:t>
            </a:r>
            <a:r>
              <a:rPr lang="en-US" dirty="0"/>
              <a:t> (for server-side JavaScript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Django </a:t>
            </a:r>
            <a:r>
              <a:rPr lang="en-US" dirty="0"/>
              <a:t>(for Python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Laravel</a:t>
            </a:r>
            <a:r>
              <a:rPr lang="en-US" dirty="0"/>
              <a:t> (for PHP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Ruby on Rails</a:t>
            </a:r>
            <a:r>
              <a:rPr lang="en-US" dirty="0"/>
              <a:t> (for Ruby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Revel</a:t>
            </a:r>
            <a:r>
              <a:rPr lang="en-US" dirty="0"/>
              <a:t> (for Go Web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many others …</a:t>
            </a:r>
          </a:p>
          <a:p>
            <a:r>
              <a:rPr lang="en-US" dirty="0"/>
              <a:t>Almost all the </a:t>
            </a:r>
            <a:r>
              <a:rPr lang="en-US" b="1" dirty="0"/>
              <a:t>server-side Web development is driven by Web MVC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you need to </a:t>
            </a:r>
            <a:r>
              <a:rPr lang="en-US" b="1" dirty="0"/>
              <a:t>learn at least one of them </a:t>
            </a:r>
            <a:r>
              <a:rPr lang="en-US" dirty="0"/>
              <a:t>if you want to be a back-end developer.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learn MVC frameworks at </a:t>
            </a:r>
            <a:r>
              <a:rPr lang="en-US" b="1" dirty="0"/>
              <a:t>SoftUni</a:t>
            </a:r>
            <a:r>
              <a:rPr lang="en-US" dirty="0"/>
              <a:t>, at the end of our end-to-end training program for software engineers.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Virtualization</a:t>
            </a:r>
            <a:r>
              <a:rPr lang="en-US" b="0" dirty="0"/>
              <a:t>, </a:t>
            </a:r>
            <a:r>
              <a:rPr lang="en-US" b="1" dirty="0"/>
              <a:t>cloud</a:t>
            </a:r>
            <a:r>
              <a:rPr lang="en-US" b="0" dirty="0"/>
              <a:t> environments and </a:t>
            </a:r>
            <a:r>
              <a:rPr lang="en-US" b="1" dirty="0"/>
              <a:t>containers</a:t>
            </a:r>
            <a:r>
              <a:rPr lang="en-US" b="0" dirty="0"/>
              <a:t> are important infrastructural components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Virtualization</a:t>
            </a:r>
            <a:r>
              <a:rPr lang="en-US" dirty="0"/>
              <a:t> in the concept and technology of running a </a:t>
            </a:r>
            <a:r>
              <a:rPr lang="en-US" b="1" dirty="0"/>
              <a:t>virtual machine</a:t>
            </a:r>
            <a:r>
              <a:rPr lang="en-US" dirty="0"/>
              <a:t> (VM) or virtual environment inside a physical hardware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Simply said, this is a </a:t>
            </a:r>
            <a:r>
              <a:rPr lang="en-US" b="1" dirty="0"/>
              <a:t>virtual computer</a:t>
            </a:r>
            <a:r>
              <a:rPr lang="en-US" dirty="0"/>
              <a:t>, running inside a physical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single physical machine (called </a:t>
            </a:r>
            <a:r>
              <a:rPr lang="bg-BG" dirty="0"/>
              <a:t>"</a:t>
            </a:r>
            <a:r>
              <a:rPr lang="en-US" b="1" dirty="0"/>
              <a:t>host</a:t>
            </a:r>
            <a:r>
              <a:rPr lang="bg-BG" b="0" dirty="0"/>
              <a:t>"</a:t>
            </a:r>
            <a:r>
              <a:rPr lang="en-US" dirty="0"/>
              <a:t>), </a:t>
            </a:r>
            <a:r>
              <a:rPr lang="en-US" b="1" dirty="0"/>
              <a:t>several virtual machines </a:t>
            </a:r>
            <a:r>
              <a:rPr lang="en-US" dirty="0"/>
              <a:t>can run</a:t>
            </a:r>
            <a:r>
              <a:rPr lang="bg-BG" dirty="0"/>
              <a:t> </a:t>
            </a:r>
            <a:r>
              <a:rPr lang="en-US" dirty="0"/>
              <a:t>simultaneously.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in a </a:t>
            </a:r>
            <a:r>
              <a:rPr lang="en-US" b="1" dirty="0"/>
              <a:t>Windows desktop host</a:t>
            </a:r>
            <a:r>
              <a:rPr lang="en-US" dirty="0"/>
              <a:t>, we can run simultaneously an </a:t>
            </a:r>
            <a:r>
              <a:rPr lang="en-US" b="1" dirty="0"/>
              <a:t>Android </a:t>
            </a:r>
            <a:r>
              <a:rPr lang="en-US" dirty="0"/>
              <a:t>virtual machine + two </a:t>
            </a:r>
            <a:r>
              <a:rPr lang="en-US" b="1" dirty="0"/>
              <a:t>Ubuntu Linux </a:t>
            </a:r>
            <a:r>
              <a:rPr lang="en-US" dirty="0"/>
              <a:t>virtual machines + a </a:t>
            </a:r>
            <a:r>
              <a:rPr lang="en-US" b="1" dirty="0"/>
              <a:t>FreeBSD</a:t>
            </a:r>
            <a:r>
              <a:rPr lang="en-US" dirty="0"/>
              <a:t> virtual machine.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Storage, memory, networking and desktops can also be virtual.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Virtual storage </a:t>
            </a:r>
            <a:r>
              <a:rPr lang="en-US" dirty="0"/>
              <a:t>means that you can use remote or virtual storage infrastructure, to appear and function exactly like a local hard drive.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Example </a:t>
            </a:r>
            <a:r>
              <a:rPr lang="en-US" dirty="0"/>
              <a:t>of virtual storage is the desktop </a:t>
            </a:r>
            <a:r>
              <a:rPr lang="en-US" b="1" dirty="0"/>
              <a:t>Google Drive </a:t>
            </a:r>
            <a:r>
              <a:rPr lang="en-US" dirty="0"/>
              <a:t>client, which displays your files from the drive, as local files on your computer.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Virtual memory </a:t>
            </a:r>
            <a:r>
              <a:rPr lang="en-US" dirty="0"/>
              <a:t>is a technology, where external or remote memory resources could be used as local memory.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example, a </a:t>
            </a:r>
            <a:r>
              <a:rPr lang="en-US" b="1" dirty="0"/>
              <a:t>USB flash memory </a:t>
            </a:r>
            <a:r>
              <a:rPr lang="en-US" dirty="0"/>
              <a:t>can be used as a </a:t>
            </a:r>
            <a:r>
              <a:rPr lang="en-US" b="1" dirty="0"/>
              <a:t>disk cache </a:t>
            </a:r>
            <a:r>
              <a:rPr lang="en-US" dirty="0"/>
              <a:t>in Microsoft Windows,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an effort to increase computing performance.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Virtual networking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virtual network infrastructure to be distributed over Internet, without using a physical network equipment.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Virtual desktops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are virtual desktop environments, running in a virtual machines, available remotely.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example, developers may use a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virtual Safari Web browser on macOS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for testing a Web front-end app.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Virtualization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a powerful concept and technology in software development and developers should be familiar with it.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concept of "</a:t>
            </a:r>
            <a:r>
              <a:rPr lang="en-US" b="1" dirty="0"/>
              <a:t>cloud environment</a:t>
            </a:r>
            <a:r>
              <a:rPr lang="en-US" dirty="0"/>
              <a:t>", "</a:t>
            </a:r>
            <a:r>
              <a:rPr lang="en-US" b="1" dirty="0"/>
              <a:t>cloud infrastructure</a:t>
            </a:r>
            <a:r>
              <a:rPr lang="en-US" dirty="0"/>
              <a:t>" or just "</a:t>
            </a:r>
            <a:r>
              <a:rPr lang="en-US" b="1" dirty="0"/>
              <a:t>cloud</a:t>
            </a:r>
            <a:r>
              <a:rPr lang="en-US" dirty="0"/>
              <a:t>" plays an important</a:t>
            </a:r>
            <a:r>
              <a:rPr lang="bg-BG" dirty="0"/>
              <a:t> </a:t>
            </a:r>
            <a:r>
              <a:rPr lang="en-US" dirty="0"/>
              <a:t>role in modern computing.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"cloud"</a:t>
            </a:r>
            <a:r>
              <a:rPr lang="en-US" dirty="0"/>
              <a:t> consists of remote computing resources, virtual machines, storage, platforms and software instances available on demand.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cloud infrastructure, platforms</a:t>
            </a:r>
            <a:r>
              <a:rPr lang="bg-BG" dirty="0"/>
              <a:t>, </a:t>
            </a:r>
            <a:r>
              <a:rPr lang="en-US" dirty="0"/>
              <a:t>services and cloud-based software is typically available </a:t>
            </a:r>
            <a:r>
              <a:rPr lang="en-US" b="1" dirty="0"/>
              <a:t>for rent for a fee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 vendors provide </a:t>
            </a:r>
            <a:r>
              <a:rPr lang="en-US" b="1" dirty="0"/>
              <a:t>free of charge </a:t>
            </a:r>
            <a:r>
              <a:rPr lang="en-US" dirty="0"/>
              <a:t>limited versions of their cloud environments.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cloud environments are offered in several </a:t>
            </a:r>
            <a:r>
              <a:rPr lang="en-US" b="1" dirty="0"/>
              <a:t>service models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Infrastructure as a service</a:t>
            </a:r>
            <a:r>
              <a:rPr lang="en-US" dirty="0"/>
              <a:t>, </a:t>
            </a:r>
            <a:r>
              <a:rPr lang="en-US" b="1" dirty="0"/>
              <a:t>platform as a service </a:t>
            </a:r>
            <a:r>
              <a:rPr lang="en-US" dirty="0"/>
              <a:t>and </a:t>
            </a:r>
            <a:r>
              <a:rPr lang="en-US" b="1" dirty="0"/>
              <a:t>software as a service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0"/>
            <a:r>
              <a:rPr lang="en-US" b="1" dirty="0"/>
              <a:t>IaaS</a:t>
            </a:r>
            <a:r>
              <a:rPr lang="en-US" dirty="0"/>
              <a:t> (infrastructure as a service) provides </a:t>
            </a:r>
            <a:r>
              <a:rPr lang="en-US" b="1" dirty="0"/>
              <a:t>virtual machines </a:t>
            </a:r>
            <a:r>
              <a:rPr lang="en-US" b="0" dirty="0"/>
              <a:t>and other computing resources </a:t>
            </a:r>
            <a:r>
              <a:rPr lang="en-US" dirty="0"/>
              <a:t>on demand, for a fee.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b="0" dirty="0"/>
              <a:t>of the IaaS model is</a:t>
            </a:r>
            <a:r>
              <a:rPr lang="en-US" dirty="0"/>
              <a:t> when a company hires virtual servers to host their Web sites, or virtual machines do deploy their apps.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Under the IaaS model, </a:t>
            </a:r>
            <a:r>
              <a:rPr lang="en-US" b="1" dirty="0"/>
              <a:t>developers and system administrators install, manage and maintain their virtual machines</a:t>
            </a:r>
            <a:r>
              <a:rPr lang="en-US" dirty="0"/>
              <a:t>, the operating systems, configuration settings, backups, security and everything else.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IaaS services </a:t>
            </a:r>
            <a:r>
              <a:rPr lang="en-US" dirty="0"/>
              <a:t>are offered by the major cloud infrastructure providers, such as Amazon AWS, Google Cloud, Azure</a:t>
            </a:r>
            <a:r>
              <a:rPr lang="bg-BG" dirty="0"/>
              <a:t>, </a:t>
            </a:r>
            <a:r>
              <a:rPr lang="en-US" noProof="1"/>
              <a:t>DigitalOcean</a:t>
            </a:r>
            <a:r>
              <a:rPr lang="en-US" dirty="0"/>
              <a:t> and Rackspace.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IaaS model </a:t>
            </a:r>
            <a:r>
              <a:rPr lang="en-US" dirty="0"/>
              <a:t>is mostly for </a:t>
            </a:r>
            <a:r>
              <a:rPr lang="en-US" b="1" dirty="0"/>
              <a:t>system administrators </a:t>
            </a:r>
            <a:r>
              <a:rPr lang="en-US" dirty="0"/>
              <a:t>and developers who want to completely control their production environments.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PaaS</a:t>
            </a:r>
            <a:r>
              <a:rPr lang="en-US" dirty="0"/>
              <a:t> (platform as a service) provides </a:t>
            </a:r>
            <a:r>
              <a:rPr lang="en-US" b="1" dirty="0"/>
              <a:t>managed environments for app deployments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Managed</a:t>
            </a:r>
            <a:r>
              <a:rPr lang="en-US" dirty="0"/>
              <a:t>" means that someone else cares about the hardware, software and its maintenance,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guarantees that the requested environment and services are constantly </a:t>
            </a:r>
            <a:r>
              <a:rPr lang="en-US" b="1" dirty="0"/>
              <a:t>up and running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Developers don't care about the execution environment, only for their apps.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you have a Python app and you want to host it in the cloud.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Instead of </a:t>
            </a:r>
            <a:r>
              <a:rPr lang="en-US" b="1" dirty="0"/>
              <a:t>renting a cloud server</a:t>
            </a:r>
            <a:r>
              <a:rPr lang="en-US" dirty="0"/>
              <a:t>, you could deploy and run the app in the Heroku PaaS cloud or in Azure PaaS.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PaaS </a:t>
            </a:r>
            <a:r>
              <a:rPr lang="en-US" dirty="0"/>
              <a:t>model provides cloud environment for deploying and running apps,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where developers do not care about the operating system, software platforms, application servers, database servers and other details.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Developers just send their source code or compiled app </a:t>
            </a:r>
            <a:r>
              <a:rPr lang="en-US" dirty="0"/>
              <a:t>to the cloud, configure some settings and </a:t>
            </a:r>
            <a:r>
              <a:rPr lang="en-US" b="1" dirty="0"/>
              <a:t>the app is live and running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PaaS platforms typically </a:t>
            </a:r>
            <a:r>
              <a:rPr lang="en-US" dirty="0"/>
              <a:t>provide a lot of </a:t>
            </a:r>
            <a:r>
              <a:rPr lang="en-US" b="1" dirty="0"/>
              <a:t>managed platform services</a:t>
            </a:r>
            <a:r>
              <a:rPr lang="en-US" dirty="0"/>
              <a:t>, 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databases (relational and document-based),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storage services (files, video, content-delivery networks and others),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message queue services,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logging services,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caching services,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and artificial intelligent services.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Developers use PaaS to </a:t>
            </a:r>
            <a:r>
              <a:rPr lang="en-US" b="1" dirty="0"/>
              <a:t>simplify the development</a:t>
            </a:r>
            <a:r>
              <a:rPr lang="en-US" dirty="0"/>
              <a:t>, deployment and maintenance of their apps and software systems.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PaaS model </a:t>
            </a:r>
            <a:r>
              <a:rPr lang="en-US" dirty="0"/>
              <a:t>is mostly for </a:t>
            </a:r>
            <a:r>
              <a:rPr lang="en-US" b="1" dirty="0"/>
              <a:t>developers </a:t>
            </a:r>
            <a:r>
              <a:rPr lang="en-US" dirty="0"/>
              <a:t>who want to focus on the software, rather than on the environment that hosts it.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SaaS</a:t>
            </a:r>
            <a:r>
              <a:rPr lang="en-US" dirty="0"/>
              <a:t> (software as a service) provides </a:t>
            </a:r>
            <a:r>
              <a:rPr lang="en-US" b="1" dirty="0"/>
              <a:t>managed software instances</a:t>
            </a:r>
            <a:r>
              <a:rPr lang="en-US" b="0" dirty="0"/>
              <a:t> in the cloud.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Users pay for hosted software in the cloud (or get a limited version for free) and use it over Internet.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SaaS service are the </a:t>
            </a:r>
            <a:r>
              <a:rPr lang="en-US" b="1" dirty="0"/>
              <a:t>Office 365</a:t>
            </a:r>
            <a:r>
              <a:rPr lang="en-US" dirty="0"/>
              <a:t> application suite, </a:t>
            </a:r>
            <a:r>
              <a:rPr lang="en-US" b="1" dirty="0"/>
              <a:t>Google Docs</a:t>
            </a:r>
            <a:r>
              <a:rPr lang="en-US" dirty="0"/>
              <a:t> and WordPress.com website hosting cloud.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SaaS model </a:t>
            </a:r>
            <a:r>
              <a:rPr lang="en-US" dirty="0"/>
              <a:t>is mostly for </a:t>
            </a:r>
            <a:r>
              <a:rPr lang="en-US" b="1" dirty="0"/>
              <a:t>end users</a:t>
            </a:r>
            <a:r>
              <a:rPr lang="en-US" b="0" dirty="0"/>
              <a:t>, not for developers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Containers</a:t>
            </a:r>
            <a:r>
              <a:rPr lang="en-US" dirty="0"/>
              <a:t>, </a:t>
            </a:r>
            <a:r>
              <a:rPr lang="en-US" b="1" dirty="0"/>
              <a:t>Docker </a:t>
            </a:r>
            <a:r>
              <a:rPr lang="en-US" dirty="0"/>
              <a:t>and other </a:t>
            </a:r>
            <a:r>
              <a:rPr lang="en-US" b="1" dirty="0"/>
              <a:t>containerization platforms</a:t>
            </a:r>
            <a:r>
              <a:rPr lang="en-US" b="0" dirty="0"/>
              <a:t> (like "Linux Containers")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popular infrastructural </a:t>
            </a:r>
            <a:r>
              <a:rPr lang="en-US" b="1" dirty="0"/>
              <a:t>concept and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deploy, run and manage software installations and software environments</a:t>
            </a:r>
            <a:r>
              <a:rPr lang="bg-BG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packaged as "</a:t>
            </a:r>
            <a:r>
              <a:rPr lang="en-US" b="1" dirty="0"/>
              <a:t>containers images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A</a:t>
            </a:r>
            <a:r>
              <a:rPr lang="en-US" b="1" dirty="0"/>
              <a:t> container image</a:t>
            </a:r>
            <a:r>
              <a:rPr lang="en-US" b="0" dirty="0"/>
              <a:t> </a:t>
            </a:r>
            <a:r>
              <a:rPr lang="en-US" dirty="0"/>
              <a:t>is a standalone executable software package,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bundled together </a:t>
            </a:r>
            <a:r>
              <a:rPr lang="en-US" b="1" dirty="0"/>
              <a:t>with its dependencies</a:t>
            </a:r>
            <a:r>
              <a:rPr lang="en-US" b="0" dirty="0"/>
              <a:t> (operating system, code, runtime and others)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designed to </a:t>
            </a:r>
            <a:r>
              <a:rPr lang="en-US" b="1" dirty="0"/>
              <a:t>run in a virtual execution environment</a:t>
            </a:r>
            <a:r>
              <a:rPr lang="bg-BG" dirty="0"/>
              <a:t> (</a:t>
            </a:r>
            <a:r>
              <a:rPr lang="en-US" dirty="0"/>
              <a:t>like Docker</a:t>
            </a:r>
            <a:r>
              <a:rPr lang="bg-BG" dirty="0"/>
              <a:t>)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Container images are a </a:t>
            </a:r>
            <a:r>
              <a:rPr lang="en-US" b="1" dirty="0"/>
              <a:t>set of files and folders</a:t>
            </a:r>
            <a:r>
              <a:rPr lang="en-US" dirty="0"/>
              <a:t>, packaged as </a:t>
            </a:r>
            <a:r>
              <a:rPr lang="en-US" b="1" dirty="0"/>
              <a:t>ZIP</a:t>
            </a:r>
            <a:r>
              <a:rPr lang="en-US" dirty="0"/>
              <a:t>, </a:t>
            </a:r>
            <a:r>
              <a:rPr lang="en-US" b="1" dirty="0"/>
              <a:t>TAR</a:t>
            </a:r>
            <a:r>
              <a:rPr lang="en-US" dirty="0"/>
              <a:t> or other archive format.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When you run a </a:t>
            </a:r>
            <a:r>
              <a:rPr lang="en-US" b="1" dirty="0"/>
              <a:t>container image</a:t>
            </a:r>
            <a:r>
              <a:rPr lang="en-US" b="0" dirty="0"/>
              <a:t>, it creates and runs a virtual app, called "</a:t>
            </a:r>
            <a:r>
              <a:rPr lang="en-US" b="1" dirty="0"/>
              <a:t>container</a:t>
            </a:r>
            <a:r>
              <a:rPr lang="en-US" b="0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SF-Pro-Display"/>
              </a:rPr>
              <a:t>Thus, a </a:t>
            </a:r>
            <a:r>
              <a:rPr lang="en-US" b="1" i="0" dirty="0">
                <a:solidFill>
                  <a:srgbClr val="000000"/>
                </a:solidFill>
                <a:effectLst/>
                <a:latin typeface="SF-Pro-Display"/>
              </a:rPr>
              <a:t>container </a:t>
            </a:r>
            <a:r>
              <a:rPr lang="en-US" b="0" i="0" dirty="0">
                <a:solidFill>
                  <a:srgbClr val="000000"/>
                </a:solidFill>
                <a:effectLst/>
                <a:latin typeface="SF-Pro-Display"/>
              </a:rPr>
              <a:t>is, ultimately, just a </a:t>
            </a:r>
            <a:r>
              <a:rPr lang="en-US" b="1" i="0" dirty="0">
                <a:solidFill>
                  <a:srgbClr val="000000"/>
                </a:solidFill>
                <a:effectLst/>
                <a:latin typeface="SF-Pro-Display"/>
              </a:rPr>
              <a:t>running container image</a:t>
            </a:r>
            <a:r>
              <a:rPr lang="en-US" b="0" i="0" dirty="0">
                <a:solidFill>
                  <a:srgbClr val="000000"/>
                </a:solidFill>
                <a:effectLst/>
                <a:latin typeface="SF-Pro-Display"/>
              </a:rPr>
              <a:t> in the host environment.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Containers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bundle their own software, code, libraries and configuration files.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Containers are 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isolated from one another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but can communicate with each other through well-defined channels.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container host </a:t>
            </a:r>
            <a:r>
              <a:rPr lang="en-US" dirty="0"/>
              <a:t>could start, stop, pause and resume the containers.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typically holds an app, together with its runtime environment: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operating system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(such as Ubuntu Linux) +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app runtime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(such as Node.js or Apache + PHP) +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app code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or its compiled binaries (such as the WordPress source code in PHP) +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app dependencies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(such as libraries, frameworks and configuration settings, like curl</a:t>
            </a:r>
            <a:r>
              <a:rPr lang="bg-BG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openssl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zlib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For </a:t>
            </a:r>
            <a:r>
              <a:rPr lang="en-US" b="1" dirty="0"/>
              <a:t>example</a:t>
            </a:r>
            <a:r>
              <a:rPr lang="en-US" b="0" dirty="0"/>
              <a:t>, a </a:t>
            </a:r>
            <a:r>
              <a:rPr lang="en-US" b="1" dirty="0"/>
              <a:t>WordPress instance can run in a container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runs Linux + Apache web server + PHP + some libraries,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holds the WordPress code + some configuration files.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All these components are </a:t>
            </a:r>
            <a:r>
              <a:rPr lang="en-US" b="1" dirty="0"/>
              <a:t>bundled together </a:t>
            </a:r>
            <a:r>
              <a:rPr lang="en-US" dirty="0"/>
              <a:t>and run as a single application in an isolated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benefits</a:t>
            </a:r>
            <a:r>
              <a:rPr lang="en-US" dirty="0"/>
              <a:t> of the containerization technology are: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simplified installation, configuration and deployment.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Containers allow </a:t>
            </a:r>
            <a:r>
              <a:rPr lang="en-US" b="1" dirty="0"/>
              <a:t>automated configuration and management </a:t>
            </a:r>
            <a:r>
              <a:rPr lang="en-US" dirty="0"/>
              <a:t>of virtual software environments,</a:t>
            </a:r>
            <a:endParaRPr lang="bg-BG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using tools like </a:t>
            </a:r>
            <a:r>
              <a:rPr lang="en-US" b="1" dirty="0"/>
              <a:t>Kubernetes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Containerization is often associated with </a:t>
            </a:r>
            <a:r>
              <a:rPr lang="en-US" b="1" dirty="0"/>
              <a:t>DevOps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DevOps </a:t>
            </a:r>
            <a:r>
              <a:rPr lang="en-US" dirty="0"/>
              <a:t>combines </a:t>
            </a:r>
            <a:r>
              <a:rPr lang="en-US" b="1" dirty="0"/>
              <a:t>agile principles and technologies </a:t>
            </a:r>
            <a:r>
              <a:rPr lang="en-US" dirty="0"/>
              <a:t>to implement </a:t>
            </a:r>
            <a:r>
              <a:rPr lang="en-US" b="1" dirty="0"/>
              <a:t>continuous delivery</a:t>
            </a:r>
            <a:r>
              <a:rPr lang="en-US" dirty="0"/>
              <a:t>, build automation, continuous integration, automated deployment, automated testing, automated releasing and automated monitoring of the software systems in the software development process.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DevOps engineers </a:t>
            </a:r>
            <a:r>
              <a:rPr lang="en-US" dirty="0"/>
              <a:t>often use </a:t>
            </a:r>
            <a:r>
              <a:rPr lang="en-US" b="1" dirty="0"/>
              <a:t>containers</a:t>
            </a:r>
            <a:r>
              <a:rPr lang="en-US" dirty="0"/>
              <a:t> to implement </a:t>
            </a:r>
            <a:r>
              <a:rPr lang="en-US" b="1" dirty="0"/>
              <a:t>automated provisioning</a:t>
            </a:r>
            <a:r>
              <a:rPr lang="en-US" dirty="0"/>
              <a:t> of development, testing and production environments.</a:t>
            </a: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en-US" b="1" dirty="0"/>
              <a:t>Docker </a:t>
            </a:r>
            <a:r>
              <a:rPr lang="en-US" dirty="0"/>
              <a:t>is the most popular containerization platform.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It runs as a service on Linux, Windows, and many could environments.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Once you run Docker, you can </a:t>
            </a:r>
            <a:r>
              <a:rPr lang="en-US" b="1" dirty="0"/>
              <a:t>create container images</a:t>
            </a:r>
            <a:r>
              <a:rPr lang="en-US" dirty="0"/>
              <a:t>, using "</a:t>
            </a:r>
            <a:r>
              <a:rPr lang="en-US" b="1" i="0" noProof="1">
                <a:solidFill>
                  <a:srgbClr val="33444C"/>
                </a:solidFill>
                <a:effectLst/>
                <a:latin typeface="Geomanist Book"/>
              </a:rPr>
              <a:t>Dockerfile</a:t>
            </a:r>
            <a:r>
              <a:rPr lang="en-US" b="0" i="0" dirty="0">
                <a:solidFill>
                  <a:srgbClr val="33444C"/>
                </a:solidFill>
                <a:effectLst/>
                <a:latin typeface="Geomanist Book"/>
              </a:rPr>
              <a:t>" scripts.</a:t>
            </a:r>
          </a:p>
          <a:p>
            <a:pPr lvl="0"/>
            <a:endParaRPr lang="bg-BG" dirty="0"/>
          </a:p>
          <a:p>
            <a:pPr lvl="0"/>
            <a:r>
              <a:rPr lang="en-US" dirty="0"/>
              <a:t>Docker </a:t>
            </a:r>
            <a:r>
              <a:rPr lang="en-US" b="1" dirty="0"/>
              <a:t>runs containers </a:t>
            </a:r>
            <a:r>
              <a:rPr lang="en-US" dirty="0"/>
              <a:t>from </a:t>
            </a:r>
            <a:r>
              <a:rPr lang="en-US" b="1" dirty="0"/>
              <a:t>local images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or from images, </a:t>
            </a:r>
            <a:r>
              <a:rPr lang="en-US" b="1" dirty="0"/>
              <a:t>downloaded from the Docker Hub </a:t>
            </a:r>
            <a:r>
              <a:rPr lang="en-US" dirty="0"/>
              <a:t>online repository,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or from images, created by "</a:t>
            </a:r>
            <a:r>
              <a:rPr lang="en-US" b="1" i="0" noProof="1">
                <a:solidFill>
                  <a:srgbClr val="33444C"/>
                </a:solidFill>
                <a:effectLst/>
                <a:latin typeface="Geomanist Book"/>
              </a:rPr>
              <a:t>Dockerfile</a:t>
            </a:r>
            <a:r>
              <a:rPr lang="en-US" b="0" i="0" dirty="0">
                <a:solidFill>
                  <a:srgbClr val="33444C"/>
                </a:solidFill>
                <a:effectLst/>
                <a:latin typeface="Geomanist Book"/>
              </a:rPr>
              <a:t>" scripts.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Docker containers</a:t>
            </a:r>
            <a:r>
              <a:rPr lang="en-US" dirty="0"/>
              <a:t> are virtual app instances, which can be started, stopped or put at pause.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Developers can </a:t>
            </a:r>
            <a:r>
              <a:rPr lang="en-US" b="1" dirty="0"/>
              <a:t>connect to existing Docker containers</a:t>
            </a:r>
            <a:r>
              <a:rPr lang="en-US" dirty="0"/>
              <a:t> and manage them from the console.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Docker containers </a:t>
            </a:r>
            <a:r>
              <a:rPr lang="en-US" b="1" dirty="0"/>
              <a:t>can expose network ports </a:t>
            </a:r>
            <a:r>
              <a:rPr lang="en-US" dirty="0"/>
              <a:t>(like the </a:t>
            </a:r>
            <a:r>
              <a:rPr lang="en-US" b="1" dirty="0"/>
              <a:t>HTTP port 80</a:t>
            </a:r>
            <a:r>
              <a:rPr lang="en-US" dirty="0"/>
              <a:t>) to the host environment.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Thus, containers can serve Internet traffic from their host machine.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Docker is open-source</a:t>
            </a:r>
            <a:r>
              <a:rPr lang="en-US" b="0" dirty="0"/>
              <a:t> software.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It r</a:t>
            </a:r>
            <a:r>
              <a:rPr lang="en-US" dirty="0"/>
              <a:t>uns on Linux, Windows and Mac.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Docker images can run in many </a:t>
            </a:r>
            <a:r>
              <a:rPr lang="en-US" b="1" dirty="0"/>
              <a:t>cloud environments</a:t>
            </a:r>
            <a:r>
              <a:rPr lang="en-US" dirty="0"/>
              <a:t>, such as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b="0" i="0" dirty="0">
                <a:solidFill>
                  <a:srgbClr val="FFFFFF"/>
                </a:solidFill>
                <a:effectLst/>
                <a:latin typeface="AmazonEmberBold"/>
              </a:rPr>
              <a:t>Amazon Elastic Container Service" and Docker for Azure.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33444C"/>
                </a:solidFill>
                <a:effectLst/>
                <a:latin typeface="Open Sans"/>
              </a:rPr>
              <a:t>Docker Compose </a:t>
            </a:r>
            <a:r>
              <a:rPr lang="en-US" b="0" i="0" dirty="0">
                <a:solidFill>
                  <a:srgbClr val="33444C"/>
                </a:solidFill>
                <a:effectLst/>
                <a:latin typeface="Open Sans"/>
              </a:rPr>
              <a:t>is another container-based technology for defining and running </a:t>
            </a:r>
            <a:r>
              <a:rPr lang="en-US" b="1" i="0" dirty="0">
                <a:solidFill>
                  <a:srgbClr val="33444C"/>
                </a:solidFill>
                <a:effectLst/>
                <a:latin typeface="Open Sans"/>
              </a:rPr>
              <a:t>multi-container Docker applications</a:t>
            </a:r>
            <a:r>
              <a:rPr lang="en-US" b="0" i="0" dirty="0">
                <a:solidFill>
                  <a:srgbClr val="33444C"/>
                </a:solidFill>
                <a:effectLst/>
                <a:latin typeface="Open San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444C"/>
                </a:solidFill>
                <a:effectLst/>
                <a:latin typeface="Open Sans"/>
              </a:rPr>
              <a:t>For </a:t>
            </a:r>
            <a:r>
              <a:rPr lang="en-US" b="1" i="0" dirty="0">
                <a:solidFill>
                  <a:srgbClr val="33444C"/>
                </a:solidFill>
                <a:effectLst/>
                <a:latin typeface="Open Sans"/>
              </a:rPr>
              <a:t>example</a:t>
            </a:r>
            <a:r>
              <a:rPr lang="en-US" b="0" i="0" dirty="0">
                <a:solidFill>
                  <a:srgbClr val="33444C"/>
                </a:solidFill>
                <a:effectLst/>
                <a:latin typeface="Open Sans"/>
              </a:rPr>
              <a:t>, using Docker Compose developers can run </a:t>
            </a:r>
            <a:r>
              <a:rPr lang="en-US" b="1" i="0" dirty="0">
                <a:solidFill>
                  <a:srgbClr val="33444C"/>
                </a:solidFill>
                <a:effectLst/>
                <a:latin typeface="Open Sans"/>
              </a:rPr>
              <a:t>WordPress</a:t>
            </a:r>
            <a:r>
              <a:rPr lang="en-US" b="0" i="0" dirty="0">
                <a:solidFill>
                  <a:srgbClr val="33444C"/>
                </a:solidFill>
                <a:effectLst/>
                <a:latin typeface="Open Sans"/>
              </a:rPr>
              <a:t> + </a:t>
            </a:r>
            <a:r>
              <a:rPr lang="en-US" b="1" i="0" dirty="0">
                <a:solidFill>
                  <a:srgbClr val="33444C"/>
                </a:solidFill>
                <a:effectLst/>
                <a:latin typeface="Open Sans"/>
              </a:rPr>
              <a:t>MySQL</a:t>
            </a:r>
            <a:r>
              <a:rPr lang="en-US" b="0" i="0" dirty="0">
                <a:solidFill>
                  <a:srgbClr val="33444C"/>
                </a:solidFill>
                <a:effectLst/>
                <a:latin typeface="Open Sans"/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444C"/>
                </a:solidFill>
                <a:effectLst/>
                <a:latin typeface="Open Sans"/>
              </a:rPr>
              <a:t>in two </a:t>
            </a:r>
            <a:r>
              <a:rPr lang="en-US" b="1" i="0" dirty="0">
                <a:solidFill>
                  <a:srgbClr val="33444C"/>
                </a:solidFill>
                <a:effectLst/>
                <a:latin typeface="Open Sans"/>
              </a:rPr>
              <a:t>separate containers</a:t>
            </a:r>
            <a:r>
              <a:rPr lang="en-US" b="0" i="0" dirty="0">
                <a:solidFill>
                  <a:srgbClr val="33444C"/>
                </a:solidFill>
                <a:effectLst/>
                <a:latin typeface="Open Sans"/>
              </a:rPr>
              <a:t>, with an integration between them,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444C"/>
                </a:solidFill>
                <a:effectLst/>
                <a:latin typeface="Open Sans"/>
              </a:rPr>
              <a:t>so that the WordPress instance store its data in the MySQL database.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60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</a:t>
            </a:r>
            <a:r>
              <a:rPr lang="en-US" dirty="0"/>
              <a:t>is an important concept and practice in software development.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Unit tests </a:t>
            </a:r>
            <a:r>
              <a:rPr lang="en-US" dirty="0"/>
              <a:t>are pieces of code that </a:t>
            </a:r>
            <a:r>
              <a:rPr lang="en-US" b="1" dirty="0"/>
              <a:t>test specific functionality </a:t>
            </a:r>
            <a:r>
              <a:rPr lang="en-US" dirty="0"/>
              <a:t>in certain software component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</a:t>
            </a:r>
            <a:r>
              <a:rPr lang="en-US" b="1" dirty="0"/>
              <a:t> written by developers</a:t>
            </a:r>
            <a:r>
              <a:rPr lang="en-US" b="0" dirty="0"/>
              <a:t> (not by QA engineers).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Unit tests are</a:t>
            </a:r>
            <a:r>
              <a:rPr lang="en-US" dirty="0"/>
              <a:t> part of the product </a:t>
            </a:r>
            <a:r>
              <a:rPr lang="en-US" b="1" dirty="0"/>
              <a:t>source code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aim to improve the </a:t>
            </a:r>
            <a:r>
              <a:rPr lang="en-US" b="1" dirty="0"/>
              <a:t>code quality</a:t>
            </a:r>
            <a:r>
              <a:rPr lang="en-US" dirty="0"/>
              <a:t>,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simple example to </a:t>
            </a:r>
            <a:r>
              <a:rPr lang="en-US" b="1" dirty="0"/>
              <a:t>illustrate the idea of "unit testing"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have a </a:t>
            </a:r>
            <a:r>
              <a:rPr lang="en-US" b="1" dirty="0"/>
              <a:t>function, which sums the elements </a:t>
            </a:r>
            <a:r>
              <a:rPr lang="en-US" dirty="0"/>
              <a:t>of given array of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test this function</a:t>
            </a:r>
            <a:r>
              <a:rPr lang="en-US" dirty="0"/>
              <a:t>, but not by hand.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write code</a:t>
            </a:r>
            <a:r>
              <a:rPr lang="en-US" dirty="0"/>
              <a:t>, which confirms that this function works correctly.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we can </a:t>
            </a:r>
            <a:r>
              <a:rPr lang="en-US" b="1" dirty="0"/>
              <a:t>test the "sum" function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write a function </a:t>
            </a:r>
            <a:r>
              <a:rPr lang="en-US" b="0" dirty="0"/>
              <a:t>to hold the test cases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</a:t>
            </a:r>
            <a:r>
              <a:rPr lang="en-US" b="1" dirty="0"/>
              <a:t>first test</a:t>
            </a:r>
            <a:r>
              <a:rPr lang="en-US" dirty="0"/>
              <a:t> case, the first check.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checks whether the sum of the array of two elements </a:t>
            </a:r>
            <a:r>
              <a:rPr lang="en-US" b="1" dirty="0"/>
              <a:t>[1, 2]</a:t>
            </a:r>
            <a:r>
              <a:rPr lang="en-US" dirty="0"/>
              <a:t> is </a:t>
            </a:r>
            <a:r>
              <a:rPr lang="en-US" b="1" dirty="0"/>
              <a:t>3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the execution result is not as expected, the </a:t>
            </a:r>
            <a:r>
              <a:rPr lang="en-US" b="1" dirty="0"/>
              <a:t>function will fail with an error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second test</a:t>
            </a:r>
            <a:r>
              <a:rPr lang="en-US" dirty="0"/>
              <a:t> checks whether the sum of the array, holding a single element </a:t>
            </a:r>
            <a:r>
              <a:rPr lang="en-US" b="1" dirty="0"/>
              <a:t>[-2]</a:t>
            </a:r>
            <a:r>
              <a:rPr lang="en-US" dirty="0"/>
              <a:t> is </a:t>
            </a:r>
            <a:r>
              <a:rPr lang="en-US" b="1" dirty="0"/>
              <a:t>-2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third test</a:t>
            </a:r>
            <a:r>
              <a:rPr lang="en-US" dirty="0"/>
              <a:t> checks whether the sum of an </a:t>
            </a:r>
            <a:r>
              <a:rPr lang="en-US" b="1" dirty="0"/>
              <a:t>empty array</a:t>
            </a:r>
            <a:r>
              <a:rPr lang="en-US" dirty="0"/>
              <a:t> is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example is just a simple way to illustrate </a:t>
            </a:r>
            <a:r>
              <a:rPr lang="en-US" b="1" dirty="0"/>
              <a:t>the concept of "unit testing"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Don't follow it as best practice. </a:t>
            </a:r>
            <a:r>
              <a:rPr lang="en-US" b="0" dirty="0"/>
              <a:t>It is not!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combines multiple test cases in a single test function, and this is a bad practice.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But </a:t>
            </a:r>
            <a:r>
              <a:rPr lang="en-US" b="1" dirty="0"/>
              <a:t>the idea of unit testing is clear</a:t>
            </a:r>
            <a:r>
              <a:rPr lang="en-US" dirty="0"/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execute the code with sample input data and entrance conditions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check whether the returned result, exit conditions and behavior are correct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testing usually is performed within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organizes and structures the tests consistently.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will start with explaining what is </a:t>
            </a:r>
            <a:r>
              <a:rPr lang="en-US" b="1" dirty="0"/>
              <a:t>software quality assurance </a:t>
            </a:r>
            <a:r>
              <a:rPr lang="en-US" dirty="0"/>
              <a:t>(</a:t>
            </a:r>
            <a:r>
              <a:rPr lang="en-US" b="1" dirty="0"/>
              <a:t>QA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what activities it involves,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what is </a:t>
            </a:r>
            <a:r>
              <a:rPr lang="en-US" b="1" dirty="0"/>
              <a:t>software testing</a:t>
            </a:r>
            <a:r>
              <a:rPr lang="en-US" dirty="0"/>
              <a:t>, the types of software testing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what are </a:t>
            </a:r>
            <a:r>
              <a:rPr lang="en-US" b="1" dirty="0"/>
              <a:t>tools </a:t>
            </a:r>
            <a:r>
              <a:rPr lang="en-US" dirty="0"/>
              <a:t>to perform testing.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will explain the concept of </a:t>
            </a:r>
            <a:r>
              <a:rPr lang="en-US" b="1" dirty="0"/>
              <a:t>software testing</a:t>
            </a:r>
            <a:r>
              <a:rPr lang="en-US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most used </a:t>
            </a:r>
            <a:r>
              <a:rPr lang="en-US" b="1" dirty="0"/>
              <a:t>test types</a:t>
            </a:r>
            <a:r>
              <a:rPr lang="en-US" dirty="0"/>
              <a:t> (such as functional and non-functional tests, white-box and block-box tests),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the </a:t>
            </a:r>
            <a:r>
              <a:rPr lang="en-US" b="1" dirty="0"/>
              <a:t>levels of software testing </a:t>
            </a:r>
            <a:r>
              <a:rPr lang="en-US" dirty="0"/>
              <a:t>(such as unit testing, integration testing and system testing).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will explain the typical </a:t>
            </a:r>
            <a:r>
              <a:rPr lang="en-US" b="1" dirty="0"/>
              <a:t>testing process </a:t>
            </a:r>
            <a:r>
              <a:rPr lang="en-US" dirty="0"/>
              <a:t>in software projects,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concept of </a:t>
            </a:r>
            <a:r>
              <a:rPr lang="en-US" b="1" dirty="0"/>
              <a:t>test plans</a:t>
            </a:r>
            <a:r>
              <a:rPr lang="en-US" dirty="0"/>
              <a:t>, </a:t>
            </a:r>
            <a:r>
              <a:rPr lang="en-US" b="1" dirty="0"/>
              <a:t>test scenarios</a:t>
            </a:r>
            <a:r>
              <a:rPr lang="en-US" dirty="0"/>
              <a:t> and </a:t>
            </a:r>
            <a:r>
              <a:rPr lang="en-US" b="1" dirty="0"/>
              <a:t>test cases</a:t>
            </a:r>
            <a:r>
              <a:rPr lang="en-US" b="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with some real-world </a:t>
            </a:r>
            <a:r>
              <a:rPr lang="en-US" b="1" dirty="0"/>
              <a:t>examples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will explain and demonstrate with small live examples the concept of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software test automation </a:t>
            </a:r>
            <a:r>
              <a:rPr lang="en-US" b="0" dirty="0"/>
              <a:t>and typical </a:t>
            </a:r>
            <a:r>
              <a:rPr lang="en-US" b="1" dirty="0"/>
              <a:t>frameworks and tools</a:t>
            </a:r>
            <a:r>
              <a:rPr lang="en-US" dirty="0"/>
              <a:t> used in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will show you examples of </a:t>
            </a:r>
            <a:r>
              <a:rPr lang="en-US" b="1" dirty="0"/>
              <a:t>unit tests</a:t>
            </a:r>
            <a:r>
              <a:rPr lang="en-US" b="0" dirty="0"/>
              <a:t>, based on the</a:t>
            </a:r>
            <a:r>
              <a:rPr lang="en-US" dirty="0"/>
              <a:t> </a:t>
            </a:r>
            <a:r>
              <a:rPr lang="en-US" b="1" dirty="0"/>
              <a:t>NUnit </a:t>
            </a:r>
            <a:r>
              <a:rPr lang="en-US" dirty="0"/>
              <a:t>framework,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examples of </a:t>
            </a:r>
            <a:r>
              <a:rPr lang="en-US" b="1" dirty="0"/>
              <a:t>integration tests</a:t>
            </a:r>
            <a:r>
              <a:rPr lang="en-US" dirty="0"/>
              <a:t>, based on </a:t>
            </a:r>
            <a:r>
              <a:rPr lang="en-US" b="1" dirty="0"/>
              <a:t>NUnit </a:t>
            </a:r>
            <a:r>
              <a:rPr lang="en-US" dirty="0"/>
              <a:t>and </a:t>
            </a:r>
            <a:r>
              <a:rPr lang="en-US" b="1" dirty="0"/>
              <a:t>RestSharp</a:t>
            </a:r>
            <a:r>
              <a:rPr lang="en-US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examples of complete </a:t>
            </a:r>
            <a:r>
              <a:rPr lang="en-US" b="1" dirty="0"/>
              <a:t>Web UI automation test</a:t>
            </a:r>
            <a:r>
              <a:rPr lang="en-US" b="0" dirty="0"/>
              <a:t>, based on </a:t>
            </a:r>
            <a:r>
              <a:rPr lang="en-US" b="1" dirty="0"/>
              <a:t>Selenium </a:t>
            </a:r>
            <a:r>
              <a:rPr lang="en-US" dirty="0"/>
              <a:t>Web Driver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examples of automated tests for mobile apps, based on </a:t>
            </a:r>
            <a:r>
              <a:rPr lang="en-US" b="1" dirty="0"/>
              <a:t>Appium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I will explain and demonstrate the concepts of: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continuous integration</a:t>
            </a:r>
            <a:r>
              <a:rPr lang="en-US" b="0" dirty="0"/>
              <a:t> (CI),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continuous delivery</a:t>
            </a:r>
            <a:r>
              <a:rPr lang="en-US" b="0" dirty="0"/>
              <a:t> (CD),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and will demonstrate how </a:t>
            </a:r>
            <a:r>
              <a:rPr lang="en-US" b="1" dirty="0"/>
              <a:t>CI/CD pipelines </a:t>
            </a:r>
            <a:r>
              <a:rPr lang="en-US" b="0" dirty="0"/>
              <a:t>can be implemented in </a:t>
            </a:r>
            <a:r>
              <a:rPr lang="en-US" b="1" dirty="0"/>
              <a:t>GitHub Actions</a:t>
            </a:r>
            <a:r>
              <a:rPr lang="en-US" dirty="0"/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begin.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4DA39A-610F-44E3-85FB-5797A53A3C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2973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frameworks </a:t>
            </a:r>
            <a:r>
              <a:rPr lang="en-US" dirty="0"/>
              <a:t>simplify, structure and organize the </a:t>
            </a:r>
            <a:r>
              <a:rPr lang="en-US" b="1" dirty="0"/>
              <a:t>unit testing process</a:t>
            </a:r>
            <a:r>
              <a:rPr lang="en-US" b="0" dirty="0"/>
              <a:t>, test execution and reporting.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the test cases from the previous example can be </a:t>
            </a:r>
            <a:r>
              <a:rPr lang="en-US" b="1" dirty="0"/>
              <a:t>structured </a:t>
            </a:r>
            <a:r>
              <a:rPr lang="en-US" dirty="0"/>
              <a:t>within the </a:t>
            </a:r>
            <a:r>
              <a:rPr lang="en-US" b="1" dirty="0"/>
              <a:t>NUnit framework</a:t>
            </a:r>
            <a:r>
              <a:rPr lang="en-US" dirty="0"/>
              <a:t> for C#.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first include the required </a:t>
            </a:r>
            <a:r>
              <a:rPr lang="en-US" b="1" dirty="0"/>
              <a:t>libraries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 we define a "</a:t>
            </a:r>
            <a:r>
              <a:rPr lang="en-US" b="1" dirty="0"/>
              <a:t>test class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group </a:t>
            </a:r>
            <a:r>
              <a:rPr lang="en-US" dirty="0"/>
              <a:t>of related unit tests.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Within the test suite we define our </a:t>
            </a:r>
            <a:r>
              <a:rPr lang="en-US" b="1" dirty="0"/>
              <a:t>first test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holds a function to check whether the sum of the array [1, 2] is 3.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second test </a:t>
            </a:r>
            <a:r>
              <a:rPr lang="en-US" dirty="0"/>
              <a:t>follows the same syntax: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checks whether the sum of the array [-2] (a single element) is as expected: -2.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Similarly, the </a:t>
            </a:r>
            <a:r>
              <a:rPr lang="en-US" b="1" dirty="0"/>
              <a:t>third test </a:t>
            </a:r>
            <a:r>
              <a:rPr lang="en-US" dirty="0"/>
              <a:t>checks whether the sum of empty array is 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That's all.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When we run the tests, we see a </a:t>
            </a:r>
            <a:r>
              <a:rPr lang="en-US" b="1" dirty="0"/>
              <a:t>test execution report</a:t>
            </a:r>
            <a:r>
              <a:rPr lang="en-US" dirty="0"/>
              <a:t> like this, shown on the screenshot.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don't want to go into deeper details.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The concept </a:t>
            </a:r>
            <a:r>
              <a:rPr lang="en-US" dirty="0"/>
              <a:t>is well illustrated.</a:t>
            </a:r>
          </a:p>
          <a:p>
            <a:r>
              <a:rPr lang="en-US" dirty="0"/>
              <a:t>Perhaps, I need to mention, that unit testing has not only its </a:t>
            </a:r>
            <a:r>
              <a:rPr lang="en-US" b="1" dirty="0"/>
              <a:t>technical side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use correctly the testing frameworks and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also its </a:t>
            </a:r>
            <a:r>
              <a:rPr lang="en-US" b="1" dirty="0"/>
              <a:t>engineering side</a:t>
            </a:r>
            <a:r>
              <a:rPr lang="en-US" dirty="0"/>
              <a:t>: to decide what and how to test.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 writers usually follow the "</a:t>
            </a:r>
            <a:r>
              <a:rPr lang="en-US" b="1" dirty="0"/>
              <a:t>AAA pattern</a:t>
            </a:r>
            <a:r>
              <a:rPr lang="en-US" dirty="0"/>
              <a:t>":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arrange </a:t>
            </a:r>
            <a:r>
              <a:rPr lang="en-US" dirty="0"/>
              <a:t>the input data and entrance conditions,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act</a:t>
            </a:r>
            <a:r>
              <a:rPr lang="en-US" dirty="0"/>
              <a:t> (execute the function for testing),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assert </a:t>
            </a:r>
            <a:r>
              <a:rPr lang="en-US" dirty="0"/>
              <a:t>whether the results and the exit conditions are as expected.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usually covers: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straightforward case</a:t>
            </a:r>
            <a:r>
              <a:rPr lang="en-US" b="0" dirty="0"/>
              <a:t> – the typical use of the function</a:t>
            </a:r>
            <a:r>
              <a:rPr lang="en-US" dirty="0"/>
              <a:t>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edge cases </a:t>
            </a:r>
            <a:r>
              <a:rPr lang="en-US" dirty="0"/>
              <a:t>(such as empty array or negative numbers),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for </a:t>
            </a:r>
            <a:r>
              <a:rPr lang="en-US" b="1" dirty="0"/>
              <a:t>performance</a:t>
            </a:r>
            <a:r>
              <a:rPr lang="en-US" b="0" dirty="0"/>
              <a:t>, for </a:t>
            </a:r>
            <a:r>
              <a:rPr lang="en-US" b="1" dirty="0"/>
              <a:t>error handling</a:t>
            </a:r>
            <a:r>
              <a:rPr lang="en-US" dirty="0"/>
              <a:t>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should be enough to find the bugs and potential problems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not too much, because it takes time to write and maintain the test cases.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Tools for measuring the so called "</a:t>
            </a:r>
            <a:r>
              <a:rPr lang="en-US" b="1" dirty="0"/>
              <a:t>code coverage</a:t>
            </a:r>
            <a:r>
              <a:rPr lang="en-US" b="0" dirty="0"/>
              <a:t>" </a:t>
            </a:r>
            <a:r>
              <a:rPr lang="en-US" dirty="0"/>
              <a:t>can give a good sign whether a function is tested enough or not.</a:t>
            </a:r>
          </a:p>
          <a:p>
            <a:r>
              <a:rPr lang="en-US" dirty="0"/>
              <a:t>Developers should be </a:t>
            </a:r>
            <a:r>
              <a:rPr lang="en-US" b="1" dirty="0"/>
              <a:t>familiar with unit testing and test automation</a:t>
            </a:r>
            <a:r>
              <a:rPr lang="en-US" dirty="0"/>
              <a:t>, even junior developers!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shall learn </a:t>
            </a:r>
            <a:r>
              <a:rPr lang="en-US" b="0" dirty="0"/>
              <a:t>in detail </a:t>
            </a:r>
            <a:r>
              <a:rPr lang="en-US" dirty="0"/>
              <a:t>the concept of "</a:t>
            </a:r>
            <a:r>
              <a:rPr lang="en-US" b="1" dirty="0"/>
              <a:t>unit testing</a:t>
            </a:r>
            <a:r>
              <a:rPr lang="en-US" dirty="0"/>
              <a:t>" and how to </a:t>
            </a:r>
            <a:r>
              <a:rPr lang="en-US" b="1" dirty="0"/>
              <a:t>use unit testing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</a:t>
            </a:r>
            <a:r>
              <a:rPr lang="en-US" b="1" dirty="0"/>
              <a:t>write efficiently unit tests </a:t>
            </a:r>
            <a:r>
              <a:rPr lang="en-US" dirty="0"/>
              <a:t>and integration tests,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use tools like "</a:t>
            </a:r>
            <a:r>
              <a:rPr lang="en-US" b="1" dirty="0"/>
              <a:t>code coverage</a:t>
            </a:r>
            <a:r>
              <a:rPr lang="en-US" dirty="0"/>
              <a:t>" and "</a:t>
            </a:r>
            <a:r>
              <a:rPr lang="en-US" b="1" dirty="0"/>
              <a:t>mocking</a:t>
            </a:r>
            <a:r>
              <a:rPr lang="en-US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advanced programming training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3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let's see the process of </a:t>
            </a:r>
            <a:r>
              <a:rPr lang="en-US" b="1" dirty="0"/>
              <a:t>integration testing through a real-world code example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17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engineering is not just coding!</a:t>
            </a:r>
          </a:p>
          <a:p>
            <a:r>
              <a:rPr lang="en-US" dirty="0"/>
              <a:t>The </a:t>
            </a:r>
            <a:r>
              <a:rPr lang="en-US" b="1" dirty="0"/>
              <a:t>Software Development Lifecycle</a:t>
            </a:r>
            <a:r>
              <a:rPr lang="en-US" dirty="0"/>
              <a:t> (SLDC) always include the following activities (to some extent)</a:t>
            </a:r>
            <a:r>
              <a:rPr lang="bg-BG" dirty="0"/>
              <a:t>: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Requirements</a:t>
            </a:r>
            <a:r>
              <a:rPr lang="en-US" dirty="0"/>
              <a:t> analysis, software </a:t>
            </a:r>
            <a:r>
              <a:rPr lang="en-US" b="1" dirty="0"/>
              <a:t>design</a:t>
            </a:r>
            <a:r>
              <a:rPr lang="en-US" b="0" dirty="0"/>
              <a:t>, software </a:t>
            </a:r>
            <a:r>
              <a:rPr lang="en-US" b="1" dirty="0"/>
              <a:t>construction</a:t>
            </a:r>
            <a:r>
              <a:rPr lang="en-US" b="0" dirty="0"/>
              <a:t>, software </a:t>
            </a:r>
            <a:r>
              <a:rPr lang="en-US" b="1" dirty="0"/>
              <a:t>testing</a:t>
            </a:r>
            <a:r>
              <a:rPr lang="en-US" b="0" dirty="0"/>
              <a:t>, </a:t>
            </a:r>
            <a:r>
              <a:rPr lang="en-US" b="1" dirty="0"/>
              <a:t>deployment </a:t>
            </a:r>
            <a:r>
              <a:rPr lang="en-US" b="0" dirty="0"/>
              <a:t>and </a:t>
            </a:r>
            <a:r>
              <a:rPr lang="en-US" b="1" dirty="0"/>
              <a:t>maintenance</a:t>
            </a:r>
            <a:r>
              <a:rPr lang="en-US" b="0" dirty="0"/>
              <a:t>, together with software </a:t>
            </a:r>
            <a:r>
              <a:rPr lang="en-US" b="1" dirty="0"/>
              <a:t>project management</a:t>
            </a:r>
            <a:r>
              <a:rPr lang="en-US" b="0" dirty="0"/>
              <a:t>.</a:t>
            </a:r>
          </a:p>
          <a:p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Requirements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(also called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requirements engineering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 is the first phase of software projects.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Requirements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 the process of determining the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expectations, functionalities and constraints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a software product, site, app, service or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Software requirements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define the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of the system.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They consist of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requirements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(what the system should do)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non-functional requirements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(like performance and technical constraints).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software engineering,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requirements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are described as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formal or informal documentation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specifications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 story cards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 or "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UI prototypes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Gathering and describing the requirements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the job of the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analysts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They are the people who talk with the users and project stakeholders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describe the processes, data flows, and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software requirements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a way,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understandable for software developers.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Without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clear requirements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writing software is messy and unproductive.</a:t>
            </a:r>
            <a:endParaRPr lang="bg-BG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Gathering clear requirements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an important step at the start of any software project,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but it usually lasts to some extent throughout the whole life of the project.</a:t>
            </a:r>
            <a:endParaRPr lang="bg-BG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bg-BG" b="1" dirty="0"/>
          </a:p>
          <a:p>
            <a:pPr lvl="0"/>
            <a:r>
              <a:rPr lang="en-US" b="1" dirty="0"/>
              <a:t>Software architecture and design</a:t>
            </a:r>
            <a:r>
              <a:rPr lang="en-US" b="0" dirty="0"/>
              <a:t> are the </a:t>
            </a:r>
            <a:r>
              <a:rPr lang="en-US" b="1" dirty="0"/>
              <a:t>technical plans and blueprints </a:t>
            </a:r>
            <a:r>
              <a:rPr lang="en-US" b="0" dirty="0"/>
              <a:t>how to implement the software requirements.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system architecture </a:t>
            </a:r>
            <a:r>
              <a:rPr lang="en-US" b="0" dirty="0"/>
              <a:t>describes how the system will be decomposed to </a:t>
            </a:r>
            <a:r>
              <a:rPr lang="en-US" b="1" dirty="0"/>
              <a:t>subsystems</a:t>
            </a:r>
            <a:r>
              <a:rPr lang="en-US" b="0" dirty="0"/>
              <a:t> (tiers, modules, components</a:t>
            </a:r>
            <a:r>
              <a:rPr lang="bg-BG" b="0" dirty="0"/>
              <a:t>, </a:t>
            </a:r>
            <a:r>
              <a:rPr lang="en-US" b="0" dirty="0"/>
              <a:t>etc.)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the interaction between these subsystems.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This phase also includes the initial </a:t>
            </a:r>
            <a:r>
              <a:rPr lang="en-US" b="1" dirty="0"/>
              <a:t>design of the data model</a:t>
            </a:r>
            <a:r>
              <a:rPr lang="en-US" b="0" dirty="0"/>
              <a:t> (database design).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During the "architecture and design"</a:t>
            </a:r>
            <a:r>
              <a:rPr lang="en-US" b="1" dirty="0"/>
              <a:t> </a:t>
            </a:r>
            <a:r>
              <a:rPr lang="en-US" b="0" dirty="0"/>
              <a:t>phase the </a:t>
            </a:r>
            <a:r>
              <a:rPr lang="en-US" b="1" dirty="0"/>
              <a:t>software architects </a:t>
            </a:r>
            <a:r>
              <a:rPr lang="en-US" b="0" dirty="0"/>
              <a:t>(or senior developers)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decide on </a:t>
            </a:r>
            <a:r>
              <a:rPr lang="en-US" b="1" dirty="0"/>
              <a:t>the development stack</a:t>
            </a:r>
            <a:r>
              <a:rPr lang="bg-BG" b="0" dirty="0"/>
              <a:t>, </a:t>
            </a:r>
            <a:r>
              <a:rPr lang="en-US" b="0" dirty="0"/>
              <a:t>platforms, technologies, and tools to be used for development.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technical design </a:t>
            </a:r>
            <a:r>
              <a:rPr lang="en-US" b="0" dirty="0"/>
              <a:t>typically gives only the big picture for the system and its structure.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detailed design </a:t>
            </a:r>
            <a:r>
              <a:rPr lang="en-US" b="0" dirty="0"/>
              <a:t>is usually created during the software construction, when developers implement the system.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Software construction</a:t>
            </a:r>
            <a:r>
              <a:rPr lang="bg-BG" b="0" dirty="0"/>
              <a:t> </a:t>
            </a:r>
            <a:r>
              <a:rPr lang="en-US" b="0" dirty="0"/>
              <a:t>is the phase in which developers </a:t>
            </a:r>
            <a:r>
              <a:rPr lang="en-US" b="1" dirty="0"/>
              <a:t>create the software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It is also called the "</a:t>
            </a:r>
            <a:r>
              <a:rPr lang="en-US" b="1" i="1" dirty="0"/>
              <a:t>implementation phase</a:t>
            </a:r>
            <a:r>
              <a:rPr lang="en-US" b="0" dirty="0"/>
              <a:t>", because developers </a:t>
            </a:r>
            <a:r>
              <a:rPr lang="en-US" b="1" dirty="0"/>
              <a:t>write the code </a:t>
            </a:r>
            <a:r>
              <a:rPr lang="en-US" b="0" dirty="0"/>
              <a:t>to implement the planned functionality.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During the implementation developers not only </a:t>
            </a:r>
            <a:r>
              <a:rPr lang="en-US" b="1" dirty="0"/>
              <a:t>write code</a:t>
            </a:r>
            <a:r>
              <a:rPr lang="en-US" b="0" dirty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but they also </a:t>
            </a:r>
            <a:r>
              <a:rPr lang="en-US" b="1" dirty="0"/>
              <a:t>debug and test the code</a:t>
            </a:r>
            <a:r>
              <a:rPr lang="en-US" b="0" dirty="0"/>
              <a:t>, and </a:t>
            </a:r>
            <a:r>
              <a:rPr lang="en-US" b="1" dirty="0"/>
              <a:t>fix bugs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take decisions how to implement certain functionalities,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search for </a:t>
            </a:r>
            <a:r>
              <a:rPr lang="en-US" b="1" dirty="0"/>
              <a:t>libraries and tools </a:t>
            </a:r>
            <a:r>
              <a:rPr lang="en-US" b="0" dirty="0"/>
              <a:t>for certain functionalities,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design and implement the </a:t>
            </a:r>
            <a:r>
              <a:rPr lang="en-US" b="1" dirty="0"/>
              <a:t>back-end APIs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implement the </a:t>
            </a:r>
            <a:r>
              <a:rPr lang="en-US" b="1" dirty="0"/>
              <a:t>user interfaces</a:t>
            </a:r>
            <a:r>
              <a:rPr lang="en-US" b="0" dirty="0"/>
              <a:t> of the system,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write </a:t>
            </a:r>
            <a:r>
              <a:rPr lang="en-US" b="1" dirty="0"/>
              <a:t>automated tests</a:t>
            </a:r>
            <a:r>
              <a:rPr lang="en-US" b="0" dirty="0"/>
              <a:t> (such as unit tests and integration tests),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</a:t>
            </a:r>
            <a:r>
              <a:rPr lang="en-US" b="1" dirty="0"/>
              <a:t>integrate </a:t>
            </a:r>
            <a:r>
              <a:rPr lang="en-US" b="0" dirty="0"/>
              <a:t>different system components.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construction </a:t>
            </a:r>
            <a:r>
              <a:rPr lang="en-US" b="0" dirty="0"/>
              <a:t>takes most of the time and resources during the development.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Software testing</a:t>
            </a:r>
            <a:r>
              <a:rPr lang="en-US" b="0" dirty="0"/>
              <a:t> and </a:t>
            </a:r>
            <a:r>
              <a:rPr lang="en-US" b="1" dirty="0"/>
              <a:t>quality assurance </a:t>
            </a:r>
            <a:r>
              <a:rPr lang="en-US" b="0" dirty="0"/>
              <a:t>confirms that the developed software </a:t>
            </a:r>
            <a:r>
              <a:rPr lang="en-US" b="1" dirty="0"/>
              <a:t>conforms to the requirements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Software testing and verification is performed by the </a:t>
            </a:r>
            <a:r>
              <a:rPr lang="en-US" b="1" dirty="0"/>
              <a:t>quality assurance (QA) engineers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QA engineers test the code by performing </a:t>
            </a:r>
            <a:r>
              <a:rPr lang="en-US" b="1" dirty="0"/>
              <a:t>manual and automated testing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and </a:t>
            </a:r>
            <a:r>
              <a:rPr lang="en-US" b="1" dirty="0"/>
              <a:t>report bugs </a:t>
            </a:r>
            <a:r>
              <a:rPr lang="en-US" b="0" dirty="0"/>
              <a:t>in the bug tracking system and track the work on fixing the bugs later.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Software release and deployment</a:t>
            </a:r>
            <a:r>
              <a:rPr lang="en-US" b="0" dirty="0"/>
              <a:t> is the process of building the software packages from its source code,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publishing the new versions of the software on a testing environment,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and after automated and sometimes manual testing, uploading the new version to the </a:t>
            </a:r>
            <a:r>
              <a:rPr lang="en-US" b="1" dirty="0"/>
              <a:t>production environment</a:t>
            </a:r>
            <a:r>
              <a:rPr lang="en-US" b="0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Release and deployment</a:t>
            </a:r>
            <a:r>
              <a:rPr lang="en-US" b="0" dirty="0"/>
              <a:t> deals with containers, cloud, servers, builds, installation, configuration and administration of the testing and production environments.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Deployment </a:t>
            </a:r>
            <a:r>
              <a:rPr lang="en-US" b="0" dirty="0"/>
              <a:t>is usually performed first in a </a:t>
            </a:r>
            <a:r>
              <a:rPr lang="en-US" b="1" dirty="0"/>
              <a:t>testing environment</a:t>
            </a:r>
            <a:r>
              <a:rPr lang="en-US" b="0" dirty="0"/>
              <a:t> (a "staging" server), then the product is </a:t>
            </a:r>
            <a:r>
              <a:rPr lang="en-US" b="1" dirty="0"/>
              <a:t>tested</a:t>
            </a:r>
            <a:r>
              <a:rPr lang="en-US" b="0" dirty="0"/>
              <a:t> and then </a:t>
            </a:r>
            <a:r>
              <a:rPr lang="en-US" b="1" dirty="0"/>
              <a:t>deployed in production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The entire process is typically </a:t>
            </a:r>
            <a:r>
              <a:rPr lang="en-US" b="1" dirty="0"/>
              <a:t>automated</a:t>
            </a:r>
            <a:r>
              <a:rPr lang="en-US" b="0" dirty="0"/>
              <a:t>, following </a:t>
            </a:r>
            <a:r>
              <a:rPr lang="en-US" b="1" dirty="0"/>
              <a:t>DevOps</a:t>
            </a:r>
            <a:r>
              <a:rPr lang="en-US" b="0" dirty="0"/>
              <a:t> practices and processes.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Software release and deployment is performed by the </a:t>
            </a:r>
            <a:r>
              <a:rPr lang="en-US" b="1" dirty="0"/>
              <a:t>DevOps engineers</a:t>
            </a:r>
            <a:r>
              <a:rPr lang="en-US" b="0" dirty="0"/>
              <a:t> (or senior developers),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who write scripts to automate this process and implement the so called "</a:t>
            </a:r>
            <a:r>
              <a:rPr lang="en-US" b="1" dirty="0"/>
              <a:t>continuous delivery</a:t>
            </a:r>
            <a:r>
              <a:rPr lang="en-US" b="0" dirty="0"/>
              <a:t>".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Software maintenance </a:t>
            </a:r>
            <a:r>
              <a:rPr lang="en-US" b="0" dirty="0"/>
              <a:t>is the process of: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monitoring </a:t>
            </a:r>
            <a:r>
              <a:rPr lang="en-US" b="0" dirty="0"/>
              <a:t>the software and </a:t>
            </a:r>
            <a:r>
              <a:rPr lang="en-US" b="1" dirty="0"/>
              <a:t>maintaining</a:t>
            </a:r>
            <a:r>
              <a:rPr lang="en-US" b="0" dirty="0"/>
              <a:t> its normal work,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updating </a:t>
            </a:r>
            <a:r>
              <a:rPr lang="en-US" b="0" dirty="0"/>
              <a:t>the runtime environments, platforms and libraries,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patching security problems,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bug fixing</a:t>
            </a:r>
            <a:r>
              <a:rPr lang="bg-BG" b="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enhancing </a:t>
            </a:r>
            <a:r>
              <a:rPr lang="en-US" b="0" dirty="0"/>
              <a:t>existing features,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and adding new functionalities to address changing requirements.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Software maintenance is usually a </a:t>
            </a:r>
            <a:r>
              <a:rPr lang="en-US" b="1" dirty="0"/>
              <a:t>long-lasting process</a:t>
            </a:r>
            <a:r>
              <a:rPr lang="en-US" b="0" dirty="0"/>
              <a:t>, that is going on for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and is sometimes mixed with active development of new features.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Software project management </a:t>
            </a:r>
            <a:r>
              <a:rPr lang="en-US" b="0" dirty="0"/>
              <a:t>is responsible for the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planning, scheduling, resource allocation, execution, tracking and delivery of software projects.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Project managers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(or software team leaders) are responsible for defining the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prioritizing and scheduling them and tracking and controlling the work progress during </a:t>
            </a:r>
            <a:r>
              <a:rPr lang="en-US" b="0" dirty="0"/>
              <a:t>the entire software development lifecycle.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Project management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very important for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success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 any software project,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it needs experienced people to handle it responsibly.</a:t>
            </a: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endParaRPr lang="bg-BG" b="1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All the above-mentioned activities from the software development lifecycle are organized by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software development methodologies</a:t>
            </a:r>
            <a:r>
              <a:rPr lang="en-US" b="0" dirty="0"/>
              <a:t>, </a:t>
            </a:r>
            <a:r>
              <a:rPr lang="en-US" b="1" dirty="0"/>
              <a:t>development processes </a:t>
            </a:r>
            <a:r>
              <a:rPr lang="en-US" b="0" dirty="0"/>
              <a:t>or </a:t>
            </a:r>
            <a:r>
              <a:rPr lang="en-US" b="1" dirty="0"/>
              <a:t>process frameworks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such as </a:t>
            </a:r>
            <a:r>
              <a:rPr lang="en-US" b="1" dirty="0"/>
              <a:t>Waterfall</a:t>
            </a:r>
            <a:r>
              <a:rPr lang="en-US" dirty="0"/>
              <a:t>, </a:t>
            </a:r>
            <a:r>
              <a:rPr lang="en-US" b="1" dirty="0"/>
              <a:t>Scrum</a:t>
            </a:r>
            <a:r>
              <a:rPr lang="en-US" dirty="0"/>
              <a:t> and </a:t>
            </a:r>
            <a:r>
              <a:rPr lang="en-US" b="1" dirty="0"/>
              <a:t>Kanban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development process</a:t>
            </a:r>
            <a:r>
              <a:rPr lang="en-US" dirty="0"/>
              <a:t> defines the </a:t>
            </a:r>
            <a:r>
              <a:rPr lang="en-US" b="1" dirty="0"/>
              <a:t>project workflow</a:t>
            </a:r>
            <a:r>
              <a:rPr lang="en-US" b="0" dirty="0"/>
              <a:t>, development philosophy,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key management, organizational and engineering practices</a:t>
            </a:r>
            <a:r>
              <a:rPr lang="en-US" b="0" dirty="0"/>
              <a:t>.</a:t>
            </a:r>
            <a:endParaRPr lang="bg-BG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Most systems in modern software engineering are implemented in the spirit of "</a:t>
            </a:r>
            <a:r>
              <a:rPr lang="en-US" b="1" dirty="0"/>
              <a:t>agile development</a:t>
            </a:r>
            <a:r>
              <a:rPr lang="en-US" b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Agile development </a:t>
            </a:r>
            <a:r>
              <a:rPr lang="en-US" b="0" dirty="0"/>
              <a:t>builds software </a:t>
            </a:r>
            <a:r>
              <a:rPr lang="en-US" b="1" dirty="0"/>
              <a:t>feature by feature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Developers iteratively design and build </a:t>
            </a:r>
            <a:r>
              <a:rPr lang="en-US" b="1" dirty="0"/>
              <a:t>new features</a:t>
            </a:r>
            <a:r>
              <a:rPr lang="en-US" b="0" dirty="0"/>
              <a:t>, integrate them, deploy them, collect feedback,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fix the problems and proceed with the next feature until the project is completed.</a:t>
            </a:r>
          </a:p>
          <a:p>
            <a:r>
              <a:rPr lang="en-US" b="0" dirty="0"/>
              <a:t>S</a:t>
            </a:r>
            <a:r>
              <a:rPr lang="en-US" dirty="0"/>
              <a:t>oftware development lifecycle, software project management and development methodologies are a </a:t>
            </a:r>
            <a:r>
              <a:rPr lang="en-US" b="1" dirty="0"/>
              <a:t>broad topic in software engineering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</a:t>
            </a:r>
            <a:r>
              <a:rPr lang="en-US" b="1" dirty="0"/>
              <a:t>developers learn for years </a:t>
            </a:r>
            <a:r>
              <a:rPr lang="en-US" dirty="0"/>
              <a:t>during their career growth, as they gain experience.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Junior developers </a:t>
            </a:r>
            <a:r>
              <a:rPr lang="en-US" dirty="0"/>
              <a:t>should be familiar with all these concepts but cannot be experts.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35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56B22E-CBB5-4AF4-9E6F-8CDB35A40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662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 I will explain what is "</a:t>
            </a:r>
            <a:r>
              <a:rPr lang="en-US" b="1" dirty="0"/>
              <a:t>software quality assurance</a:t>
            </a:r>
            <a:r>
              <a:rPr lang="en-US" dirty="0"/>
              <a:t>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its goals, concepts, principles, processes and tools.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introduce some </a:t>
            </a:r>
            <a:r>
              <a:rPr lang="en-US" b="1" dirty="0"/>
              <a:t>QA concepts </a:t>
            </a:r>
            <a:r>
              <a:rPr lang="en-US" dirty="0"/>
              <a:t>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QA engineering, software testing, bug reporting and bug tracking, test automation and continuous integration.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866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/>
              <a:t>Software quality assurance</a:t>
            </a:r>
            <a:r>
              <a:rPr lang="en-US" sz="1200" dirty="0"/>
              <a:t> (QA) aims to </a:t>
            </a:r>
            <a:r>
              <a:rPr lang="en-US" dirty="0">
                <a:solidFill>
                  <a:schemeClr val="bg1"/>
                </a:solidFill>
              </a:rPr>
              <a:t>assure</a:t>
            </a:r>
            <a:r>
              <a:rPr lang="en-US" dirty="0"/>
              <a:t> that: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b="1" dirty="0"/>
              <a:t> works correctly</a:t>
            </a:r>
            <a:r>
              <a:rPr lang="en-US" dirty="0"/>
              <a:t>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is </a:t>
            </a:r>
            <a:r>
              <a:rPr lang="en-US" b="1" dirty="0"/>
              <a:t>free of </a:t>
            </a:r>
            <a:r>
              <a:rPr lang="en-US" b="1" dirty="0">
                <a:solidFill>
                  <a:schemeClr val="bg1"/>
                </a:solidFill>
              </a:rPr>
              <a:t>bugs </a:t>
            </a:r>
            <a:r>
              <a:rPr lang="en-US" b="0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  <a:r>
              <a:rPr lang="en-US" b="0" dirty="0">
                <a:solidFill>
                  <a:schemeClr val="bg1"/>
                </a:solidFill>
              </a:rPr>
              <a:t>),</a:t>
            </a:r>
            <a:endParaRPr lang="en-US" b="1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and behaves as intended.</a:t>
            </a:r>
          </a:p>
          <a:p>
            <a:pPr>
              <a:buClr>
                <a:schemeClr val="tx1"/>
              </a:buClr>
            </a:pPr>
            <a:r>
              <a:rPr lang="en-US" dirty="0"/>
              <a:t>Software QA is an </a:t>
            </a:r>
            <a:r>
              <a:rPr lang="en-US" b="1" dirty="0"/>
              <a:t>engineering discipline</a:t>
            </a:r>
            <a:r>
              <a:rPr lang="en-US" dirty="0"/>
              <a:t>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which applies principles, practices, processes and tools to ensure the software quality.</a:t>
            </a:r>
          </a:p>
          <a:p>
            <a:pPr marL="0" indent="0"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dirty="0"/>
              <a:t>Professionals who implement and maintain QA processes are called "</a:t>
            </a:r>
            <a:r>
              <a:rPr lang="en-US" b="1" dirty="0"/>
              <a:t>QA engineers</a:t>
            </a:r>
            <a:r>
              <a:rPr lang="en-US" dirty="0"/>
              <a:t>".</a:t>
            </a:r>
          </a:p>
          <a:p>
            <a:pPr lvl="0">
              <a:buClr>
                <a:schemeClr val="tx1"/>
              </a:buClr>
            </a:pPr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/>
              <a:t>QA engineering</a:t>
            </a:r>
            <a:r>
              <a:rPr lang="en-US" dirty="0"/>
              <a:t> aims to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find the defects</a:t>
            </a:r>
            <a:r>
              <a:rPr lang="bg-BG" b="1" dirty="0"/>
              <a:t> </a:t>
            </a:r>
            <a:r>
              <a:rPr lang="en-US" dirty="0"/>
              <a:t>and problems in the software development</a:t>
            </a:r>
            <a:r>
              <a:rPr lang="bg-BG" dirty="0"/>
              <a:t>,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earlier in the software development process,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before they reach the end-users.</a:t>
            </a:r>
          </a:p>
          <a:p>
            <a:pPr lvl="0">
              <a:buClr>
                <a:schemeClr val="tx1"/>
              </a:buClr>
            </a:pPr>
            <a:r>
              <a:rPr lang="en-US" dirty="0"/>
              <a:t>Software is being </a:t>
            </a:r>
            <a:r>
              <a:rPr lang="en-US" b="1" dirty="0"/>
              <a:t>tested </a:t>
            </a:r>
            <a:r>
              <a:rPr lang="en-US" dirty="0"/>
              <a:t>and </a:t>
            </a:r>
            <a:r>
              <a:rPr lang="en-US" b="1" dirty="0"/>
              <a:t>inspected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and the development process is being </a:t>
            </a:r>
            <a:r>
              <a:rPr lang="en-US" b="1" dirty="0"/>
              <a:t>monitored </a:t>
            </a:r>
            <a:r>
              <a:rPr lang="en-US" dirty="0"/>
              <a:t>and </a:t>
            </a:r>
            <a:r>
              <a:rPr lang="en-US" b="1" dirty="0"/>
              <a:t>tracked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 order to </a:t>
            </a:r>
            <a:r>
              <a:rPr lang="en-US" b="1" dirty="0"/>
              <a:t>find issues</a:t>
            </a:r>
            <a:r>
              <a:rPr lang="en-US" dirty="0"/>
              <a:t> (which are also called bugs, defects or problems),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and to report and track them until they </a:t>
            </a:r>
            <a:r>
              <a:rPr lang="en-US" b="1" dirty="0"/>
              <a:t>get fixed</a:t>
            </a:r>
            <a:r>
              <a:rPr lang="en-US" dirty="0"/>
              <a:t>.</a:t>
            </a:r>
          </a:p>
          <a:p>
            <a:pPr lvl="0">
              <a:buClr>
                <a:schemeClr val="tx1"/>
              </a:buClr>
            </a:pPr>
            <a:r>
              <a:rPr lang="en-US" b="1" dirty="0"/>
              <a:t>Defects </a:t>
            </a:r>
            <a:r>
              <a:rPr lang="en-US" b="0" dirty="0"/>
              <a:t>and other issues </a:t>
            </a:r>
            <a:r>
              <a:rPr lang="en-US" dirty="0"/>
              <a:t>are reported and tracked through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bug tracking system</a:t>
            </a:r>
            <a:r>
              <a:rPr lang="en-US" dirty="0">
                <a:solidFill>
                  <a:schemeClr val="bg1"/>
                </a:solidFill>
              </a:rPr>
              <a:t> (also called </a:t>
            </a:r>
            <a:r>
              <a:rPr lang="en-US" b="1" dirty="0">
                <a:solidFill>
                  <a:schemeClr val="bg1"/>
                </a:solidFill>
              </a:rPr>
              <a:t>issue tracker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pPr marL="0" lvl="0" indent="0"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the bug tracking system issues are first </a:t>
            </a:r>
            <a:r>
              <a:rPr lang="en-US" b="1" dirty="0">
                <a:solidFill>
                  <a:schemeClr val="bg1"/>
                </a:solidFill>
              </a:rPr>
              <a:t>logged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developers work and </a:t>
            </a:r>
            <a:r>
              <a:rPr lang="en-US" b="1" dirty="0">
                <a:solidFill>
                  <a:schemeClr val="bg1"/>
                </a:solidFill>
              </a:rPr>
              <a:t>fix them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and finally the QA engineers </a:t>
            </a:r>
            <a:r>
              <a:rPr lang="en-US" b="1" dirty="0">
                <a:solidFill>
                  <a:schemeClr val="bg1"/>
                </a:solidFill>
              </a:rPr>
              <a:t>verify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close </a:t>
            </a:r>
            <a:r>
              <a:rPr lang="en-US" dirty="0">
                <a:solidFill>
                  <a:schemeClr val="bg1"/>
                </a:solidFill>
              </a:rPr>
              <a:t>them.</a:t>
            </a:r>
          </a:p>
          <a:p>
            <a:pPr lvl="0"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The software </a:t>
            </a:r>
            <a:r>
              <a:rPr lang="en-US" b="1" dirty="0">
                <a:solidFill>
                  <a:schemeClr val="bg1"/>
                </a:solidFill>
              </a:rPr>
              <a:t>QA activities </a:t>
            </a:r>
            <a:r>
              <a:rPr lang="en-US" dirty="0">
                <a:solidFill>
                  <a:schemeClr val="bg1"/>
                </a:solidFill>
              </a:rPr>
              <a:t>(such as software testing, bug reporting and tracking and test automation)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are p</a:t>
            </a:r>
            <a:r>
              <a:rPr lang="en-US" dirty="0"/>
              <a:t>erformed by the </a:t>
            </a:r>
            <a:r>
              <a:rPr lang="en-US" b="1" dirty="0"/>
              <a:t>Quality Assurance engineers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QA engineers</a:t>
            </a:r>
            <a:r>
              <a:rPr lang="en-US" dirty="0"/>
              <a:t>).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QA engineers </a:t>
            </a:r>
            <a:r>
              <a:rPr lang="en-US" dirty="0"/>
              <a:t>are technical members of the development team,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who are responsible for the </a:t>
            </a:r>
            <a:r>
              <a:rPr lang="en-US" b="1" dirty="0"/>
              <a:t>software quality</a:t>
            </a:r>
            <a:r>
              <a:rPr lang="en-US" dirty="0"/>
              <a:t>.</a:t>
            </a:r>
          </a:p>
          <a:p>
            <a:pPr marL="0" indent="0"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b="1" dirty="0"/>
              <a:t>QA engineers </a:t>
            </a:r>
            <a:r>
              <a:rPr lang="en-US" dirty="0"/>
              <a:t>plan, design, automate and execute </a:t>
            </a:r>
            <a:r>
              <a:rPr lang="en-US" b="1" dirty="0"/>
              <a:t>tests</a:t>
            </a:r>
            <a:r>
              <a:rPr lang="en-US" dirty="0"/>
              <a:t> and review the test results.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When an </a:t>
            </a:r>
            <a:r>
              <a:rPr lang="en-US" b="1" dirty="0"/>
              <a:t>issue </a:t>
            </a:r>
            <a:r>
              <a:rPr lang="en-US" dirty="0"/>
              <a:t>is found, it is reported in the issue tracking system and is tracked until resolved.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QA engineers</a:t>
            </a:r>
            <a:r>
              <a:rPr lang="en-US" b="0" dirty="0"/>
              <a:t>, together with developers </a:t>
            </a:r>
            <a:r>
              <a:rPr lang="en-US" dirty="0"/>
              <a:t>implement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dirty="0"/>
              <a:t>the process of </a:t>
            </a:r>
            <a:r>
              <a:rPr lang="en-US" b="1" dirty="0"/>
              <a:t>automated testing</a:t>
            </a:r>
            <a:r>
              <a:rPr lang="en-US" dirty="0"/>
              <a:t>, continuous integration and continuous delivery</a:t>
            </a:r>
            <a:r>
              <a:rPr lang="bg-BG" dirty="0"/>
              <a:t>.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Most of the QA work is </a:t>
            </a:r>
            <a:r>
              <a:rPr lang="en-US" b="1" dirty="0">
                <a:solidFill>
                  <a:schemeClr val="bg1"/>
                </a:solidFill>
              </a:rPr>
              <a:t>software testing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Software testing </a:t>
            </a:r>
            <a:r>
              <a:rPr lang="en-US" b="0" dirty="0">
                <a:solidFill>
                  <a:schemeClr val="bg1"/>
                </a:solidFill>
              </a:rPr>
              <a:t>is the process of examining the software with set of </a:t>
            </a:r>
            <a:r>
              <a:rPr lang="en-US" b="1" dirty="0">
                <a:solidFill>
                  <a:schemeClr val="bg1"/>
                </a:solidFill>
              </a:rPr>
              <a:t>tests </a:t>
            </a:r>
            <a:r>
              <a:rPr lang="en-US" b="0" dirty="0">
                <a:solidFill>
                  <a:schemeClr val="bg1"/>
                </a:solidFill>
              </a:rPr>
              <a:t>to ensure the it works correctly and is bug free.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Test techniques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include the process of executing a program, service,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or system with the intent of finding software bugs  (errors or other defects) and verifying that the software product is fit for use.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Testing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can be performed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manually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hand or can be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automated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(programmed as script).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Testing can cover a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single function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or component,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integration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between several components</a:t>
            </a:r>
            <a:r>
              <a:rPr lang="bg-BG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 the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entire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Testing can be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black-box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(testing without looking inside the code) or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white-box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(read the code and test suspicious pieces of it).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Testing can be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functional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(test certain use-case) or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non-functional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(test the performance, compatibility or security).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Manual</a:t>
            </a:r>
            <a:r>
              <a:rPr lang="en-US" b="1" dirty="0"/>
              <a:t> testing</a:t>
            </a:r>
            <a:r>
              <a:rPr lang="en-US" dirty="0"/>
              <a:t> is "testing by hand".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It consists mainly of "</a:t>
            </a:r>
            <a:r>
              <a:rPr lang="en-US" b="1" dirty="0"/>
              <a:t>clicking </a:t>
            </a:r>
            <a:r>
              <a:rPr lang="en-US" dirty="0"/>
              <a:t>on the user interface, </a:t>
            </a:r>
            <a:r>
              <a:rPr lang="en-US" b="1" dirty="0"/>
              <a:t>filling </a:t>
            </a:r>
            <a:r>
              <a:rPr lang="en-US" dirty="0"/>
              <a:t>the forms and checking the </a:t>
            </a:r>
            <a:r>
              <a:rPr lang="en-US" b="1" dirty="0"/>
              <a:t>results</a:t>
            </a:r>
            <a:r>
              <a:rPr lang="en-US" dirty="0"/>
              <a:t>".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Manual testing </a:t>
            </a:r>
            <a:r>
              <a:rPr lang="en-US" dirty="0"/>
              <a:t>is preferred for testing quality aspects, which cannot be easily automated, such as: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usability testing</a:t>
            </a:r>
            <a:r>
              <a:rPr lang="en-US" dirty="0"/>
              <a:t> (checking whether the user interface is user-friendly and easy to use),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compatibility testing </a:t>
            </a:r>
            <a:r>
              <a:rPr lang="en-US" dirty="0"/>
              <a:t>(checking whether the user interface behaves correctly on different hardware devices, operating systems, Web browsers and environments),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system testing</a:t>
            </a:r>
            <a:r>
              <a:rPr lang="en-US" b="0" dirty="0"/>
              <a:t> and </a:t>
            </a:r>
            <a:r>
              <a:rPr lang="en-US" b="1" dirty="0"/>
              <a:t>acceptance testing </a:t>
            </a:r>
            <a:r>
              <a:rPr lang="en-US" dirty="0"/>
              <a:t>(testing whether the entire system works as expected).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Manual testing </a:t>
            </a:r>
            <a:r>
              <a:rPr lang="en-US" dirty="0"/>
              <a:t>is done by </a:t>
            </a:r>
            <a:r>
              <a:rPr lang="en-US" b="1" dirty="0"/>
              <a:t>manual QA engineers</a:t>
            </a:r>
            <a:r>
              <a:rPr lang="en-US" dirty="0"/>
              <a:t>, which typically follow preliminary prepared </a:t>
            </a:r>
            <a:r>
              <a:rPr lang="en-US" b="1" dirty="0"/>
              <a:t>test scenarios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Automated</a:t>
            </a:r>
            <a:r>
              <a:rPr lang="en-US" b="1" dirty="0"/>
              <a:t> testing </a:t>
            </a:r>
            <a:r>
              <a:rPr lang="en-US" dirty="0"/>
              <a:t>(QA automation) is widely used in modern software development.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Automated tests </a:t>
            </a:r>
            <a:r>
              <a:rPr lang="en-US" dirty="0"/>
              <a:t>are programs or scripts, which test certain functionality or quality aspect of the software.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Once written, the </a:t>
            </a:r>
            <a:r>
              <a:rPr lang="en-US" b="1" dirty="0"/>
              <a:t>automated tests are executed continuously</a:t>
            </a:r>
            <a:r>
              <a:rPr lang="en-US" dirty="0"/>
              <a:t> many times,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and they ensure that the tested component or subsystem works in the same way over time,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regardless of code changes during development.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Re-executing the same tests </a:t>
            </a:r>
            <a:r>
              <a:rPr lang="en-US" dirty="0"/>
              <a:t>to confirm, that the code changes do not affect already tested software,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is called "</a:t>
            </a:r>
            <a:r>
              <a:rPr lang="en-US" b="1" dirty="0"/>
              <a:t>regression testing</a:t>
            </a:r>
            <a:r>
              <a:rPr lang="en-US" dirty="0"/>
              <a:t>".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Automated tests </a:t>
            </a:r>
            <a:r>
              <a:rPr lang="en-US" dirty="0"/>
              <a:t>are either written by </a:t>
            </a:r>
            <a:r>
              <a:rPr lang="en-US" b="1" dirty="0"/>
              <a:t>developers </a:t>
            </a:r>
            <a:r>
              <a:rPr lang="en-US" dirty="0"/>
              <a:t>or by </a:t>
            </a:r>
            <a:r>
              <a:rPr lang="en-US" b="1" dirty="0"/>
              <a:t>QA engineers</a:t>
            </a:r>
            <a:r>
              <a:rPr lang="en-US" b="0" dirty="0"/>
              <a:t>.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Automated tests </a:t>
            </a:r>
            <a:r>
              <a:rPr lang="en-US" dirty="0"/>
              <a:t>usually test the </a:t>
            </a:r>
            <a:r>
              <a:rPr lang="en-US" b="1" dirty="0"/>
              <a:t>functionality</a:t>
            </a:r>
            <a:r>
              <a:rPr lang="en-US" dirty="0"/>
              <a:t> of the system (whether it behaves as expected).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Automated tests </a:t>
            </a:r>
            <a:r>
              <a:rPr lang="en-US" dirty="0"/>
              <a:t>can cover a single function or component (</a:t>
            </a:r>
            <a:r>
              <a:rPr lang="en-US" b="1" dirty="0"/>
              <a:t>unit tests</a:t>
            </a:r>
            <a:r>
              <a:rPr lang="en-US" dirty="0"/>
              <a:t>)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or the interaction between components (</a:t>
            </a:r>
            <a:r>
              <a:rPr lang="en-US" b="1" dirty="0"/>
              <a:t>integration tests</a:t>
            </a:r>
            <a:r>
              <a:rPr lang="en-US" dirty="0"/>
              <a:t>).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/>
              <a:t>Continuous integration </a:t>
            </a:r>
            <a:r>
              <a:rPr lang="en-US" dirty="0"/>
              <a:t>and </a:t>
            </a:r>
            <a:r>
              <a:rPr lang="en-US" b="1" dirty="0"/>
              <a:t>continuous delivery </a:t>
            </a:r>
            <a:r>
              <a:rPr lang="en-US" dirty="0"/>
              <a:t>(the so-called </a:t>
            </a:r>
            <a:r>
              <a:rPr lang="en-US" b="1" dirty="0">
                <a:solidFill>
                  <a:schemeClr val="bg1"/>
                </a:solidFill>
              </a:rPr>
              <a:t>CI/CD pipeline</a:t>
            </a:r>
            <a:r>
              <a:rPr lang="en-US" dirty="0"/>
              <a:t>)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is a practice in modern software development,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where the code is integrated, tested and deployed continuously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and automatically after each significant change in the code.</a:t>
            </a:r>
          </a:p>
          <a:p>
            <a:pPr marL="0" indent="0"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Continuous integration (CI)</a:t>
            </a:r>
            <a:r>
              <a:rPr lang="en-US" b="0" dirty="0">
                <a:solidFill>
                  <a:schemeClr val="bg1"/>
                </a:solidFill>
              </a:rPr>
              <a:t>, together with </a:t>
            </a:r>
            <a:r>
              <a:rPr lang="en-US" b="1" dirty="0">
                <a:solidFill>
                  <a:schemeClr val="bg1"/>
                </a:solidFill>
              </a:rPr>
              <a:t>automated testing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allows developers to find the bugs early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and to continuously maintain the quality of the software.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/>
              <a:t>Continuous delivery (CD)</a:t>
            </a:r>
            <a:r>
              <a:rPr lang="en-US" dirty="0"/>
              <a:t> is a practice in modern software development,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allows to integrate, deploy and release new features continuously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short release cycles with a lot of automation.</a:t>
            </a:r>
          </a:p>
          <a:p>
            <a:r>
              <a:rPr lang="en-US" dirty="0"/>
              <a:t>The </a:t>
            </a:r>
            <a:r>
              <a:rPr lang="en-US" b="1" dirty="0"/>
              <a:t>continuous integration </a:t>
            </a:r>
            <a:r>
              <a:rPr lang="en-US" dirty="0"/>
              <a:t>and </a:t>
            </a:r>
            <a:r>
              <a:rPr lang="en-US" b="1" dirty="0"/>
              <a:t>continuous delivery</a:t>
            </a:r>
            <a:r>
              <a:rPr lang="en-US" dirty="0"/>
              <a:t> is often used together in a </a:t>
            </a:r>
            <a:r>
              <a:rPr lang="en-US" b="1" dirty="0"/>
              <a:t>CI/CD pipeline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 will explain and demonstrate later.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41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testing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QA main activity, that ensures the software quality.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section, we shall discuss the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types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levels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process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shall explain the different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tests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involved in software testing,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testing,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black-box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white-box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testing,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shall explain the concept of different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levels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include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testing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testing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shall discuss the software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process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involves several steps such as: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planning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development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execution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shall also explain what is a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scenario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is covered by several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259F46-C447-40E1-A6E3-EADB728CE7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70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Software testing</a:t>
            </a:r>
            <a:r>
              <a:rPr lang="en-US" dirty="0"/>
              <a:t> checks whether software </a:t>
            </a:r>
            <a:r>
              <a:rPr lang="en-US" b="1" dirty="0">
                <a:solidFill>
                  <a:schemeClr val="bg1"/>
                </a:solidFill>
              </a:rPr>
              <a:t>conforms to the requirements</a:t>
            </a:r>
            <a:r>
              <a:rPr lang="bg-BG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This means to check whether </a:t>
            </a:r>
            <a:r>
              <a:rPr lang="en-US" b="1" dirty="0">
                <a:solidFill>
                  <a:schemeClr val="bg1"/>
                </a:solidFill>
              </a:rPr>
              <a:t>the software does what it should really do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and if it does it </a:t>
            </a:r>
            <a:r>
              <a:rPr lang="en-US" b="1" dirty="0">
                <a:solidFill>
                  <a:schemeClr val="bg1"/>
                </a:solidFill>
              </a:rPr>
              <a:t>correctly</a:t>
            </a:r>
            <a:r>
              <a:rPr lang="en-US" dirty="0">
                <a:solidFill>
                  <a:schemeClr val="bg1"/>
                </a:solidFill>
              </a:rPr>
              <a:t>, without side effects, without bugs, hangs or crashes,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whether its behavior is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whether the </a:t>
            </a:r>
            <a:r>
              <a:rPr lang="en-US" b="1" dirty="0">
                <a:solidFill>
                  <a:schemeClr val="bg1"/>
                </a:solidFill>
              </a:rPr>
              <a:t>performance </a:t>
            </a:r>
            <a:r>
              <a:rPr lang="en-US" dirty="0">
                <a:solidFill>
                  <a:schemeClr val="bg1"/>
                </a:solidFill>
              </a:rPr>
              <a:t>is good,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whether the </a:t>
            </a:r>
            <a:r>
              <a:rPr lang="en-US" b="1" dirty="0">
                <a:solidFill>
                  <a:schemeClr val="bg1"/>
                </a:solidFill>
              </a:rPr>
              <a:t>user interface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usability </a:t>
            </a:r>
            <a:r>
              <a:rPr lang="en-US" dirty="0">
                <a:solidFill>
                  <a:schemeClr val="bg1"/>
                </a:solidFill>
              </a:rPr>
              <a:t>are good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and many other quality aspects.</a:t>
            </a:r>
            <a:endParaRPr lang="bg-BG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Software testing</a:t>
            </a:r>
            <a:r>
              <a:rPr lang="en-US" b="1" dirty="0"/>
              <a:t> </a:t>
            </a:r>
            <a:r>
              <a:rPr lang="en-US" dirty="0"/>
              <a:t>is a tool to </a:t>
            </a:r>
            <a:r>
              <a:rPr lang="en-US" b="1" dirty="0">
                <a:solidFill>
                  <a:schemeClr val="bg1"/>
                </a:solidFill>
              </a:rPr>
              <a:t>reduce the defect rates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Testing aims to </a:t>
            </a:r>
            <a:r>
              <a:rPr lang="en-US" b="1" dirty="0">
                <a:solidFill>
                  <a:schemeClr val="bg1"/>
                </a:solidFill>
              </a:rPr>
              <a:t>find the defects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report </a:t>
            </a:r>
            <a:r>
              <a:rPr lang="en-US" dirty="0">
                <a:solidFill>
                  <a:schemeClr val="bg1"/>
                </a:solidFill>
              </a:rPr>
              <a:t>them for fixing.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When the software is </a:t>
            </a:r>
            <a:r>
              <a:rPr lang="en-US" b="1" dirty="0">
                <a:solidFill>
                  <a:schemeClr val="bg1"/>
                </a:solidFill>
              </a:rPr>
              <a:t>well tested</a:t>
            </a:r>
            <a:r>
              <a:rPr lang="en-US" dirty="0">
                <a:solidFill>
                  <a:schemeClr val="bg1"/>
                </a:solidFill>
              </a:rPr>
              <a:t>, the chance for undiscovered defects is low.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When the software is </a:t>
            </a:r>
            <a:r>
              <a:rPr lang="en-US" b="1" dirty="0"/>
              <a:t>not tested </a:t>
            </a:r>
            <a:r>
              <a:rPr lang="en-US" dirty="0"/>
              <a:t>at all, or is not well tested,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there is a high chance for </a:t>
            </a:r>
            <a:r>
              <a:rPr lang="en-US" b="1" dirty="0"/>
              <a:t>defects to appear </a:t>
            </a:r>
            <a:r>
              <a:rPr lang="en-US" dirty="0"/>
              <a:t>during its execution.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Software testing uses many different </a:t>
            </a:r>
            <a:r>
              <a:rPr lang="en-US" b="1" dirty="0"/>
              <a:t>types of testing</a:t>
            </a:r>
            <a:r>
              <a:rPr lang="en-US" dirty="0"/>
              <a:t>.</a:t>
            </a:r>
            <a:endParaRPr lang="bg-BG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techniques can be </a:t>
            </a:r>
            <a:r>
              <a:rPr lang="en-US" b="1" dirty="0"/>
              <a:t>static </a:t>
            </a:r>
            <a:r>
              <a:rPr lang="en-US" dirty="0"/>
              <a:t>and </a:t>
            </a:r>
            <a:r>
              <a:rPr lang="en-US" b="1" dirty="0"/>
              <a:t>dynamic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Static testing </a:t>
            </a:r>
            <a:r>
              <a:rPr lang="en-US" dirty="0"/>
              <a:t>is based on </a:t>
            </a:r>
            <a:r>
              <a:rPr lang="en-US" b="1" dirty="0"/>
              <a:t>code reviews </a:t>
            </a:r>
            <a:r>
              <a:rPr lang="en-US" dirty="0"/>
              <a:t>and </a:t>
            </a:r>
            <a:r>
              <a:rPr lang="en-US" b="1" dirty="0"/>
              <a:t>inspections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find potential problems,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without running the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Dynamic testing </a:t>
            </a:r>
            <a:r>
              <a:rPr lang="en-US" dirty="0"/>
              <a:t>is based on examining the code in action: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run the software and check for problems.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chemeClr val="bg1"/>
                </a:solidFill>
              </a:rPr>
              <a:t>Testing can be 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non-functional</a:t>
            </a:r>
            <a:r>
              <a:rPr lang="en-US" b="0" dirty="0">
                <a:solidFill>
                  <a:schemeClr val="bg1"/>
                </a:solidFill>
              </a:rPr>
              <a:t>, depending on </a:t>
            </a:r>
            <a:r>
              <a:rPr lang="en-US" b="1" dirty="0">
                <a:solidFill>
                  <a:schemeClr val="bg1"/>
                </a:solidFill>
              </a:rPr>
              <a:t>what we test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Functional testing </a:t>
            </a:r>
            <a:r>
              <a:rPr lang="en-US" dirty="0">
                <a:solidFill>
                  <a:schemeClr val="bg1"/>
                </a:solidFill>
              </a:rPr>
              <a:t>checks whether the software works correctly, according to the requirements.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It check the </a:t>
            </a:r>
            <a:r>
              <a:rPr lang="en-US" b="1" dirty="0">
                <a:solidFill>
                  <a:schemeClr val="bg1"/>
                </a:solidFill>
              </a:rPr>
              <a:t>functionalities of the software </a:t>
            </a:r>
            <a:r>
              <a:rPr lang="en-US" dirty="0">
                <a:solidFill>
                  <a:schemeClr val="bg1"/>
                </a:solidFill>
              </a:rPr>
              <a:t>by executing certain features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with different input data and entrance conditions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and evaluating the behavior, output data and exit conditions.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Functional testing </a:t>
            </a:r>
            <a:r>
              <a:rPr lang="en-US" dirty="0">
                <a:solidFill>
                  <a:schemeClr val="bg1"/>
                </a:solidFill>
              </a:rPr>
              <a:t>can be based on different black-box techniques and white-box techniques,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can be performed manually or can be automated.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Non-functional </a:t>
            </a:r>
            <a:r>
              <a:rPr lang="en-US" dirty="0">
                <a:solidFill>
                  <a:schemeClr val="bg1"/>
                </a:solidFill>
              </a:rPr>
              <a:t>testing checks quality aspects, which are beyond functionality.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Non-functional testing include </a:t>
            </a:r>
            <a:r>
              <a:rPr lang="en-US" b="1" dirty="0">
                <a:solidFill>
                  <a:schemeClr val="bg1"/>
                </a:solidFill>
              </a:rPr>
              <a:t>usability testing</a:t>
            </a:r>
            <a:r>
              <a:rPr lang="en-US" b="0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performance testing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security testing</a:t>
            </a:r>
            <a:r>
              <a:rPr lang="en-US" b="0" dirty="0">
                <a:solidFill>
                  <a:schemeClr val="bg1"/>
                </a:solidFill>
              </a:rPr>
              <a:t> and others.</a:t>
            </a:r>
            <a:endParaRPr lang="en-US" b="1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Testing can be 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depending on how we design the tests.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Black-box testing </a:t>
            </a:r>
            <a:r>
              <a:rPr lang="en-US" dirty="0"/>
              <a:t>checks whether the software behaves correctly,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regardless of the details how it is internally implemented.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During the </a:t>
            </a:r>
            <a:r>
              <a:rPr lang="en-US" b="1" dirty="0"/>
              <a:t>black-box testing</a:t>
            </a:r>
            <a:r>
              <a:rPr lang="en-US" dirty="0"/>
              <a:t>, the software is used as a "</a:t>
            </a:r>
            <a:r>
              <a:rPr lang="en-US" b="1" dirty="0"/>
              <a:t>black box</a:t>
            </a:r>
            <a:r>
              <a:rPr lang="en-US" dirty="0"/>
              <a:t>", which is closed, and it is unknown what's behind the cover.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Anyone can perform black-box tests, without having access to the source code.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tester chooses input data and entrance conditions,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attempts to cover the main case and the special cases (such as boundary values and state transitions),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but without having information about how the software works internally.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White-box testing </a:t>
            </a:r>
            <a:r>
              <a:rPr lang="en-US" b="0" dirty="0"/>
              <a:t>is based on inspecting the </a:t>
            </a:r>
            <a:r>
              <a:rPr lang="en-US" b="1" dirty="0"/>
              <a:t>source code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looking for suspicious fragments in it,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designing test cases to check the suspicious code.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white-box testing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internal perspective of the system,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 well as programming skills,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are used to design test cases.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tester chooses input data and entrance conditions,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based on the execution paths, visible from the source code.</a:t>
            </a:r>
            <a:endParaRPr lang="en-US" b="0" dirty="0"/>
          </a:p>
          <a:p>
            <a:pPr lvl="0"/>
            <a:r>
              <a:rPr lang="en-US" b="1" dirty="0"/>
              <a:t>R</a:t>
            </a:r>
            <a:r>
              <a:rPr lang="en-US" b="1" dirty="0">
                <a:solidFill>
                  <a:schemeClr val="bg1"/>
                </a:solidFill>
              </a:rPr>
              <a:t>egression</a:t>
            </a:r>
            <a:r>
              <a:rPr lang="en-US" b="1" dirty="0"/>
              <a:t> tests </a:t>
            </a:r>
            <a:r>
              <a:rPr lang="en-US" dirty="0"/>
              <a:t>check whether a functionality, which worked correctly in the past,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still works correctly, after the code is changed or refactored.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>
                <a:solidFill>
                  <a:schemeClr val="bg1"/>
                </a:solidFill>
              </a:rPr>
              <a:t>Stress</a:t>
            </a:r>
            <a:r>
              <a:rPr lang="en-US" b="1" dirty="0"/>
              <a:t> tests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b="1" dirty="0"/>
              <a:t> tests</a:t>
            </a:r>
            <a:r>
              <a:rPr lang="en-US" dirty="0"/>
              <a:t> and </a:t>
            </a:r>
            <a:r>
              <a:rPr lang="en-US" b="1" dirty="0"/>
              <a:t>performance tests</a:t>
            </a:r>
            <a:r>
              <a:rPr lang="en-US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check how the software behaves under heavy load,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under unusual environmental conditions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whether it meets the performance requirements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(such as maximum page load time).</a:t>
            </a:r>
          </a:p>
          <a:p>
            <a:pPr lvl="0"/>
            <a:r>
              <a:rPr lang="en-US" b="1" dirty="0"/>
              <a:t>UX </a:t>
            </a:r>
            <a:r>
              <a:rPr lang="en-US" dirty="0"/>
              <a:t>and </a:t>
            </a:r>
            <a:r>
              <a:rPr lang="en-US" b="1" dirty="0"/>
              <a:t>usability </a:t>
            </a:r>
            <a:r>
              <a:rPr lang="en-US" dirty="0"/>
              <a:t>tests check whether users can use the software with ease,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whether they find how to do something without explicit training and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whether users are satisfied with the </a:t>
            </a:r>
            <a:r>
              <a:rPr lang="en-US" b="1" dirty="0"/>
              <a:t>user interface</a:t>
            </a:r>
            <a:r>
              <a:rPr lang="en-US" dirty="0"/>
              <a:t> and </a:t>
            </a:r>
            <a:r>
              <a:rPr lang="en-US" b="1" dirty="0"/>
              <a:t>user experience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b="1" dirty="0">
                <a:solidFill>
                  <a:schemeClr val="bg1"/>
                </a:solidFill>
              </a:rPr>
              <a:t>ecurity</a:t>
            </a:r>
            <a:r>
              <a:rPr lang="en-US" b="1" dirty="0"/>
              <a:t> tests </a:t>
            </a:r>
            <a:r>
              <a:rPr lang="en-US" dirty="0"/>
              <a:t>check different </a:t>
            </a:r>
            <a:r>
              <a:rPr lang="en-US" b="1" dirty="0"/>
              <a:t>security aspects </a:t>
            </a:r>
            <a:r>
              <a:rPr lang="en-US" dirty="0"/>
              <a:t>of the software, such 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security vulnerabilities, software misconfigurations, incorrect encryption, and others,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A000"/>
                </a:solidFill>
              </a:rPr>
              <a:t>which can lead to </a:t>
            </a:r>
            <a:r>
              <a:rPr lang="en-US" dirty="0"/>
              <a:t>unauthorized access, data leakage and other damage.</a:t>
            </a:r>
            <a:endParaRPr lang="en-US" dirty="0">
              <a:solidFill>
                <a:srgbClr val="FFA000"/>
              </a:solidFill>
            </a:endParaRPr>
          </a:p>
          <a:p>
            <a:pPr lvl="0"/>
            <a:endParaRPr lang="en-US" dirty="0">
              <a:solidFill>
                <a:srgbClr val="FFA000"/>
              </a:solidFill>
            </a:endParaRPr>
          </a:p>
          <a:p>
            <a:pPr lvl="0"/>
            <a:r>
              <a:rPr lang="en-US" dirty="0">
                <a:solidFill>
                  <a:srgbClr val="FFA000"/>
                </a:solidFill>
              </a:rPr>
              <a:t>Depending on how tests are executed, they can be </a:t>
            </a:r>
            <a:r>
              <a:rPr lang="en-US" b="1" dirty="0">
                <a:solidFill>
                  <a:srgbClr val="FFA000"/>
                </a:solidFill>
              </a:rPr>
              <a:t>manual</a:t>
            </a:r>
            <a:r>
              <a:rPr lang="en-US" dirty="0">
                <a:solidFill>
                  <a:srgbClr val="234465"/>
                </a:solidFill>
              </a:rPr>
              <a:t> and </a:t>
            </a:r>
            <a:r>
              <a:rPr lang="en-US" b="1" dirty="0">
                <a:solidFill>
                  <a:srgbClr val="FFA000"/>
                </a:solidFill>
              </a:rPr>
              <a:t>automated</a:t>
            </a:r>
            <a:r>
              <a:rPr lang="en-US" dirty="0">
                <a:solidFill>
                  <a:srgbClr val="234465"/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4465"/>
                </a:solidFill>
              </a:rPr>
              <a:t>Manual tests </a:t>
            </a:r>
            <a:r>
              <a:rPr lang="en-US" dirty="0">
                <a:solidFill>
                  <a:srgbClr val="234465"/>
                </a:solidFill>
              </a:rPr>
              <a:t>are executed by people, by hand.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</a:rPr>
              <a:t>Testers run the software, </a:t>
            </a:r>
            <a:r>
              <a:rPr lang="en-US" b="1" dirty="0">
                <a:solidFill>
                  <a:srgbClr val="234465"/>
                </a:solidFill>
              </a:rPr>
              <a:t>click on the user interface</a:t>
            </a:r>
            <a:r>
              <a:rPr lang="en-US" dirty="0">
                <a:solidFill>
                  <a:srgbClr val="234465"/>
                </a:solidFill>
              </a:rPr>
              <a:t>, fill forms, submit data and try to find defects.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</a:rPr>
              <a:t>This is </a:t>
            </a:r>
            <a:r>
              <a:rPr lang="en-US" b="1" dirty="0">
                <a:solidFill>
                  <a:srgbClr val="234465"/>
                </a:solidFill>
              </a:rPr>
              <a:t>done by hand</a:t>
            </a:r>
            <a:r>
              <a:rPr lang="en-US" dirty="0">
                <a:solidFill>
                  <a:srgbClr val="234465"/>
                </a:solidFill>
              </a:rPr>
              <a:t>, or with the help of some tools, but the tests are </a:t>
            </a:r>
            <a:r>
              <a:rPr lang="en-US" b="1" dirty="0">
                <a:solidFill>
                  <a:srgbClr val="234465"/>
                </a:solidFill>
              </a:rPr>
              <a:t>executed by a human</a:t>
            </a:r>
            <a:r>
              <a:rPr lang="en-US" dirty="0">
                <a:solidFill>
                  <a:srgbClr val="234465"/>
                </a:solidFill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4465"/>
                </a:solidFill>
              </a:rPr>
              <a:t>Manual testing </a:t>
            </a:r>
            <a:r>
              <a:rPr lang="en-US" dirty="0">
                <a:solidFill>
                  <a:srgbClr val="234465"/>
                </a:solidFill>
              </a:rPr>
              <a:t>can be done </a:t>
            </a:r>
            <a:r>
              <a:rPr lang="en-US" b="1" dirty="0">
                <a:solidFill>
                  <a:srgbClr val="234465"/>
                </a:solidFill>
              </a:rPr>
              <a:t>ad-hoc </a:t>
            </a:r>
            <a:r>
              <a:rPr lang="en-US" dirty="0">
                <a:solidFill>
                  <a:srgbClr val="234465"/>
                </a:solidFill>
              </a:rPr>
              <a:t>or following a preliminary prepared execution steps.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4465"/>
                </a:solidFill>
              </a:rPr>
              <a:t>Automated tests </a:t>
            </a:r>
            <a:r>
              <a:rPr lang="en-US" dirty="0">
                <a:solidFill>
                  <a:srgbClr val="234465"/>
                </a:solidFill>
              </a:rPr>
              <a:t>are programs or scripts, which test some feature or quality aspect of the software.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</a:rPr>
              <a:t>They can be manually or automatically executed, as part of the CI/CD pipeline.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4465"/>
                </a:solidFill>
              </a:rPr>
              <a:t>Automated tests </a:t>
            </a:r>
            <a:r>
              <a:rPr lang="en-US" dirty="0">
                <a:solidFill>
                  <a:srgbClr val="234465"/>
                </a:solidFill>
              </a:rPr>
              <a:t>always follow preliminary designed test scenarios and test cases, implemented as code.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</a:rPr>
              <a:t>Most of the quality aspects of the software can be automated, but not all.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</a:rPr>
              <a:t>Some types of testing can only be done by humans, due to their nature.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</a:rPr>
              <a:t>For example, functional testing and performance testing can be fully automated,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</a:rPr>
              <a:t>but </a:t>
            </a:r>
            <a:r>
              <a:rPr lang="en-US" b="1" dirty="0">
                <a:solidFill>
                  <a:srgbClr val="234465"/>
                </a:solidFill>
              </a:rPr>
              <a:t>UX and usability testing</a:t>
            </a:r>
            <a:r>
              <a:rPr lang="en-US" dirty="0">
                <a:solidFill>
                  <a:srgbClr val="234465"/>
                </a:solidFill>
              </a:rPr>
              <a:t> should be done by a human.</a:t>
            </a:r>
          </a:p>
          <a:p>
            <a:pPr lvl="0"/>
            <a:endParaRPr lang="en-US" dirty="0">
              <a:solidFill>
                <a:srgbClr val="234465"/>
              </a:solidFill>
            </a:endParaRPr>
          </a:p>
          <a:p>
            <a:pPr lvl="0"/>
            <a:endParaRPr lang="en-US" dirty="0">
              <a:solidFill>
                <a:srgbClr val="234465"/>
              </a:solidFill>
            </a:endParaRPr>
          </a:p>
          <a:p>
            <a:pPr lvl="0"/>
            <a:endParaRPr lang="en-US" dirty="0">
              <a:solidFill>
                <a:srgbClr val="234465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4253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testing is done at </a:t>
            </a:r>
            <a:r>
              <a:rPr lang="en-US" b="1" dirty="0"/>
              <a:t>several levels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, </a:t>
            </a:r>
            <a:r>
              <a:rPr lang="en-US" b="1" dirty="0"/>
              <a:t>integration testing </a:t>
            </a:r>
            <a:r>
              <a:rPr lang="en-US" dirty="0"/>
              <a:t>and </a:t>
            </a:r>
            <a:r>
              <a:rPr lang="en-US" b="1" dirty="0"/>
              <a:t>system testing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test a </a:t>
            </a:r>
            <a:r>
              <a:rPr lang="en-US" b="1" dirty="0"/>
              <a:t>single component</a:t>
            </a:r>
            <a:r>
              <a:rPr lang="en-US" dirty="0"/>
              <a:t>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a </a:t>
            </a:r>
            <a:r>
              <a:rPr lang="en-US" b="1" dirty="0"/>
              <a:t>function</a:t>
            </a:r>
            <a:r>
              <a:rPr lang="en-US" dirty="0"/>
              <a:t> or </a:t>
            </a:r>
            <a:r>
              <a:rPr lang="en-US" b="1" dirty="0"/>
              <a:t>method</a:t>
            </a:r>
            <a:r>
              <a:rPr lang="en-US" dirty="0"/>
              <a:t> in the code, a </a:t>
            </a:r>
            <a:r>
              <a:rPr lang="en-US" b="1" dirty="0"/>
              <a:t>class</a:t>
            </a:r>
            <a:r>
              <a:rPr lang="en-US" dirty="0"/>
              <a:t> or other code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a set of unit tests can demonstrate that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service for </a:t>
            </a:r>
            <a:r>
              <a:rPr lang="en-US" b="1" dirty="0"/>
              <a:t>registering a new user</a:t>
            </a:r>
            <a:r>
              <a:rPr lang="bg-BG" b="0" dirty="0"/>
              <a:t> </a:t>
            </a:r>
            <a:r>
              <a:rPr lang="en-US" b="0" dirty="0"/>
              <a:t>checks for duplicated username and invalid password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when the input data is correct, it stores the new user in the user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case, the unit test </a:t>
            </a:r>
            <a:r>
              <a:rPr lang="en-US" b="1" dirty="0"/>
              <a:t>will not use a real database </a:t>
            </a:r>
            <a:r>
              <a:rPr lang="en-US" dirty="0"/>
              <a:t>(which is an external component).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 it will use a </a:t>
            </a:r>
            <a:r>
              <a:rPr lang="en-US" b="1" dirty="0"/>
              <a:t>fake implementation</a:t>
            </a:r>
            <a:r>
              <a:rPr lang="en-US" b="0" dirty="0"/>
              <a:t> (</a:t>
            </a:r>
            <a:r>
              <a:rPr lang="en-US" b="1" dirty="0"/>
              <a:t>mock</a:t>
            </a:r>
            <a:r>
              <a:rPr lang="en-US" b="0" dirty="0"/>
              <a:t>) </a:t>
            </a:r>
            <a:r>
              <a:rPr lang="en-US" dirty="0"/>
              <a:t>of the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accessing the user repository (the database table holding the users).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way the unit tests </a:t>
            </a:r>
            <a:r>
              <a:rPr lang="en-US" b="0" dirty="0"/>
              <a:t>check</a:t>
            </a:r>
            <a:r>
              <a:rPr lang="en-US" b="1" dirty="0"/>
              <a:t> only certain component</a:t>
            </a:r>
            <a:r>
              <a:rPr lang="en-US" dirty="0"/>
              <a:t>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isolated from the other components, which may not exist at this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aims to verify each component of the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by isolating it from the other components</a:t>
            </a:r>
            <a:endParaRPr lang="bg-BG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then perform tests to demonstrate that it works correctly.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a component is dependent on other components,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external dependencies are replaced during the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mock objects, stubs or using other techniques.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</a:t>
            </a:r>
            <a:r>
              <a:rPr lang="en-US" b="1" dirty="0"/>
              <a:t>automated tests,</a:t>
            </a:r>
            <a:r>
              <a:rPr lang="en-US" dirty="0"/>
              <a:t> </a:t>
            </a:r>
            <a:r>
              <a:rPr lang="en-US" b="1" dirty="0"/>
              <a:t>written by developers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that examine the functionality of single component (or unit).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dirty="0"/>
              <a:t>are small </a:t>
            </a:r>
            <a:r>
              <a:rPr lang="en-US" b="1" dirty="0"/>
              <a:t>pieces of code </a:t>
            </a:r>
            <a:r>
              <a:rPr lang="en-US" dirty="0"/>
              <a:t>(functions or methods),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automate the testing of certain unit.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 is performed at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earliest stages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development process</a:t>
            </a:r>
            <a:r>
              <a:rPr lang="bg-BG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long before the software is developed and ready for testing by QA engineers.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unit testing is implemented,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each unit, developers write </a:t>
            </a:r>
            <a:r>
              <a:rPr lang="en-US" b="1" dirty="0"/>
              <a:t>multiple unit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cover fully its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 examples of </a:t>
            </a:r>
            <a:r>
              <a:rPr lang="en-US" b="1" dirty="0"/>
              <a:t>automated</a:t>
            </a:r>
            <a:r>
              <a:rPr lang="en-US" dirty="0"/>
              <a:t>, </a:t>
            </a: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white-box</a:t>
            </a:r>
            <a:r>
              <a:rPr lang="en-US" dirty="0"/>
              <a:t> tests,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based on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JUnit, </a:t>
            </a:r>
            <a:r>
              <a:rPr lang="en-US" dirty="0" err="1"/>
              <a:t>NUnit</a:t>
            </a:r>
            <a:r>
              <a:rPr lang="en-US" dirty="0"/>
              <a:t> or Mocha.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unit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b="0" dirty="0">
                <a:solidFill>
                  <a:schemeClr val="bg1"/>
                </a:solidFill>
              </a:rPr>
              <a:t>check the interaction between several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the </a:t>
            </a:r>
            <a:r>
              <a:rPr lang="en-US" b="1" dirty="0"/>
              <a:t>user registration service</a:t>
            </a:r>
            <a:r>
              <a:rPr lang="en-US" b="0" dirty="0"/>
              <a:t> in the back-end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correctly stores the new user to the database, this is an </a:t>
            </a:r>
            <a:r>
              <a:rPr lang="en-US" b="1" dirty="0"/>
              <a:t>integration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checks several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user registration function in the back-end API,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data access logic,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does not test the entire system</a:t>
            </a:r>
            <a:r>
              <a:rPr lang="en-US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does not care about the front-end and the user interface.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Integration tests are examples of </a:t>
            </a:r>
            <a:r>
              <a:rPr lang="en-US" b="1" dirty="0"/>
              <a:t>automated, white-box, functional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are usually based on some </a:t>
            </a:r>
            <a:r>
              <a:rPr lang="en-US" b="1" dirty="0"/>
              <a:t>unit testing framework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difference </a:t>
            </a:r>
            <a:r>
              <a:rPr lang="en-US" dirty="0"/>
              <a:t>between unit testing and integration testing is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unit tests</a:t>
            </a:r>
            <a:r>
              <a:rPr lang="en-US" dirty="0"/>
              <a:t> examine the functionality of a </a:t>
            </a:r>
            <a:r>
              <a:rPr lang="en-US" b="1" dirty="0"/>
              <a:t>single unit </a:t>
            </a:r>
            <a:r>
              <a:rPr lang="en-US" dirty="0"/>
              <a:t>and they mock the external dependencies,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integration tests </a:t>
            </a:r>
            <a:r>
              <a:rPr lang="en-US" dirty="0"/>
              <a:t>examine the functionality on </a:t>
            </a:r>
            <a:r>
              <a:rPr lang="en-US" b="1" dirty="0"/>
              <a:t>several units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test the integration </a:t>
            </a:r>
            <a:r>
              <a:rPr lang="en-US" dirty="0"/>
              <a:t>between the dependent units.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Unit tests </a:t>
            </a:r>
            <a:r>
              <a:rPr lang="en-US" dirty="0"/>
              <a:t>are more-simple than the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have smaller scope, usually a </a:t>
            </a:r>
            <a:r>
              <a:rPr lang="en-US" b="1" dirty="0"/>
              <a:t>single public method</a:t>
            </a:r>
            <a:r>
              <a:rPr lang="en-US" b="0" dirty="0"/>
              <a:t> (or function)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Integration tests </a:t>
            </a:r>
            <a:r>
              <a:rPr lang="en-US" dirty="0"/>
              <a:t>implement more complex scenarios.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test together </a:t>
            </a:r>
            <a:r>
              <a:rPr lang="en-US" b="1" dirty="0"/>
              <a:t>multiple interconnected components </a:t>
            </a:r>
            <a:r>
              <a:rPr lang="en-US" dirty="0"/>
              <a:t>and subsystems.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testing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is performed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early in the development process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after some of the components are written and unit tested,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they need to be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integrated together into modules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with more complex functionality.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are usually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written by developers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 not by QAs.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integration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acceptance tests </a:t>
            </a:r>
            <a:r>
              <a:rPr lang="en-US" b="0" dirty="0">
                <a:solidFill>
                  <a:schemeClr val="bg1"/>
                </a:solidFill>
              </a:rPr>
              <a:t>t</a:t>
            </a:r>
            <a:r>
              <a:rPr lang="en-US" b="0" dirty="0"/>
              <a:t>est the entire system: all its components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tests </a:t>
            </a:r>
            <a:r>
              <a:rPr lang="en-US" b="0" dirty="0"/>
              <a:t>are manual or automated tests, which cover </a:t>
            </a:r>
            <a:r>
              <a:rPr lang="en-US" b="1" dirty="0"/>
              <a:t>end-to-end scenarios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from the front-end, to the back-end, the database and all other system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after </a:t>
            </a:r>
            <a:r>
              <a:rPr lang="en-US" b="1" dirty="0"/>
              <a:t>user registration in the mobile app</a:t>
            </a:r>
            <a:r>
              <a:rPr lang="en-US" b="0" dirty="0"/>
              <a:t> of complex software system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new user is correctly stored in the database at the server side, this is a </a:t>
            </a:r>
            <a:r>
              <a:rPr lang="en-US" b="1" dirty="0"/>
              <a:t>system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system test </a:t>
            </a:r>
            <a:r>
              <a:rPr lang="en-US" b="1" dirty="0"/>
              <a:t>checks all system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user interface </a:t>
            </a:r>
            <a:r>
              <a:rPr lang="en-US" dirty="0"/>
              <a:t>(the front-end), which is the mobile app in our scenario,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services</a:t>
            </a:r>
            <a:r>
              <a:rPr lang="en-US" b="0" dirty="0"/>
              <a:t> at the server side</a:t>
            </a:r>
            <a:r>
              <a:rPr lang="en-US" dirty="0"/>
              <a:t>, which are called by the mobile app,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access logic</a:t>
            </a:r>
            <a:r>
              <a:rPr lang="en-US" dirty="0"/>
              <a:t>, implemented in the back-end to access the database,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database</a:t>
            </a:r>
            <a:r>
              <a:rPr lang="bg-BG" b="1" dirty="0"/>
              <a:t> </a:t>
            </a:r>
            <a:r>
              <a:rPr lang="en-US" b="1" dirty="0"/>
              <a:t>server</a:t>
            </a:r>
            <a:r>
              <a:rPr lang="en-US" dirty="0"/>
              <a:t>, which stored the app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 system test, QA engineers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software in a testing environment,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a database, holding sample testing data</a:t>
            </a:r>
            <a:r>
              <a:rPr lang="bg-BG" dirty="0"/>
              <a:t>,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back-end server-side components,</a:t>
            </a:r>
            <a:endParaRPr lang="bg-BG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front-end component (the mobile app in our scenario),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some data in the user registration form, submit the data,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check the behavior of the mobile app.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above steps can either be done by hand (</a:t>
            </a:r>
            <a:r>
              <a:rPr lang="en-US" b="1" dirty="0"/>
              <a:t>manual system testing</a:t>
            </a:r>
            <a:r>
              <a:rPr lang="en-US" b="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or can be automated (</a:t>
            </a:r>
            <a:r>
              <a:rPr lang="en-US" b="1" dirty="0"/>
              <a:t>automated system testing</a:t>
            </a:r>
            <a:r>
              <a:rPr lang="en-US" b="0" dirty="0"/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Automated system testing </a:t>
            </a:r>
            <a:r>
              <a:rPr lang="en-US" b="0" dirty="0"/>
              <a:t>can be implemented by using DevOps tools and 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automatically deploy and run the required system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perform UI tests in the mobile app, using a mobile testing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performed </a:t>
            </a:r>
            <a:r>
              <a:rPr lang="en-US" b="1" dirty="0"/>
              <a:t>late in the development process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the entire system is ready or partially ready.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usually </a:t>
            </a:r>
            <a:r>
              <a:rPr lang="en-US" b="1" dirty="0"/>
              <a:t>performed by QA engineers </a:t>
            </a:r>
            <a:r>
              <a:rPr lang="en-US" b="0" dirty="0"/>
              <a:t>or test automation engineers.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Modern development processes integrate </a:t>
            </a:r>
            <a:r>
              <a:rPr lang="en-US" b="1" dirty="0"/>
              <a:t>system testing in the CI/CD pipeline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less QA resources implement </a:t>
            </a:r>
            <a:r>
              <a:rPr lang="en-US" b="1" dirty="0"/>
              <a:t>automated smoke tests </a:t>
            </a:r>
            <a:r>
              <a:rPr lang="en-US" b="0" dirty="0"/>
              <a:t>during the system testing phase.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smoke tests</a:t>
            </a:r>
            <a:r>
              <a:rPr lang="en-US" b="0" dirty="0"/>
              <a:t> check whether the most important functionality works in the most common scenarios.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They just check whether the system is broken or not, without verifying each of its functions.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 example of smoke test could be to check whether the home page of the system opens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more QA resources </a:t>
            </a:r>
            <a:r>
              <a:rPr lang="en-US" b="1" dirty="0"/>
              <a:t>automate the testing of the entire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with all its functionality, covering all its use cases.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approach is heavy and time consuming and is rarely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Most modern projects automate the system testing for the </a:t>
            </a:r>
            <a:r>
              <a:rPr lang="en-US" b="1" dirty="0"/>
              <a:t>most important scenarios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not the entire system with all its components.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Acceptance testing </a:t>
            </a:r>
            <a:r>
              <a:rPr lang="en-US" b="0" dirty="0"/>
              <a:t>is an extension to system testing, 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QA team or the project sponsor checks how the product will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when it is installed on the user’s system.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are usually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intensive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and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comprehensive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than the system 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should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cover the entire functionality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software.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aim of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is to evaluate whether the system complies with the end-user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if it is ready for deployment in the production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6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now explain this classical "</a:t>
            </a:r>
            <a:r>
              <a:rPr lang="en-US" b="1" dirty="0"/>
              <a:t>testing pyramid</a:t>
            </a:r>
            <a:r>
              <a:rPr lang="en-US" dirty="0"/>
              <a:t>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illustrates the relationship between the </a:t>
            </a:r>
            <a:r>
              <a:rPr lang="en-US" b="1" dirty="0"/>
              <a:t>testing levels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number of tests</a:t>
            </a:r>
            <a:r>
              <a:rPr lang="en-US" dirty="0"/>
              <a:t>, </a:t>
            </a:r>
            <a:r>
              <a:rPr lang="en-US" b="1" dirty="0"/>
              <a:t>costs of execution </a:t>
            </a:r>
            <a:r>
              <a:rPr lang="en-US" dirty="0"/>
              <a:t>and the </a:t>
            </a:r>
            <a:r>
              <a:rPr lang="en-US" b="1" dirty="0"/>
              <a:t>level of automation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Unit tests </a:t>
            </a:r>
            <a:r>
              <a:rPr lang="en-US" dirty="0"/>
              <a:t>are </a:t>
            </a:r>
            <a:r>
              <a:rPr lang="en-US" b="1" dirty="0"/>
              <a:t>fully automated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make up the </a:t>
            </a:r>
            <a:r>
              <a:rPr lang="en-US" b="1" dirty="0"/>
              <a:t>biggest</a:t>
            </a:r>
            <a:r>
              <a:rPr lang="en-US" dirty="0"/>
              <a:t> part of tests, more than all the others.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written by the </a:t>
            </a:r>
            <a:r>
              <a:rPr lang="en-US" b="1" dirty="0"/>
              <a:t>developers</a:t>
            </a:r>
            <a:r>
              <a:rPr lang="en-US" dirty="0"/>
              <a:t>, when they write the code to implement the smallest units of the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takes small amount of time and effort to execute the unit tests, once they are written.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Integration tests </a:t>
            </a:r>
            <a:r>
              <a:rPr lang="en-US" dirty="0"/>
              <a:t>are also </a:t>
            </a:r>
            <a:r>
              <a:rPr lang="en-US" b="1" dirty="0"/>
              <a:t>fully automated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make up the </a:t>
            </a:r>
            <a:r>
              <a:rPr lang="en-US" b="1" dirty="0"/>
              <a:t>next biggest </a:t>
            </a:r>
            <a:r>
              <a:rPr lang="en-US" dirty="0"/>
              <a:t>part of tests.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Integration tests are written by the </a:t>
            </a:r>
            <a:r>
              <a:rPr lang="en-US" b="1" dirty="0"/>
              <a:t>developers</a:t>
            </a:r>
            <a:r>
              <a:rPr lang="en-US" dirty="0"/>
              <a:t>, when they write the code to integrate the units of the system into modules.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takes relatively small amount of time and effort to execute the integration tests, once they are written.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System tests </a:t>
            </a:r>
            <a:r>
              <a:rPr lang="en-US" b="0" dirty="0"/>
              <a:t>and </a:t>
            </a:r>
            <a:r>
              <a:rPr lang="en-US" b="1" dirty="0"/>
              <a:t>acceptance tests </a:t>
            </a:r>
            <a:r>
              <a:rPr lang="en-US" dirty="0"/>
              <a:t>are </a:t>
            </a:r>
            <a:r>
              <a:rPr lang="en-US" b="1" dirty="0"/>
              <a:t>partially automated</a:t>
            </a:r>
            <a:r>
              <a:rPr lang="en-US" dirty="0"/>
              <a:t> or are </a:t>
            </a:r>
            <a:r>
              <a:rPr lang="en-US" b="1" dirty="0"/>
              <a:t>manual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make up significantly smaller part of tests.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 tests are </a:t>
            </a:r>
            <a:r>
              <a:rPr lang="en-US" b="1" dirty="0"/>
              <a:t>manually</a:t>
            </a:r>
            <a:r>
              <a:rPr lang="en-US" dirty="0"/>
              <a:t> executed by </a:t>
            </a:r>
            <a:r>
              <a:rPr lang="en-US" b="1" dirty="0"/>
              <a:t>QA engineers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or are </a:t>
            </a:r>
            <a:r>
              <a:rPr lang="en-US" b="1" dirty="0"/>
              <a:t>automated</a:t>
            </a:r>
            <a:r>
              <a:rPr lang="en-US" dirty="0"/>
              <a:t> by QA automation engineers,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when they test the </a:t>
            </a:r>
            <a:r>
              <a:rPr lang="en-US" b="1" dirty="0"/>
              <a:t>entire system </a:t>
            </a:r>
            <a:r>
              <a:rPr lang="en-US" dirty="0"/>
              <a:t>or certain functionality from the entire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takes significant amount of time and effort to perform the system tests, or to automate them.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UI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en-US" sz="1200" b="0" dirty="0">
                <a:solidFill>
                  <a:schemeClr val="bg1"/>
                </a:solidFill>
              </a:rPr>
              <a:t>and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UX tests</a:t>
            </a:r>
            <a:r>
              <a:rPr lang="en-US" sz="1200" dirty="0"/>
              <a:t> are only partially automated and in many cases are handled manually.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They are executed by </a:t>
            </a:r>
            <a:r>
              <a:rPr lang="en-US" sz="1200" b="1" dirty="0"/>
              <a:t>QA engineers </a:t>
            </a:r>
            <a:r>
              <a:rPr lang="en-US" sz="1200" dirty="0"/>
              <a:t>and the </a:t>
            </a:r>
            <a:r>
              <a:rPr lang="en-US" sz="1200" b="1" dirty="0"/>
              <a:t>project sponsor</a:t>
            </a:r>
            <a:r>
              <a:rPr lang="en-US" sz="1200" dirty="0"/>
              <a:t> (who pays for creating the software).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These tests are difficult to automate and usually cost a lot of effort to be performed.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7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Quality assurance </a:t>
            </a:r>
            <a:r>
              <a:rPr lang="en-US" sz="1200" dirty="0"/>
              <a:t>(or </a:t>
            </a:r>
            <a:r>
              <a:rPr lang="en-US" sz="1200" b="1" dirty="0"/>
              <a:t>QA</a:t>
            </a:r>
            <a:r>
              <a:rPr lang="en-US" sz="1200" dirty="0"/>
              <a:t>) is an important </a:t>
            </a:r>
            <a:r>
              <a:rPr lang="en-US" sz="1200" b="1" dirty="0"/>
              <a:t>role</a:t>
            </a:r>
            <a:r>
              <a:rPr lang="en-US" sz="1200" dirty="0"/>
              <a:t> in software engineering.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It is played mainly by </a:t>
            </a:r>
            <a:r>
              <a:rPr lang="en-US" sz="1200" b="1" dirty="0"/>
              <a:t>QA engineers </a:t>
            </a:r>
            <a:r>
              <a:rPr lang="en-US" sz="1200" dirty="0"/>
              <a:t>and partially by </a:t>
            </a:r>
            <a:r>
              <a:rPr lang="en-US" sz="1200" b="1" dirty="0"/>
              <a:t>software developers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pPr>
              <a:lnSpc>
                <a:spcPct val="110000"/>
              </a:lnSpc>
            </a:pPr>
            <a:r>
              <a:rPr lang="en-US" altLang="bg-BG" b="1" dirty="0">
                <a:solidFill>
                  <a:schemeClr val="bg1"/>
                </a:solidFill>
              </a:rPr>
              <a:t>QA engineers</a:t>
            </a:r>
            <a:r>
              <a:rPr lang="en-US" altLang="bg-BG" b="1" dirty="0"/>
              <a:t> </a:t>
            </a:r>
            <a:r>
              <a:rPr lang="en-US" altLang="bg-BG" dirty="0"/>
              <a:t>ensure the </a:t>
            </a:r>
            <a:r>
              <a:rPr lang="en-US" altLang="bg-BG" dirty="0">
                <a:solidFill>
                  <a:schemeClr val="bg1"/>
                </a:solidFill>
              </a:rPr>
              <a:t>software quality.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>
                <a:solidFill>
                  <a:schemeClr val="bg1"/>
                </a:solidFill>
              </a:rPr>
              <a:t>This involves </a:t>
            </a:r>
            <a:r>
              <a:rPr lang="en-US" altLang="bg-BG" b="1" dirty="0">
                <a:solidFill>
                  <a:schemeClr val="bg1"/>
                </a:solidFill>
              </a:rPr>
              <a:t>software testing</a:t>
            </a:r>
            <a:r>
              <a:rPr lang="en-US" altLang="bg-BG" dirty="0">
                <a:solidFill>
                  <a:schemeClr val="bg1"/>
                </a:solidFill>
              </a:rPr>
              <a:t>, </a:t>
            </a:r>
            <a:r>
              <a:rPr lang="en-US" altLang="bg-BG" b="1" dirty="0">
                <a:solidFill>
                  <a:schemeClr val="bg1"/>
                </a:solidFill>
              </a:rPr>
              <a:t>bug tracking</a:t>
            </a:r>
            <a:r>
              <a:rPr lang="en-US" altLang="bg-BG" dirty="0">
                <a:solidFill>
                  <a:schemeClr val="bg1"/>
                </a:solidFill>
              </a:rPr>
              <a:t>, and tracking of the </a:t>
            </a:r>
            <a:r>
              <a:rPr lang="en-US" altLang="bg-BG" b="1" dirty="0">
                <a:solidFill>
                  <a:schemeClr val="bg1"/>
                </a:solidFill>
              </a:rPr>
              <a:t>development process</a:t>
            </a:r>
            <a:r>
              <a:rPr lang="en-US" altLang="bg-BG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bg-BG" dirty="0"/>
          </a:p>
          <a:p>
            <a:pPr>
              <a:lnSpc>
                <a:spcPct val="110000"/>
              </a:lnSpc>
            </a:pPr>
            <a:r>
              <a:rPr lang="en-US" altLang="bg-BG" b="0" dirty="0"/>
              <a:t>QA engineers </a:t>
            </a:r>
            <a:r>
              <a:rPr lang="en-US" altLang="bg-BG" dirty="0"/>
              <a:t>plan and execute </a:t>
            </a:r>
            <a:r>
              <a:rPr lang="en-US" altLang="bg-BG" b="1" dirty="0">
                <a:solidFill>
                  <a:schemeClr val="bg1"/>
                </a:solidFill>
              </a:rPr>
              <a:t>testing activities</a:t>
            </a:r>
            <a:r>
              <a:rPr lang="en-US" altLang="bg-BG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>
                <a:solidFill>
                  <a:schemeClr val="bg1"/>
                </a:solidFill>
              </a:rPr>
              <a:t>This involves preparation, execution and automation of different types of </a:t>
            </a:r>
            <a:r>
              <a:rPr lang="en-US" altLang="bg-BG" b="1" dirty="0">
                <a:solidFill>
                  <a:schemeClr val="bg1"/>
                </a:solidFill>
              </a:rPr>
              <a:t>tests</a:t>
            </a:r>
            <a:r>
              <a:rPr lang="en-US" altLang="bg-BG" dirty="0">
                <a:solidFill>
                  <a:schemeClr val="bg1"/>
                </a:solidFill>
              </a:rPr>
              <a:t>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>
                <a:solidFill>
                  <a:schemeClr val="bg1"/>
                </a:solidFill>
              </a:rPr>
              <a:t>reviewing the test execution </a:t>
            </a:r>
            <a:r>
              <a:rPr lang="en-US" altLang="bg-BG" b="1" dirty="0">
                <a:solidFill>
                  <a:schemeClr val="bg1"/>
                </a:solidFill>
              </a:rPr>
              <a:t>results </a:t>
            </a:r>
            <a:r>
              <a:rPr lang="en-US" altLang="bg-BG" dirty="0">
                <a:solidFill>
                  <a:schemeClr val="bg1"/>
                </a:solidFill>
              </a:rPr>
              <a:t>and logging the</a:t>
            </a:r>
            <a:r>
              <a:rPr lang="en-US" altLang="bg-BG" b="1" dirty="0">
                <a:solidFill>
                  <a:schemeClr val="bg1"/>
                </a:solidFill>
              </a:rPr>
              <a:t> bugs </a:t>
            </a:r>
            <a:r>
              <a:rPr lang="en-US" altLang="bg-BG" dirty="0">
                <a:solidFill>
                  <a:schemeClr val="bg1"/>
                </a:solidFill>
              </a:rPr>
              <a:t>in the bug tracking system.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bg-BG" b="0" dirty="0"/>
              <a:t>QA engineers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b="1" dirty="0"/>
              <a:t> the software</a:t>
            </a:r>
            <a:r>
              <a:rPr lang="en-US" dirty="0"/>
              <a:t>, its functionality, UX and usability, performance, etc.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QAs perform </a:t>
            </a:r>
            <a:r>
              <a:rPr lang="en-US" b="1" dirty="0"/>
              <a:t>functional tests </a:t>
            </a:r>
            <a:r>
              <a:rPr lang="en-US" dirty="0"/>
              <a:t>(checking whether the functionality works as expected),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UX and usability tests </a:t>
            </a:r>
            <a:r>
              <a:rPr lang="en-US" dirty="0"/>
              <a:t>(checking whether the user interface is easy to use),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non-functional tests</a:t>
            </a:r>
            <a:r>
              <a:rPr lang="en-US" dirty="0"/>
              <a:t> (testing performance, security and compatibility) and others.</a:t>
            </a:r>
          </a:p>
          <a:p>
            <a:pPr>
              <a:lnSpc>
                <a:spcPct val="110000"/>
              </a:lnSpc>
            </a:pPr>
            <a:endParaRPr lang="en-US" altLang="bg-BG" dirty="0"/>
          </a:p>
          <a:p>
            <a:pPr>
              <a:lnSpc>
                <a:spcPct val="110000"/>
              </a:lnSpc>
            </a:pPr>
            <a:r>
              <a:rPr lang="en-US" altLang="bg-BG" b="0" dirty="0"/>
              <a:t>QA engineers </a:t>
            </a:r>
            <a:r>
              <a:rPr lang="en-US" altLang="bg-BG" dirty="0"/>
              <a:t>create </a:t>
            </a:r>
            <a:r>
              <a:rPr lang="en-US" altLang="bg-BG" b="1" dirty="0">
                <a:solidFill>
                  <a:schemeClr val="bg1"/>
                </a:solidFill>
              </a:rPr>
              <a:t>test plans</a:t>
            </a:r>
            <a:r>
              <a:rPr lang="en-US" altLang="bg-BG" dirty="0"/>
              <a:t>, design </a:t>
            </a:r>
            <a:r>
              <a:rPr lang="en-US" altLang="bg-BG" b="1" dirty="0">
                <a:solidFill>
                  <a:schemeClr val="bg1"/>
                </a:solidFill>
              </a:rPr>
              <a:t>test cases</a:t>
            </a:r>
            <a:r>
              <a:rPr lang="en-US" altLang="bg-BG" b="1" dirty="0"/>
              <a:t> </a:t>
            </a:r>
            <a:r>
              <a:rPr lang="en-US" altLang="bg-BG" dirty="0"/>
              <a:t>and </a:t>
            </a:r>
            <a:r>
              <a:rPr lang="en-US" altLang="bg-BG" b="1" dirty="0">
                <a:solidFill>
                  <a:schemeClr val="bg1"/>
                </a:solidFill>
              </a:rPr>
              <a:t>execute tests</a:t>
            </a:r>
            <a:r>
              <a:rPr lang="en-US" altLang="bg-BG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b="1" dirty="0">
                <a:solidFill>
                  <a:schemeClr val="bg1"/>
                </a:solidFill>
              </a:rPr>
              <a:t>Test plans </a:t>
            </a:r>
            <a:r>
              <a:rPr lang="en-US" altLang="bg-BG" dirty="0">
                <a:solidFill>
                  <a:schemeClr val="bg1"/>
                </a:solidFill>
              </a:rPr>
              <a:t>describe what and how to test, test scenarios, schedule and other organizational activities around testing.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b="1" dirty="0">
                <a:solidFill>
                  <a:schemeClr val="bg1"/>
                </a:solidFill>
              </a:rPr>
              <a:t>Test scenarios </a:t>
            </a:r>
            <a:r>
              <a:rPr lang="en-US" altLang="bg-BG" dirty="0">
                <a:solidFill>
                  <a:schemeClr val="bg1"/>
                </a:solidFill>
              </a:rPr>
              <a:t>describe certain use case or functionality to be tested.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>
                <a:solidFill>
                  <a:schemeClr val="bg1"/>
                </a:solidFill>
              </a:rPr>
              <a:t>A test scenario is covered by multiple </a:t>
            </a:r>
            <a:r>
              <a:rPr lang="en-US" altLang="bg-BG" b="1" dirty="0">
                <a:solidFill>
                  <a:schemeClr val="bg1"/>
                </a:solidFill>
              </a:rPr>
              <a:t>test cases</a:t>
            </a:r>
            <a:r>
              <a:rPr lang="en-US" altLang="bg-BG" dirty="0">
                <a:solidFill>
                  <a:schemeClr val="bg1"/>
                </a:solidFill>
              </a:rPr>
              <a:t> (for example, with valid input and invalid input).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>
                <a:solidFill>
                  <a:schemeClr val="bg1"/>
                </a:solidFill>
              </a:rPr>
              <a:t>QA engineers </a:t>
            </a:r>
            <a:r>
              <a:rPr lang="en-US" altLang="bg-BG" b="1" dirty="0">
                <a:solidFill>
                  <a:schemeClr val="bg1"/>
                </a:solidFill>
              </a:rPr>
              <a:t>execute the tests </a:t>
            </a:r>
            <a:r>
              <a:rPr lang="en-US" altLang="bg-BG" dirty="0">
                <a:solidFill>
                  <a:schemeClr val="bg1"/>
                </a:solidFill>
              </a:rPr>
              <a:t>and evaluate the execution results, and report the issues found.</a:t>
            </a:r>
          </a:p>
          <a:p>
            <a:pPr>
              <a:lnSpc>
                <a:spcPct val="110000"/>
              </a:lnSpc>
            </a:pPr>
            <a:endParaRPr lang="en-US" altLang="bg-BG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bg-BG" b="0" dirty="0"/>
              <a:t>QA engineers </a:t>
            </a:r>
            <a:r>
              <a:rPr lang="en-US" altLang="bg-BG" dirty="0"/>
              <a:t>develop and execute </a:t>
            </a:r>
            <a:r>
              <a:rPr lang="en-US" altLang="bg-BG" b="1" dirty="0">
                <a:solidFill>
                  <a:schemeClr val="bg1"/>
                </a:solidFill>
              </a:rPr>
              <a:t>test automation</a:t>
            </a:r>
            <a:r>
              <a:rPr lang="en-US" altLang="bg-BG" b="1" dirty="0"/>
              <a:t> </a:t>
            </a:r>
            <a:r>
              <a:rPr lang="en-US" altLang="bg-BG" dirty="0"/>
              <a:t>scripts.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b="1" dirty="0"/>
              <a:t>Test automation </a:t>
            </a:r>
            <a:r>
              <a:rPr lang="en-US" altLang="bg-BG" dirty="0"/>
              <a:t>is an important activity in modern software testing.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Test automation consists of </a:t>
            </a:r>
            <a:r>
              <a:rPr lang="en-US" altLang="bg-BG" b="1" dirty="0"/>
              <a:t>writing a program or script </a:t>
            </a:r>
            <a:r>
              <a:rPr lang="en-US" altLang="bg-BG" dirty="0"/>
              <a:t>that executes set of </a:t>
            </a:r>
            <a:r>
              <a:rPr lang="en-US" altLang="bg-BG" b="1" dirty="0"/>
              <a:t>test cases</a:t>
            </a:r>
            <a:r>
              <a:rPr lang="en-US" altLang="bg-BG" dirty="0"/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Test automation uses </a:t>
            </a:r>
            <a:r>
              <a:rPr lang="en-US" altLang="bg-BG" b="1" dirty="0"/>
              <a:t>testing frameworks and tools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that simplify the implementation of different types of tests,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automate their execution and reporting of the results.</a:t>
            </a:r>
          </a:p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b="1" dirty="0"/>
              <a:t>Test automation QA engineers </a:t>
            </a:r>
            <a:r>
              <a:rPr lang="en-US" altLang="bg-BG" dirty="0"/>
              <a:t>are professionals who have both developer and QA skills.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They work closely with the entire development team to automate the testing activities or pieces of them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and build and maintain continuous integration and continuous testing environment.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bg-BG" b="0" dirty="0"/>
              <a:t>QA engineers </a:t>
            </a:r>
            <a:r>
              <a:rPr lang="en-US" b="1" dirty="0">
                <a:solidFill>
                  <a:schemeClr val="bg1"/>
                </a:solidFill>
              </a:rPr>
              <a:t>report </a:t>
            </a:r>
            <a:r>
              <a:rPr lang="en-US" b="1" dirty="0"/>
              <a:t>and </a:t>
            </a:r>
            <a:r>
              <a:rPr lang="en-US" b="1" dirty="0">
                <a:solidFill>
                  <a:schemeClr val="bg1"/>
                </a:solidFill>
              </a:rPr>
              <a:t>track bugs</a:t>
            </a:r>
            <a:r>
              <a:rPr lang="en-US" b="1" dirty="0"/>
              <a:t> </a:t>
            </a:r>
            <a:r>
              <a:rPr lang="en-US" dirty="0"/>
              <a:t>and their lifecycle.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a </a:t>
            </a:r>
            <a:r>
              <a:rPr lang="en-US" b="1" dirty="0"/>
              <a:t>bug </a:t>
            </a:r>
            <a:r>
              <a:rPr lang="en-US" dirty="0"/>
              <a:t>is found, the QA engineers </a:t>
            </a:r>
            <a:r>
              <a:rPr lang="en-US" b="1" dirty="0"/>
              <a:t>report it</a:t>
            </a:r>
            <a:r>
              <a:rPr lang="en-US" dirty="0"/>
              <a:t> in the bug tracking system,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together with a detailed description and steps to reproduce it.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bug stays in the bug tracker and is accessed by developers, QAs and team management.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Its </a:t>
            </a:r>
            <a:r>
              <a:rPr lang="en-US" b="1" dirty="0"/>
              <a:t>status changes </a:t>
            </a:r>
            <a:r>
              <a:rPr lang="en-US" dirty="0"/>
              <a:t>over time, depending on the efforts and activities to fix the bug.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bug is initially "</a:t>
            </a:r>
            <a:r>
              <a:rPr lang="en-US" b="1" dirty="0"/>
              <a:t>new</a:t>
            </a:r>
            <a:r>
              <a:rPr lang="en-US" dirty="0"/>
              <a:t>", then is "</a:t>
            </a:r>
            <a:r>
              <a:rPr lang="en-US" b="1" dirty="0"/>
              <a:t>assigned</a:t>
            </a:r>
            <a:r>
              <a:rPr lang="en-US" dirty="0"/>
              <a:t>" to someone, then is "</a:t>
            </a:r>
            <a:r>
              <a:rPr lang="en-US" b="1" dirty="0"/>
              <a:t>fixed</a:t>
            </a:r>
            <a:r>
              <a:rPr lang="en-US" dirty="0"/>
              <a:t>" and finally is "</a:t>
            </a:r>
            <a:r>
              <a:rPr lang="en-US" b="1" dirty="0"/>
              <a:t>closed</a:t>
            </a:r>
            <a:r>
              <a:rPr lang="en-US" dirty="0"/>
              <a:t>".</a:t>
            </a:r>
          </a:p>
          <a:p>
            <a:pPr>
              <a:lnSpc>
                <a:spcPct val="110000"/>
              </a:lnSpc>
            </a:pPr>
            <a:endParaRPr lang="en-US" altLang="bg-BG" dirty="0"/>
          </a:p>
          <a:p>
            <a:pPr>
              <a:lnSpc>
                <a:spcPct val="110000"/>
              </a:lnSpc>
            </a:pPr>
            <a:r>
              <a:rPr lang="en-US" altLang="bg-BG" b="0" dirty="0"/>
              <a:t>QA engineers </a:t>
            </a:r>
            <a:r>
              <a:rPr lang="en-US" altLang="bg-BG" dirty="0"/>
              <a:t>perform </a:t>
            </a:r>
            <a:r>
              <a:rPr lang="en-US" altLang="bg-BG" b="1" dirty="0">
                <a:solidFill>
                  <a:schemeClr val="bg1"/>
                </a:solidFill>
              </a:rPr>
              <a:t>regression testing</a:t>
            </a:r>
            <a:r>
              <a:rPr lang="en-US" altLang="bg-BG" dirty="0">
                <a:solidFill>
                  <a:schemeClr val="bg1"/>
                </a:solidFill>
              </a:rPr>
              <a:t> </a:t>
            </a:r>
            <a:r>
              <a:rPr lang="en-US" altLang="bg-BG" dirty="0"/>
              <a:t>when bugs are resolved.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means to re-check features and functionalities that worked in the past,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whether they still work correctly after another bug is resolved.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reduces the chance </a:t>
            </a:r>
            <a:r>
              <a:rPr lang="en-US" b="0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introducing new bugs</a:t>
            </a:r>
            <a:r>
              <a:rPr lang="en-US" dirty="0">
                <a:solidFill>
                  <a:schemeClr val="bg1"/>
                </a:solidFill>
              </a:rPr>
              <a:t> with the fix of some existing bug.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altLang="bg-BG" b="0" dirty="0"/>
              <a:t>QA engineers </a:t>
            </a:r>
            <a:r>
              <a:rPr lang="en-US" b="1" dirty="0"/>
              <a:t>track the </a:t>
            </a:r>
            <a:r>
              <a:rPr lang="en-US" b="1" dirty="0">
                <a:solidFill>
                  <a:schemeClr val="bg1"/>
                </a:solidFill>
              </a:rPr>
              <a:t>development process </a:t>
            </a:r>
            <a:r>
              <a:rPr lang="en-US" dirty="0"/>
              <a:t>and its quality.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quite complex activity.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development process</a:t>
            </a:r>
            <a:r>
              <a:rPr lang="en-US" dirty="0"/>
              <a:t> consists of philosophy, practices, processes and tools for developing software.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QAs track whether the developers follow the established </a:t>
            </a:r>
            <a:r>
              <a:rPr lang="en-US" b="1" dirty="0"/>
              <a:t>processes</a:t>
            </a:r>
            <a:r>
              <a:rPr lang="en-US" dirty="0"/>
              <a:t> (like weekly sprint planning)</a:t>
            </a:r>
            <a:r>
              <a:rPr lang="bg-BG" dirty="0"/>
              <a:t>,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established </a:t>
            </a:r>
            <a:r>
              <a:rPr lang="en-US" b="1" dirty="0"/>
              <a:t>practices </a:t>
            </a:r>
            <a:r>
              <a:rPr lang="en-US" dirty="0"/>
              <a:t>(like using correctly the bug tracker and writing unit tests),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whether the development follows the established </a:t>
            </a:r>
            <a:r>
              <a:rPr lang="en-US" b="1" dirty="0"/>
              <a:t>workflow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altLang="bg-BG" dirty="0"/>
          </a:p>
          <a:p>
            <a:pPr>
              <a:lnSpc>
                <a:spcPct val="110000"/>
              </a:lnSpc>
            </a:pPr>
            <a:r>
              <a:rPr lang="en-US" altLang="bg-BG" b="0" dirty="0"/>
              <a:t>QA engineers </a:t>
            </a:r>
            <a:r>
              <a:rPr lang="en-US" altLang="bg-BG" b="1" dirty="0"/>
              <a:t>review the </a:t>
            </a:r>
            <a:r>
              <a:rPr lang="en-US" altLang="bg-BG" b="1" dirty="0">
                <a:solidFill>
                  <a:schemeClr val="bg1"/>
                </a:solidFill>
              </a:rPr>
              <a:t>requirements</a:t>
            </a:r>
            <a:r>
              <a:rPr lang="en-US" altLang="bg-BG" dirty="0"/>
              <a:t>, </a:t>
            </a:r>
            <a:r>
              <a:rPr lang="en-US" altLang="bg-BG" b="1" dirty="0">
                <a:solidFill>
                  <a:schemeClr val="bg1"/>
                </a:solidFill>
              </a:rPr>
              <a:t>design</a:t>
            </a:r>
            <a:r>
              <a:rPr lang="en-US" altLang="bg-BG" b="1" dirty="0"/>
              <a:t> </a:t>
            </a:r>
            <a:r>
              <a:rPr lang="en-US" altLang="bg-BG" dirty="0"/>
              <a:t>and </a:t>
            </a:r>
            <a:r>
              <a:rPr lang="en-US" altLang="bg-BG" b="1" dirty="0">
                <a:solidFill>
                  <a:schemeClr val="bg1"/>
                </a:solidFill>
              </a:rPr>
              <a:t>code </a:t>
            </a:r>
            <a:r>
              <a:rPr lang="en-US" altLang="bg-BG" dirty="0">
                <a:solidFill>
                  <a:schemeClr val="bg1"/>
                </a:solidFill>
              </a:rPr>
              <a:t>during the development.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bg-BG" dirty="0">
                <a:solidFill>
                  <a:schemeClr val="bg1"/>
                </a:solidFill>
              </a:rPr>
              <a:t>QAs </a:t>
            </a:r>
            <a:r>
              <a:rPr lang="en-US" altLang="bg-BG" b="1" dirty="0">
                <a:solidFill>
                  <a:schemeClr val="bg1"/>
                </a:solidFill>
              </a:rPr>
              <a:t>review the requirements </a:t>
            </a:r>
            <a:r>
              <a:rPr lang="en-US" altLang="bg-BG" dirty="0">
                <a:solidFill>
                  <a:schemeClr val="bg1"/>
                </a:solidFill>
              </a:rPr>
              <a:t>to ensure they are well defined and in sync with the business case.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>
                <a:solidFill>
                  <a:schemeClr val="bg1"/>
                </a:solidFill>
              </a:rPr>
              <a:t>QAs perform </a:t>
            </a:r>
            <a:r>
              <a:rPr lang="en-US" altLang="bg-BG" b="1" dirty="0">
                <a:solidFill>
                  <a:schemeClr val="bg1"/>
                </a:solidFill>
              </a:rPr>
              <a:t>design and code inspections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>
                <a:solidFill>
                  <a:schemeClr val="bg1"/>
                </a:solidFill>
              </a:rPr>
              <a:t>to check whether the established conventions, rules and practices are followed.</a:t>
            </a:r>
          </a:p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>
                <a:solidFill>
                  <a:schemeClr val="bg1"/>
                </a:solidFill>
              </a:rPr>
              <a:t>QAs </a:t>
            </a:r>
            <a:r>
              <a:rPr lang="en-US" altLang="bg-BG" b="1" dirty="0">
                <a:solidFill>
                  <a:schemeClr val="bg1"/>
                </a:solidFill>
              </a:rPr>
              <a:t>review the UI design </a:t>
            </a:r>
            <a:r>
              <a:rPr lang="en-US" altLang="bg-BG" dirty="0">
                <a:solidFill>
                  <a:schemeClr val="bg1"/>
                </a:solidFill>
              </a:rPr>
              <a:t>prototypes to ensure the UX and usability of the planned features.</a:t>
            </a:r>
          </a:p>
          <a:p>
            <a:pPr>
              <a:lnSpc>
                <a:spcPct val="110000"/>
              </a:lnSpc>
            </a:pPr>
            <a:endParaRPr lang="en-US" altLang="bg-BG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bg-BG" b="0" dirty="0"/>
              <a:t>QA engineers </a:t>
            </a:r>
            <a:r>
              <a:rPr lang="en-US" altLang="bg-BG" b="1" dirty="0"/>
              <a:t>build and monitor continuous integration and continuous delivery (</a:t>
            </a:r>
            <a:r>
              <a:rPr lang="en-US" altLang="bg-BG" b="1" dirty="0">
                <a:solidFill>
                  <a:schemeClr val="bg1"/>
                </a:solidFill>
              </a:rPr>
              <a:t>CI/CD) pipeline</a:t>
            </a:r>
            <a:r>
              <a:rPr lang="en-US" altLang="bg-BG" b="0" dirty="0">
                <a:solidFill>
                  <a:schemeClr val="bg1"/>
                </a:solidFill>
              </a:rPr>
              <a:t>.</a:t>
            </a:r>
            <a:endParaRPr lang="en-US" altLang="bg-BG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b="1" dirty="0"/>
              <a:t>Continuous integration (CI)</a:t>
            </a:r>
            <a:r>
              <a:rPr lang="en-US" altLang="bg-BG" dirty="0"/>
              <a:t> is the process of automated building and testing of the software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after each commit in the master branch.</a:t>
            </a:r>
          </a:p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This ensures that </a:t>
            </a:r>
            <a:r>
              <a:rPr lang="en-US" altLang="bg-BG" b="1" dirty="0"/>
              <a:t>the new code integrates correctly with the existing code</a:t>
            </a:r>
            <a:r>
              <a:rPr lang="en-US" altLang="bg-BG" dirty="0"/>
              <a:t>: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compiles without errors and passes all existing automated tests.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bg-BG" dirty="0"/>
              <a:t>QAs are involved to track the </a:t>
            </a:r>
            <a:r>
              <a:rPr lang="en-US" altLang="bg-BG" b="1" dirty="0"/>
              <a:t>quality metrics </a:t>
            </a:r>
            <a:r>
              <a:rPr lang="en-US" altLang="bg-BG" dirty="0"/>
              <a:t>during the development,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dirty="0"/>
              <a:t>such as </a:t>
            </a:r>
            <a:r>
              <a:rPr lang="en-US" altLang="bg-BG" b="1" dirty="0"/>
              <a:t>test coverage</a:t>
            </a:r>
            <a:r>
              <a:rPr lang="en-US" altLang="bg-BG" b="0" dirty="0"/>
              <a:t> (or code coverage)</a:t>
            </a:r>
            <a:r>
              <a:rPr lang="en-US" altLang="bg-BG" dirty="0"/>
              <a:t>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b="1" dirty="0"/>
              <a:t>defect rates</a:t>
            </a:r>
            <a:r>
              <a:rPr lang="en-US" altLang="bg-BG" dirty="0"/>
              <a:t>, </a:t>
            </a:r>
            <a:r>
              <a:rPr lang="en-US" altLang="bg-BG" b="1" dirty="0"/>
              <a:t>mean time to detect </a:t>
            </a:r>
            <a:r>
              <a:rPr lang="en-US" altLang="bg-BG" dirty="0"/>
              <a:t>and </a:t>
            </a:r>
            <a:r>
              <a:rPr lang="en-US" altLang="bg-BG" b="1" dirty="0"/>
              <a:t>mean time to repair defects</a:t>
            </a:r>
            <a:r>
              <a:rPr lang="en-US" altLang="bg-BG" dirty="0">
                <a:solidFill>
                  <a:schemeClr val="bg1"/>
                </a:solidFill>
              </a:rPr>
              <a:t>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bg-BG" b="1" dirty="0">
                <a:solidFill>
                  <a:schemeClr val="bg1"/>
                </a:solidFill>
              </a:rPr>
              <a:t>burn down chart</a:t>
            </a:r>
            <a:r>
              <a:rPr lang="en-US" altLang="bg-BG" dirty="0">
                <a:solidFill>
                  <a:schemeClr val="bg1"/>
                </a:solidFill>
              </a:rPr>
              <a:t>, and many others.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65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48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83" r:id="rId9"/>
    <p:sldLayoutId id="2147483685" r:id="rId10"/>
    <p:sldLayoutId id="2147483686" r:id="rId11"/>
    <p:sldLayoutId id="2147483687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github.com/nakov/MVC-app-integration-tests-example-mocha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4.jpe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5.png"/><Relationship Id="rId15" Type="http://schemas.openxmlformats.org/officeDocument/2006/relationships/image" Target="../media/image70.jpeg"/><Relationship Id="rId23" Type="http://schemas.openxmlformats.org/officeDocument/2006/relationships/image" Target="../media/image7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352207"/>
            <a:ext cx="11083636" cy="771793"/>
          </a:xfrm>
        </p:spPr>
        <p:txBody>
          <a:bodyPr>
            <a:normAutofit fontScale="92500"/>
          </a:bodyPr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Testing, Types of Testing, Test Automation, Back-End Testing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978732"/>
          </a:xfrm>
        </p:spPr>
        <p:txBody>
          <a:bodyPr>
            <a:normAutofit/>
          </a:bodyPr>
          <a:lstStyle/>
          <a:p>
            <a:r>
              <a:rPr lang="en-US" sz="5400" dirty="0">
                <a:ea typeface="Calibri"/>
                <a:cs typeface="Calibri"/>
                <a:sym typeface="Calibri"/>
              </a:rPr>
              <a:t>Test Automation – Overview</a:t>
            </a:r>
            <a:endParaRPr lang="bg-BG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839949"/>
            <a:ext cx="2950749" cy="705697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191" y="6189117"/>
            <a:ext cx="2950749" cy="654081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bg1"/>
                </a:solidFill>
                <a:ea typeface="Calibri"/>
                <a:cs typeface="Calibri"/>
                <a:sym typeface="Calibri"/>
                <a:hlinkClick r:id="rId3"/>
              </a:rPr>
              <a:t>https://softuni.bg</a:t>
            </a:r>
            <a:endParaRPr lang="en-US" sz="1800" dirty="0">
              <a:solidFill>
                <a:schemeClr val="bg1"/>
              </a:solidFill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98060" y="4811795"/>
            <a:ext cx="2950749" cy="958971"/>
          </a:xfrm>
        </p:spPr>
        <p:txBody>
          <a:bodyPr/>
          <a:lstStyle/>
          <a:p>
            <a:pPr lvl="0"/>
            <a:r>
              <a:rPr lang="en-US" sz="2800" dirty="0">
                <a:ea typeface="Calibri"/>
                <a:cs typeface="Calibri"/>
                <a:sym typeface="Calibri"/>
              </a:rPr>
              <a:t>SoftUni Team</a:t>
            </a: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98060" y="5319000"/>
            <a:ext cx="2950749" cy="444793"/>
          </a:xfrm>
        </p:spPr>
        <p:txBody>
          <a:bodyPr/>
          <a:lstStyle/>
          <a:p>
            <a:pPr lvl="0"/>
            <a:r>
              <a:rPr lang="en-US" sz="2400" dirty="0">
                <a:ea typeface="Calibri"/>
                <a:cs typeface="Calibri"/>
                <a:sym typeface="Calibri"/>
              </a:rPr>
              <a:t>Technical Trainers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289730"/>
            <a:ext cx="3058590" cy="22939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56D8A7-4FAC-43CE-9716-72D452F2D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000" y="2250974"/>
            <a:ext cx="3019500" cy="23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7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187A7C2-34ED-4524-B3E5-0BA853D8F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ym typeface="Calibri"/>
              </a:rPr>
              <a:t>The Testing Pyramid</a:t>
            </a:r>
            <a:endParaRPr lang="bg-BG" sz="4400" dirty="0"/>
          </a:p>
        </p:txBody>
      </p:sp>
      <p:sp>
        <p:nvSpPr>
          <p:cNvPr id="7" name="AutoShape 4" descr="Image result for test triangle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D3908-0B03-418F-98BF-5F706F905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1000" y="1313999"/>
            <a:ext cx="5576478" cy="54108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Unit tests</a:t>
            </a:r>
            <a:r>
              <a:rPr lang="en-US" sz="3300" dirty="0"/>
              <a:t>: fully automated</a:t>
            </a:r>
          </a:p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Integration tests</a:t>
            </a:r>
            <a:r>
              <a:rPr lang="en-US" sz="3300" dirty="0"/>
              <a:t>: fully automated</a:t>
            </a:r>
          </a:p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System tests </a:t>
            </a:r>
            <a:r>
              <a:rPr lang="en-US" sz="3300" dirty="0"/>
              <a:t>/ </a:t>
            </a:r>
            <a:r>
              <a:rPr lang="en-US" sz="3300" b="1" dirty="0">
                <a:solidFill>
                  <a:schemeClr val="bg1"/>
                </a:solidFill>
              </a:rPr>
              <a:t>end-to-end </a:t>
            </a:r>
            <a:r>
              <a:rPr lang="en-US" sz="3300" dirty="0"/>
              <a:t>: automated (most of them)</a:t>
            </a:r>
          </a:p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Acceptance tests </a:t>
            </a:r>
            <a:r>
              <a:rPr lang="en-US" sz="3300" dirty="0"/>
              <a:t>/</a:t>
            </a:r>
            <a:r>
              <a:rPr lang="en-US" sz="3300" b="1" dirty="0">
                <a:solidFill>
                  <a:schemeClr val="bg1"/>
                </a:solidFill>
              </a:rPr>
              <a:t> UI</a:t>
            </a:r>
            <a:r>
              <a:rPr lang="bg-BG" sz="3300" b="1" dirty="0">
                <a:solidFill>
                  <a:schemeClr val="bg1"/>
                </a:solidFill>
              </a:rPr>
              <a:t> </a:t>
            </a:r>
            <a:r>
              <a:rPr lang="en-US" sz="3300" b="1" dirty="0">
                <a:solidFill>
                  <a:schemeClr val="bg1"/>
                </a:solidFill>
              </a:rPr>
              <a:t>tests</a:t>
            </a:r>
            <a:r>
              <a:rPr lang="en-US" sz="3300" dirty="0"/>
              <a:t>: partially automated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CD37F6-109E-CCEB-4D61-93C2B5999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" y="1243551"/>
            <a:ext cx="6645601" cy="541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AF4D1AF-F95A-4748-AB7B-AFA114F44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QA Automation Engineers' Roles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  <a:buSzPts val="3400"/>
            </a:pPr>
            <a:r>
              <a:rPr lang="en-US" sz="5400" b="1" dirty="0">
                <a:ea typeface="Calibri"/>
                <a:cs typeface="Calibri"/>
                <a:sym typeface="Calibri"/>
              </a:rPr>
              <a:t>Test Automation Overview</a:t>
            </a:r>
            <a:endParaRPr lang="en-US" sz="5400" dirty="0"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C37C89-28DE-4579-9081-DF9362ED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4011" y="1561478"/>
            <a:ext cx="2763978" cy="20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026B7D-92B7-41F7-8F49-8A097F7E9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0A54-A08C-4D2F-AE09-7AE9D6CA8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2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Test automation </a:t>
            </a:r>
            <a:r>
              <a:rPr lang="en-US" dirty="0"/>
              <a:t>is critical part of modern software development</a:t>
            </a:r>
          </a:p>
          <a:p>
            <a:pPr>
              <a:lnSpc>
                <a:spcPct val="112000"/>
              </a:lnSpc>
            </a:pPr>
            <a:r>
              <a:rPr lang="en-US" dirty="0"/>
              <a:t>Test automation is done at (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rgbClr val="234465"/>
                </a:solidFill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any levels</a:t>
            </a:r>
            <a:r>
              <a:rPr lang="en-US" dirty="0"/>
              <a:t>:</a:t>
            </a:r>
          </a:p>
          <a:p>
            <a:pPr lvl="1">
              <a:lnSpc>
                <a:spcPct val="112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: written by developers</a:t>
            </a:r>
          </a:p>
          <a:p>
            <a:pPr lvl="1">
              <a:lnSpc>
                <a:spcPct val="112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</a:t>
            </a:r>
            <a:r>
              <a:rPr lang="en-US" dirty="0"/>
              <a:t>: written by developers and QAs</a:t>
            </a:r>
          </a:p>
          <a:p>
            <a:pPr lvl="1">
              <a:lnSpc>
                <a:spcPct val="112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UI tests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end-to-end tests</a:t>
            </a:r>
            <a:r>
              <a:rPr lang="en-US" dirty="0"/>
              <a:t>: written by QAs</a:t>
            </a:r>
          </a:p>
          <a:p>
            <a:pPr>
              <a:lnSpc>
                <a:spcPct val="112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Test automation tools </a:t>
            </a:r>
            <a:r>
              <a:rPr lang="en-US" dirty="0"/>
              <a:t>record tests / write tests / execute tests</a:t>
            </a:r>
          </a:p>
          <a:p>
            <a:pPr lvl="1">
              <a:lnSpc>
                <a:spcPct val="112000"/>
              </a:lnSpc>
            </a:pPr>
            <a:r>
              <a:rPr lang="en-US" dirty="0"/>
              <a:t>Testing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(NUnit, JUnit, Mocha + Chai, Jasmine, …)</a:t>
            </a:r>
          </a:p>
          <a:p>
            <a:pPr lvl="1">
              <a:lnSpc>
                <a:spcPct val="112000"/>
              </a:lnSpc>
            </a:pPr>
            <a:r>
              <a:rPr lang="en-US" dirty="0"/>
              <a:t>Automated testing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(Selenium, Appium, Sikuli, Cypress)</a:t>
            </a:r>
          </a:p>
          <a:p>
            <a:pPr lvl="1">
              <a:lnSpc>
                <a:spcPct val="112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testing,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testing, </a:t>
            </a:r>
            <a:r>
              <a:rPr lang="bg-BG" b="1" dirty="0">
                <a:solidFill>
                  <a:schemeClr val="bg1"/>
                </a:solidFill>
              </a:rPr>
              <a:t>М</a:t>
            </a:r>
            <a:r>
              <a:rPr lang="en-US" b="1" dirty="0" err="1">
                <a:solidFill>
                  <a:schemeClr val="bg1"/>
                </a:solidFill>
              </a:rPr>
              <a:t>obile</a:t>
            </a:r>
            <a:r>
              <a:rPr lang="en-US" dirty="0"/>
              <a:t> testing,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31363-2BD9-4BD0-814F-5F584188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  <a:r>
              <a:rPr lang="bg-BG" dirty="0"/>
              <a:t>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B1A50A-3EE8-4E4C-8F96-702EF801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641" y="2022241"/>
            <a:ext cx="207282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64153-9B84-B49B-6DF5-D7CD21392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04B1-559A-BBAB-0BE6-F1F89F6EAF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Automation testing is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due to the following reasons: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Manual</a:t>
            </a:r>
            <a:r>
              <a:rPr lang="en-US" dirty="0"/>
              <a:t> testing of all workflows, all fields, all negative scenarios is </a:t>
            </a:r>
            <a:r>
              <a:rPr lang="en-US" b="1" dirty="0">
                <a:solidFill>
                  <a:schemeClr val="bg1"/>
                </a:solidFill>
              </a:rPr>
              <a:t>time and money consuming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difficult </a:t>
            </a:r>
            <a:r>
              <a:rPr lang="en-US" dirty="0"/>
              <a:t>to test </a:t>
            </a:r>
            <a:r>
              <a:rPr lang="en-US" b="1" dirty="0">
                <a:solidFill>
                  <a:schemeClr val="bg1"/>
                </a:solidFill>
              </a:rPr>
              <a:t>multilingual sites </a:t>
            </a:r>
            <a:r>
              <a:rPr lang="en-US" dirty="0"/>
              <a:t>manually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Automation</a:t>
            </a:r>
            <a:r>
              <a:rPr lang="en-US" dirty="0"/>
              <a:t> does not require </a:t>
            </a:r>
            <a:r>
              <a:rPr lang="en-US" b="1" dirty="0">
                <a:solidFill>
                  <a:schemeClr val="bg1"/>
                </a:solidFill>
              </a:rPr>
              <a:t>human intervention</a:t>
            </a:r>
            <a:r>
              <a:rPr lang="en-US" dirty="0"/>
              <a:t>. You can run automated test </a:t>
            </a:r>
            <a:r>
              <a:rPr lang="en-US" b="1" dirty="0">
                <a:solidFill>
                  <a:schemeClr val="bg1"/>
                </a:solidFill>
              </a:rPr>
              <a:t>unattended</a:t>
            </a:r>
            <a:r>
              <a:rPr lang="en-US" dirty="0"/>
              <a:t> (overnight)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Automation </a:t>
            </a:r>
            <a:r>
              <a:rPr lang="en-US" b="1" dirty="0">
                <a:solidFill>
                  <a:schemeClr val="bg1"/>
                </a:solidFill>
              </a:rPr>
              <a:t>increases the speed </a:t>
            </a:r>
            <a:r>
              <a:rPr lang="en-US" dirty="0"/>
              <a:t>of test execution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Automation helps </a:t>
            </a:r>
            <a:r>
              <a:rPr lang="en-US" b="1" dirty="0">
                <a:solidFill>
                  <a:schemeClr val="bg1"/>
                </a:solidFill>
              </a:rPr>
              <a:t>increase test coverage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Manual </a:t>
            </a:r>
            <a:r>
              <a:rPr lang="en-US" dirty="0"/>
              <a:t>testing can become </a:t>
            </a:r>
            <a:r>
              <a:rPr lang="en-US" b="1" dirty="0">
                <a:solidFill>
                  <a:schemeClr val="bg1"/>
                </a:solidFill>
              </a:rPr>
              <a:t>boring</a:t>
            </a:r>
            <a:r>
              <a:rPr lang="en-US" dirty="0"/>
              <a:t> and hence error-prone.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B428AE-3156-061C-DDD2-65234FB2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Automation Testing?</a:t>
            </a:r>
          </a:p>
        </p:txBody>
      </p:sp>
    </p:spTree>
    <p:extLst>
      <p:ext uri="{BB962C8B-B14F-4D97-AF65-F5344CB8AC3E}">
        <p14:creationId xmlns:p14="http://schemas.microsoft.com/office/powerpoint/2010/main" val="2623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76000" y="1044000"/>
            <a:ext cx="10219236" cy="563610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en-US" altLang="bg-BG" b="1" dirty="0">
                <a:solidFill>
                  <a:schemeClr val="bg1"/>
                </a:solidFill>
              </a:rPr>
              <a:t>QA automation engineers</a:t>
            </a:r>
            <a:r>
              <a:rPr lang="en-US" altLang="bg-BG" b="1" dirty="0"/>
              <a:t> </a:t>
            </a:r>
            <a:r>
              <a:rPr lang="en-US" altLang="bg-BG" dirty="0"/>
              <a:t>ensure the </a:t>
            </a:r>
            <a:r>
              <a:rPr lang="en-US" altLang="bg-BG" b="1" dirty="0">
                <a:solidFill>
                  <a:schemeClr val="bg1"/>
                </a:solidFill>
              </a:rPr>
              <a:t>software quality </a:t>
            </a:r>
            <a:r>
              <a:rPr lang="en-US" altLang="bg-BG" dirty="0"/>
              <a:t>through extensive use of </a:t>
            </a:r>
            <a:r>
              <a:rPr lang="en-US" altLang="bg-BG" sz="3400" b="1" dirty="0">
                <a:solidFill>
                  <a:schemeClr val="bg1"/>
                </a:solidFill>
              </a:rPr>
              <a:t>automation</a:t>
            </a: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altLang="bg-BG" dirty="0"/>
              <a:t>Also called "</a:t>
            </a:r>
            <a:r>
              <a:rPr lang="en-US" altLang="bg-BG" b="1" dirty="0"/>
              <a:t>software development engineers in test </a:t>
            </a:r>
            <a:r>
              <a:rPr lang="en-US" altLang="bg-BG" dirty="0"/>
              <a:t>(SDET)"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en-US" altLang="bg-BG" dirty="0"/>
              <a:t>Plan, design, implement and monitor the </a:t>
            </a:r>
            <a:r>
              <a:rPr lang="en-US" altLang="bg-BG" b="1" dirty="0">
                <a:solidFill>
                  <a:schemeClr val="bg1"/>
                </a:solidFill>
              </a:rPr>
              <a:t>automated tests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altLang="bg-BG" sz="3200" dirty="0"/>
              <a:t>Develop and execute </a:t>
            </a:r>
            <a:r>
              <a:rPr lang="en-US" altLang="bg-BG" sz="3200" b="1" dirty="0">
                <a:solidFill>
                  <a:schemeClr val="bg1"/>
                </a:solidFill>
              </a:rPr>
              <a:t>test automation</a:t>
            </a:r>
            <a:r>
              <a:rPr lang="en-US" altLang="bg-BG" sz="3200" b="1" dirty="0"/>
              <a:t> </a:t>
            </a:r>
            <a:r>
              <a:rPr lang="en-US" altLang="bg-BG" sz="3200" b="1" dirty="0">
                <a:solidFill>
                  <a:schemeClr val="bg1"/>
                </a:solidFill>
              </a:rPr>
              <a:t>scripts</a:t>
            </a:r>
            <a:r>
              <a:rPr lang="en-US" altLang="bg-BG" sz="3200" b="1" dirty="0"/>
              <a:t> </a:t>
            </a:r>
            <a:r>
              <a:rPr lang="en-US" altLang="bg-BG" sz="3200" dirty="0"/>
              <a:t>to test the </a:t>
            </a:r>
            <a:r>
              <a:rPr lang="en-US" sz="3200" dirty="0"/>
              <a:t>software components, the component interactions, the user interface, etc.</a:t>
            </a:r>
          </a:p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en-US" altLang="bg-BG" dirty="0"/>
              <a:t>Build and monitor </a:t>
            </a:r>
            <a:r>
              <a:rPr lang="en-US" altLang="bg-BG" b="1" dirty="0">
                <a:solidFill>
                  <a:schemeClr val="bg1"/>
                </a:solidFill>
              </a:rPr>
              <a:t>CI/CD pipeline </a:t>
            </a:r>
            <a:r>
              <a:rPr lang="en-US" altLang="bg-BG" dirty="0"/>
              <a:t>(automated build + testing)</a:t>
            </a:r>
            <a:endParaRPr lang="en-US" altLang="bg-BG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track bugs</a:t>
            </a:r>
            <a:r>
              <a:rPr lang="en-US" b="1" dirty="0"/>
              <a:t> </a:t>
            </a:r>
            <a:r>
              <a:rPr lang="en-US" dirty="0"/>
              <a:t>and manage their lifecycle</a:t>
            </a: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altLang="bg-BG" dirty="0"/>
              <a:t>Write automated </a:t>
            </a:r>
            <a:r>
              <a:rPr lang="en-US" altLang="bg-BG" b="1" dirty="0">
                <a:solidFill>
                  <a:schemeClr val="bg1"/>
                </a:solidFill>
              </a:rPr>
              <a:t>regression tests </a:t>
            </a:r>
            <a:r>
              <a:rPr lang="en-US" altLang="bg-BG" dirty="0"/>
              <a:t>when bugs are resolved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en-US" dirty="0"/>
              <a:t>Track the </a:t>
            </a:r>
            <a:r>
              <a:rPr lang="en-US" b="1" dirty="0">
                <a:solidFill>
                  <a:schemeClr val="bg1"/>
                </a:solidFill>
              </a:rPr>
              <a:t>development process</a:t>
            </a:r>
            <a:r>
              <a:rPr lang="en-US" dirty="0"/>
              <a:t>, its quality and </a:t>
            </a:r>
            <a:r>
              <a:rPr lang="en-US" sz="3400" b="1" dirty="0">
                <a:solidFill>
                  <a:schemeClr val="bg1"/>
                </a:solidFill>
              </a:rPr>
              <a:t>QA metrics</a:t>
            </a: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altLang="bg-BG" dirty="0"/>
              <a:t>Perform </a:t>
            </a:r>
            <a:r>
              <a:rPr lang="en-US" altLang="bg-BG" b="1" dirty="0">
                <a:solidFill>
                  <a:schemeClr val="bg1"/>
                </a:solidFill>
              </a:rPr>
              <a:t>code reviews</a:t>
            </a:r>
            <a:r>
              <a:rPr lang="en-US" altLang="bg-BG" dirty="0"/>
              <a:t>, review the </a:t>
            </a:r>
            <a:r>
              <a:rPr lang="en-US" altLang="bg-BG" b="1" dirty="0">
                <a:solidFill>
                  <a:schemeClr val="bg1"/>
                </a:solidFill>
              </a:rPr>
              <a:t>requirements</a:t>
            </a:r>
            <a:r>
              <a:rPr lang="en-US" altLang="bg-BG" dirty="0"/>
              <a:t> and </a:t>
            </a:r>
            <a:r>
              <a:rPr lang="en-US" altLang="bg-BG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QA Automation Engineer's Role</a:t>
            </a:r>
            <a:endParaRPr lang="bg-BG" sz="44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D36237E-900D-49F6-A54A-E264F519D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B3113-17A5-4788-BE75-C3557FF4E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56C1-FB9D-41BA-BA53-2314C25FC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5104"/>
            <a:ext cx="11818096" cy="5607875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Developers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QA</a:t>
            </a:r>
            <a:r>
              <a:rPr lang="en-US" dirty="0"/>
              <a:t> automation specialization</a:t>
            </a: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Technical skills</a:t>
            </a:r>
            <a:r>
              <a:rPr lang="en-US" dirty="0"/>
              <a:t>: coding, OOP, back-end, databases, services and APIs, Web technologies, front-end, software engineering, etc.</a:t>
            </a: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QA skills</a:t>
            </a:r>
            <a:r>
              <a:rPr lang="en-US" dirty="0"/>
              <a:t>: testing frameworks and test automation tools</a:t>
            </a: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DevOps</a:t>
            </a:r>
            <a:r>
              <a:rPr lang="en-US" dirty="0"/>
              <a:t> skills: containers, cloud, CI/CD pipelines</a:t>
            </a: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Logical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problem-solving skills</a:t>
            </a: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Planning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organizational</a:t>
            </a:r>
            <a:r>
              <a:rPr lang="en-US" dirty="0"/>
              <a:t> skills</a:t>
            </a:r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dirty="0"/>
              <a:t>Attention to </a:t>
            </a:r>
            <a:r>
              <a:rPr lang="en-US" b="1" dirty="0">
                <a:solidFill>
                  <a:schemeClr val="bg1"/>
                </a:solidFill>
              </a:rPr>
              <a:t>details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BC2A2-1F53-4D7E-B973-14E5CCE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Automation Engineer's Skills</a:t>
            </a:r>
          </a:p>
        </p:txBody>
      </p:sp>
    </p:spTree>
    <p:extLst>
      <p:ext uri="{BB962C8B-B14F-4D97-AF65-F5344CB8AC3E}">
        <p14:creationId xmlns:p14="http://schemas.microsoft.com/office/powerpoint/2010/main" val="7375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8CCD598-7ACB-0852-4EC7-81B08483E7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Concepts and Technologies</a:t>
            </a:r>
            <a:endParaRPr lang="en-GB" sz="4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2EF1FD-9E8C-D9CC-3C2A-D6270178BE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E3C5E-777F-24FF-712D-27077B1BF9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269E3-2F1F-A526-BA28-16172F39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71" y="1434391"/>
            <a:ext cx="1030977" cy="10309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BCD1F-C1BD-C121-F583-74F544D1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04" y="3056393"/>
            <a:ext cx="925030" cy="768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BDDF7-962F-50AF-BCBF-901E83C2C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384" y="2934996"/>
            <a:ext cx="973284" cy="9732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E63106-BA82-0DD1-B5C9-BAA87515698C}"/>
              </a:ext>
            </a:extLst>
          </p:cNvPr>
          <p:cNvGrpSpPr/>
          <p:nvPr/>
        </p:nvGrpSpPr>
        <p:grpSpPr>
          <a:xfrm>
            <a:off x="4736653" y="1303779"/>
            <a:ext cx="1316340" cy="1030683"/>
            <a:chOff x="1236000" y="1711138"/>
            <a:chExt cx="2822426" cy="2009033"/>
          </a:xfrm>
        </p:grpSpPr>
        <p:pic>
          <p:nvPicPr>
            <p:cNvPr id="11" name="Picture 2" descr="Database Icon | Small &amp; Flat Iconset | paomedia">
              <a:extLst>
                <a:ext uri="{FF2B5EF4-FFF2-40B4-BE49-F238E27FC236}">
                  <a16:creationId xmlns:a16="http://schemas.microsoft.com/office/drawing/2014/main" id="{F24A8804-B760-57D7-C288-66954F81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955" y="2430915"/>
              <a:ext cx="1233471" cy="1233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F702EE-5C03-1237-1BBB-04386FE9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36000" y="2383793"/>
              <a:ext cx="1336380" cy="13363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29C47B-2AEC-8BA3-056E-826BC639F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3564837">
              <a:off x="2211335" y="1614175"/>
              <a:ext cx="908384" cy="110231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E4037B5-9AC8-E068-B561-4F0156821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553" y="2264067"/>
            <a:ext cx="904296" cy="9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0C2CD-460C-49E5-879A-0CF719250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010F7-F2CD-4840-8583-1AD06BD56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7883544" cy="5527326"/>
          </a:xfrm>
        </p:spPr>
        <p:txBody>
          <a:bodyPr>
            <a:normAutofit/>
          </a:bodyPr>
          <a:lstStyle/>
          <a:p>
            <a:r>
              <a:rPr lang="en-US" b="1" dirty="0"/>
              <a:t>Front-end</a:t>
            </a:r>
            <a:r>
              <a:rPr lang="en-US" dirty="0"/>
              <a:t> and </a:t>
            </a:r>
            <a:r>
              <a:rPr lang="en-US" b="1" dirty="0"/>
              <a:t>back-end</a:t>
            </a:r>
            <a:r>
              <a:rPr lang="en-US" dirty="0"/>
              <a:t> separate the modern apps into </a:t>
            </a:r>
            <a:r>
              <a:rPr lang="en-US" b="1" dirty="0"/>
              <a:t>client-side</a:t>
            </a:r>
            <a:r>
              <a:rPr lang="en-US" dirty="0"/>
              <a:t> (UI) and </a:t>
            </a:r>
            <a:r>
              <a:rPr lang="en-US" b="1" dirty="0"/>
              <a:t>server-side</a:t>
            </a:r>
            <a:r>
              <a:rPr lang="en-US" dirty="0"/>
              <a:t> (data) components</a:t>
            </a:r>
          </a:p>
          <a:p>
            <a:r>
              <a:rPr lang="en-US" b="1" dirty="0"/>
              <a:t>Front-end</a:t>
            </a:r>
            <a:r>
              <a:rPr lang="en-US" dirty="0"/>
              <a:t> == client-side components (presentation layer)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Implement the </a:t>
            </a:r>
            <a:r>
              <a:rPr lang="en-US" b="1" dirty="0"/>
              <a:t>user interface</a:t>
            </a:r>
            <a:r>
              <a:rPr lang="en-US" dirty="0"/>
              <a:t> (UI)</a:t>
            </a:r>
          </a:p>
          <a:p>
            <a:r>
              <a:rPr lang="en-US" b="1" dirty="0"/>
              <a:t>Back-end </a:t>
            </a:r>
            <a:r>
              <a:rPr lang="en-US" dirty="0"/>
              <a:t>== server-side components (data and business logic APIs)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Implements </a:t>
            </a:r>
            <a:r>
              <a:rPr lang="en-US" b="1" dirty="0"/>
              <a:t>data storage and processing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FD19E3-94C5-40FF-A56C-F91E162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 and 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D0A7E-C4F3-47E2-AA97-3D6A15C4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056" y="1539493"/>
            <a:ext cx="3961711" cy="16303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910A2-BB52-4F64-B171-CA1311B08626}"/>
              </a:ext>
            </a:extLst>
          </p:cNvPr>
          <p:cNvSpPr/>
          <p:nvPr/>
        </p:nvSpPr>
        <p:spPr>
          <a:xfrm>
            <a:off x="7491000" y="3431292"/>
            <a:ext cx="4455000" cy="287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55" indent="-360255" defTabSz="1218072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>
                <a:solidFill>
                  <a:srgbClr val="234465"/>
                </a:solidFill>
              </a:rPr>
              <a:t>APIs </a:t>
            </a:r>
            <a:r>
              <a:rPr lang="en-US" sz="3397" dirty="0">
                <a:solidFill>
                  <a:srgbClr val="234465"/>
                </a:solidFill>
              </a:rPr>
              <a:t>connects front-end with back-end</a:t>
            </a:r>
          </a:p>
          <a:p>
            <a:pPr marL="817455" lvl="1" indent="-360255" defTabSz="1218072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197" dirty="0">
                <a:solidFill>
                  <a:srgbClr val="234465"/>
                </a:solidFill>
              </a:rPr>
              <a:t>Through protocols like </a:t>
            </a:r>
            <a:r>
              <a:rPr lang="en-US" sz="3200" b="1" dirty="0">
                <a:solidFill>
                  <a:srgbClr val="234465"/>
                </a:solidFill>
              </a:rPr>
              <a:t>HTTP / REST / </a:t>
            </a:r>
            <a:r>
              <a:rPr lang="en-US" sz="3200" b="1" dirty="0" err="1">
                <a:solidFill>
                  <a:srgbClr val="234465"/>
                </a:solidFill>
              </a:rPr>
              <a:t>GraphQL</a:t>
            </a:r>
            <a:r>
              <a:rPr lang="en-US" sz="3200" b="1" dirty="0">
                <a:solidFill>
                  <a:srgbClr val="234465"/>
                </a:solidFill>
              </a:rPr>
              <a:t> / </a:t>
            </a:r>
            <a:r>
              <a:rPr lang="en-US" sz="3200" b="1" dirty="0" err="1">
                <a:solidFill>
                  <a:srgbClr val="234465"/>
                </a:solidFill>
              </a:rPr>
              <a:t>gRPC</a:t>
            </a:r>
            <a:r>
              <a:rPr lang="en-US" sz="3200" b="1" dirty="0">
                <a:solidFill>
                  <a:srgbClr val="234465"/>
                </a:solidFill>
              </a:rPr>
              <a:t> / …</a:t>
            </a:r>
            <a:endParaRPr lang="en-US" sz="3197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362F6F9-1290-4F05-BC31-92091C0AE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F3DF-082C-47B7-B837-931F739A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/>
          </a:bodyPr>
          <a:lstStyle/>
          <a:p>
            <a:r>
              <a:rPr lang="en-US" b="1" dirty="0"/>
              <a:t>Back-end technologies </a:t>
            </a:r>
            <a:r>
              <a:rPr lang="en-US" dirty="0"/>
              <a:t>are about server-side programming</a:t>
            </a:r>
          </a:p>
          <a:p>
            <a:pPr lvl="1"/>
            <a:r>
              <a:rPr lang="en-US" b="1" dirty="0"/>
              <a:t>Data management </a:t>
            </a:r>
            <a:r>
              <a:rPr lang="en-US" dirty="0"/>
              <a:t>technologies and </a:t>
            </a:r>
            <a:r>
              <a:rPr lang="en-US" b="1" dirty="0"/>
              <a:t>ORM frameworks</a:t>
            </a:r>
          </a:p>
          <a:p>
            <a:pPr lvl="1"/>
            <a:r>
              <a:rPr lang="en-US" dirty="0"/>
              <a:t>Backend </a:t>
            </a:r>
            <a:r>
              <a:rPr lang="en-US" b="1" dirty="0"/>
              <a:t>Web frameworks </a:t>
            </a:r>
            <a:r>
              <a:rPr lang="en-US" dirty="0"/>
              <a:t>and </a:t>
            </a:r>
            <a:r>
              <a:rPr lang="en-US" b="1" dirty="0"/>
              <a:t>MVC</a:t>
            </a:r>
            <a:r>
              <a:rPr lang="en-US" dirty="0"/>
              <a:t> frameworks</a:t>
            </a:r>
          </a:p>
          <a:p>
            <a:pPr lvl="1"/>
            <a:r>
              <a:rPr lang="en-US" b="1" dirty="0"/>
              <a:t>REST API </a:t>
            </a:r>
            <a:r>
              <a:rPr lang="en-US" dirty="0"/>
              <a:t>frameworks, </a:t>
            </a:r>
            <a:r>
              <a:rPr lang="en-US" b="1" dirty="0"/>
              <a:t>reactive</a:t>
            </a:r>
            <a:r>
              <a:rPr lang="en-US" dirty="0"/>
              <a:t> APIs, other services and APIs</a:t>
            </a:r>
          </a:p>
          <a:p>
            <a:pPr lvl="1"/>
            <a:r>
              <a:rPr lang="en-US" b="1" dirty="0"/>
              <a:t>Microservices</a:t>
            </a:r>
            <a:r>
              <a:rPr lang="bg-BG" dirty="0"/>
              <a:t>, </a:t>
            </a:r>
            <a:r>
              <a:rPr lang="en-US" b="1" dirty="0"/>
              <a:t>containers</a:t>
            </a:r>
            <a:r>
              <a:rPr lang="en-US" dirty="0"/>
              <a:t> and </a:t>
            </a:r>
            <a:r>
              <a:rPr lang="en-US" b="1" dirty="0"/>
              <a:t>cloud</a:t>
            </a:r>
          </a:p>
          <a:p>
            <a:pPr>
              <a:spcBef>
                <a:spcPts val="1200"/>
              </a:spcBef>
            </a:pPr>
            <a:r>
              <a:rPr lang="en-US" b="1" dirty="0"/>
              <a:t>Back-end developers</a:t>
            </a:r>
            <a:r>
              <a:rPr lang="en-US" dirty="0"/>
              <a:t> work on the server-side. They deal with the business logic, data processing, data storage, APIs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92430-3613-4AA6-A6D5-F728026F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Technologies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B0124-80A9-40D2-927C-CCD6B88AB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973" y="1771509"/>
            <a:ext cx="1308750" cy="1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C784C-A709-4F0C-8E20-AF37A1D2E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6CC8-E082-4AF7-8D6E-50B71BE40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Back-end </a:t>
            </a:r>
            <a:r>
              <a:rPr lang="en-US" b="1" dirty="0"/>
              <a:t>technologies</a:t>
            </a:r>
            <a:r>
              <a:rPr lang="en-US" dirty="0"/>
              <a:t>: server-side frameworks and libraries</a:t>
            </a:r>
            <a:endParaRPr lang="en-US" b="1" dirty="0"/>
          </a:p>
          <a:p>
            <a:pPr lvl="1"/>
            <a:r>
              <a:rPr lang="en-US" b="1" dirty="0"/>
              <a:t>C# / .NET back-end</a:t>
            </a:r>
            <a:r>
              <a:rPr lang="en-US" dirty="0"/>
              <a:t>: ASP.NET MVC, Web API, Entity Framework, …</a:t>
            </a:r>
            <a:endParaRPr lang="bg-BG" dirty="0"/>
          </a:p>
          <a:p>
            <a:pPr lvl="1"/>
            <a:r>
              <a:rPr lang="en-US" b="1" dirty="0"/>
              <a:t>Java back-end</a:t>
            </a:r>
            <a:r>
              <a:rPr lang="en-US" dirty="0"/>
              <a:t>: Java EE, Spring MVC, Spring Data, Hibernate, …</a:t>
            </a:r>
          </a:p>
          <a:p>
            <a:pPr lvl="1"/>
            <a:r>
              <a:rPr lang="en-US" b="1" dirty="0"/>
              <a:t>JavaScript back-end</a:t>
            </a:r>
            <a:r>
              <a:rPr lang="en-US" dirty="0"/>
              <a:t>: Node.js, Express.js / Meteor, MongoDB, …</a:t>
            </a:r>
            <a:endParaRPr lang="bg-BG" dirty="0"/>
          </a:p>
          <a:p>
            <a:pPr lvl="1"/>
            <a:r>
              <a:rPr lang="en-US" b="1" dirty="0"/>
              <a:t>Python back-end</a:t>
            </a:r>
            <a:r>
              <a:rPr lang="en-US" dirty="0"/>
              <a:t>: Django / Flask, Django ORM / </a:t>
            </a:r>
            <a:r>
              <a:rPr lang="en-US" dirty="0" err="1"/>
              <a:t>SQLAlchemy</a:t>
            </a:r>
            <a:r>
              <a:rPr lang="bg-BG" dirty="0"/>
              <a:t>, …</a:t>
            </a:r>
            <a:endParaRPr lang="en-US" dirty="0"/>
          </a:p>
          <a:p>
            <a:pPr lvl="1"/>
            <a:r>
              <a:rPr lang="en-US" b="1" dirty="0"/>
              <a:t>PHP back-end</a:t>
            </a:r>
            <a:r>
              <a:rPr lang="en-US" dirty="0"/>
              <a:t>: Apache, Laravel / Symfony, </a:t>
            </a:r>
            <a:r>
              <a:rPr lang="bg-BG" dirty="0"/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6B1C5-EE29-4CF5-A9A4-B03ADAB5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Languages and Platforms</a:t>
            </a:r>
          </a:p>
        </p:txBody>
      </p:sp>
      <p:pic>
        <p:nvPicPr>
          <p:cNvPr id="1026" name="Picture 2" descr="Backend Icon at Vectorified.com | Collection of Backend Icon free ...">
            <a:extLst>
              <a:ext uri="{FF2B5EF4-FFF2-40B4-BE49-F238E27FC236}">
                <a16:creationId xmlns:a16="http://schemas.microsoft.com/office/drawing/2014/main" id="{A9A7D67B-D772-4D9A-9F23-AFF071E8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982" y="4720538"/>
            <a:ext cx="1756462" cy="175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46088" indent="-446088">
              <a:lnSpc>
                <a:spcPct val="130000"/>
              </a:lnSpc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Software Quality Assurance: </a:t>
            </a:r>
            <a:r>
              <a:rPr lang="en-US" sz="3400" b="1" dirty="0">
                <a:ea typeface="Calibri"/>
                <a:cs typeface="Calibri"/>
                <a:sym typeface="Calibri"/>
              </a:rPr>
              <a:t>Introduction</a:t>
            </a:r>
            <a:endParaRPr lang="bg-BG" sz="3400" b="1" dirty="0">
              <a:ea typeface="Calibri"/>
              <a:cs typeface="Calibri"/>
              <a:sym typeface="Calibri"/>
            </a:endParaRPr>
          </a:p>
          <a:p>
            <a:pPr marL="446088" indent="-446088">
              <a:lnSpc>
                <a:spcPct val="130000"/>
              </a:lnSpc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1" dirty="0">
                <a:ea typeface="Calibri"/>
                <a:cs typeface="Calibri"/>
                <a:sym typeface="Calibri"/>
              </a:rPr>
              <a:t>Testing</a:t>
            </a:r>
            <a:r>
              <a:rPr lang="en-US" sz="3400" dirty="0">
                <a:ea typeface="Calibri"/>
                <a:cs typeface="Calibri"/>
                <a:sym typeface="Calibri"/>
              </a:rPr>
              <a:t>, </a:t>
            </a:r>
            <a:r>
              <a:rPr lang="en-US" sz="3400" b="1" dirty="0">
                <a:ea typeface="Calibri"/>
                <a:cs typeface="Calibri"/>
                <a:sym typeface="Calibri"/>
              </a:rPr>
              <a:t>Test Types </a:t>
            </a:r>
            <a:r>
              <a:rPr lang="en-US" sz="3400" dirty="0">
                <a:ea typeface="Calibri"/>
                <a:cs typeface="Calibri"/>
                <a:sym typeface="Calibri"/>
              </a:rPr>
              <a:t>and </a:t>
            </a:r>
            <a:r>
              <a:rPr lang="en-US" sz="3400" b="1" dirty="0">
                <a:ea typeface="Calibri"/>
                <a:cs typeface="Calibri"/>
                <a:sym typeface="Calibri"/>
              </a:rPr>
              <a:t>Test Levels</a:t>
            </a:r>
          </a:p>
          <a:p>
            <a:pPr marL="446088" indent="-446088">
              <a:lnSpc>
                <a:spcPct val="130000"/>
              </a:lnSpc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1" dirty="0">
                <a:ea typeface="Calibri"/>
                <a:cs typeface="Calibri"/>
                <a:sym typeface="Calibri"/>
              </a:rPr>
              <a:t>Test Automation</a:t>
            </a:r>
            <a:r>
              <a:rPr lang="en-US" sz="3400" dirty="0">
                <a:ea typeface="Calibri"/>
                <a:cs typeface="Calibri"/>
                <a:sym typeface="Calibri"/>
              </a:rPr>
              <a:t>: Overview</a:t>
            </a:r>
          </a:p>
          <a:p>
            <a:pPr marL="446088" indent="-446088">
              <a:lnSpc>
                <a:spcPct val="130000"/>
              </a:lnSpc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1" dirty="0">
                <a:ea typeface="Calibri"/>
                <a:cs typeface="Calibri"/>
                <a:sym typeface="Calibri"/>
              </a:rPr>
              <a:t>Back-End</a:t>
            </a:r>
            <a:r>
              <a:rPr lang="en-US" sz="3400" dirty="0">
                <a:ea typeface="Calibri"/>
                <a:cs typeface="Calibri"/>
                <a:sym typeface="Calibri"/>
              </a:rPr>
              <a:t>: Concepts and Technologies</a:t>
            </a:r>
          </a:p>
          <a:p>
            <a:pPr marL="446088" indent="-446088">
              <a:lnSpc>
                <a:spcPct val="130000"/>
              </a:lnSpc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Back-End Test </a:t>
            </a:r>
            <a:r>
              <a:rPr lang="en-US" sz="3400" b="1" dirty="0">
                <a:ea typeface="Calibri"/>
                <a:cs typeface="Calibri"/>
                <a:sym typeface="Calibri"/>
              </a:rPr>
              <a:t>Automation</a:t>
            </a:r>
            <a:r>
              <a:rPr lang="en-US" sz="3400" dirty="0">
                <a:ea typeface="Calibri"/>
                <a:cs typeface="Calibri"/>
                <a:sym typeface="Calibri"/>
              </a:rPr>
              <a:t>, Frameworks and Tools</a:t>
            </a:r>
            <a:endParaRPr lang="bg-BG" sz="3400" dirty="0">
              <a:ea typeface="Calibri"/>
              <a:cs typeface="Calibri"/>
              <a:sym typeface="Calibri"/>
            </a:endParaRPr>
          </a:p>
          <a:p>
            <a:pPr lvl="1">
              <a:lnSpc>
                <a:spcPct val="130000"/>
              </a:lnSpc>
              <a:buClr>
                <a:schemeClr val="tx1"/>
              </a:buClr>
              <a:buSzPts val="3400"/>
            </a:pPr>
            <a:r>
              <a:rPr lang="en-US" sz="3200" b="1" dirty="0">
                <a:ea typeface="Calibri"/>
                <a:cs typeface="Calibri"/>
                <a:sym typeface="Calibri"/>
              </a:rPr>
              <a:t>Unit Testing </a:t>
            </a:r>
            <a:r>
              <a:rPr lang="en-US" sz="3200" dirty="0">
                <a:ea typeface="Calibri"/>
                <a:cs typeface="Calibri"/>
                <a:sym typeface="Calibri"/>
              </a:rPr>
              <a:t>and testing frameworks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SzPts val="3400"/>
            </a:pPr>
            <a:r>
              <a:rPr lang="en-US" sz="3200" dirty="0">
                <a:ea typeface="Calibri"/>
                <a:cs typeface="Calibri"/>
                <a:sym typeface="Calibri"/>
              </a:rPr>
              <a:t>Automated</a:t>
            </a:r>
            <a:r>
              <a:rPr lang="en-US" sz="3200" b="1" dirty="0">
                <a:ea typeface="Calibri"/>
                <a:cs typeface="Calibri"/>
                <a:sym typeface="Calibri"/>
              </a:rPr>
              <a:t> Integration Testing</a:t>
            </a:r>
            <a:endParaRPr lang="en-US" sz="3200" dirty="0">
              <a:ea typeface="Calibri"/>
              <a:cs typeface="Calibri"/>
              <a:sym typeface="Calibri"/>
            </a:endParaRPr>
          </a:p>
          <a:p>
            <a:pPr marL="446088" indent="-446088">
              <a:lnSpc>
                <a:spcPct val="130000"/>
              </a:lnSpc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1" dirty="0">
                <a:ea typeface="Calibri"/>
                <a:cs typeface="Calibri"/>
                <a:sym typeface="Calibri"/>
              </a:rPr>
              <a:t>Continuous Integration </a:t>
            </a:r>
            <a:r>
              <a:rPr lang="en-US" sz="3400" dirty="0">
                <a:ea typeface="Calibri"/>
                <a:cs typeface="Calibri"/>
                <a:sym typeface="Calibri"/>
              </a:rPr>
              <a:t>and</a:t>
            </a:r>
            <a:r>
              <a:rPr lang="en-US" sz="3400" b="1" dirty="0">
                <a:ea typeface="Calibri"/>
                <a:cs typeface="Calibri"/>
                <a:sym typeface="Calibri"/>
              </a:rPr>
              <a:t> Continuous Delivery</a:t>
            </a:r>
            <a:r>
              <a:rPr lang="en-US" sz="3400" dirty="0">
                <a:ea typeface="Calibri"/>
                <a:cs typeface="Calibri"/>
                <a:sym typeface="Calibri"/>
              </a:rPr>
              <a:t> (CI/CD)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13AD12-DC74-4F01-B478-5659A50C5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3" name="Picture SoftUni Mascot" descr="SoftUni mascot with laptop">
            <a:extLst>
              <a:ext uri="{FF2B5EF4-FFF2-40B4-BE49-F238E27FC236}">
                <a16:creationId xmlns:a16="http://schemas.microsoft.com/office/drawing/2014/main" id="{A5EC437A-7E37-47BD-BCC5-66AECDFED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3777" y="1583648"/>
            <a:ext cx="1397729" cy="1890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F96B2-EF03-4F96-91AB-7EE99681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000" y="1718648"/>
            <a:ext cx="2208073" cy="17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Databases</a:t>
            </a:r>
            <a:r>
              <a:rPr lang="en-US" dirty="0"/>
              <a:t> hold and manage data in the back-end systems</a:t>
            </a:r>
          </a:p>
          <a:p>
            <a:r>
              <a:rPr lang="en-US" b="1" dirty="0"/>
              <a:t>Relational databases</a:t>
            </a:r>
            <a:r>
              <a:rPr lang="en-US" dirty="0"/>
              <a:t> (</a:t>
            </a:r>
            <a:r>
              <a:rPr lang="en-US" b="1" dirty="0"/>
              <a:t>RDBMS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Hold data in </a:t>
            </a:r>
            <a:r>
              <a:rPr lang="en-US" b="1" dirty="0"/>
              <a:t>tables</a:t>
            </a:r>
            <a:r>
              <a:rPr lang="en-US" dirty="0"/>
              <a:t> + </a:t>
            </a:r>
            <a:r>
              <a:rPr lang="en-US" b="1" dirty="0"/>
              <a:t>relationships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SQL</a:t>
            </a:r>
            <a:r>
              <a:rPr lang="en-US" dirty="0"/>
              <a:t> language to query / modify data</a:t>
            </a:r>
          </a:p>
          <a:p>
            <a:pPr lvl="1"/>
            <a:r>
              <a:rPr lang="en-US" dirty="0"/>
              <a:t>Examples: MySQL, PostgreSQL, Web SQL in HTML5</a:t>
            </a:r>
          </a:p>
          <a:p>
            <a:r>
              <a:rPr lang="en-US" b="1" dirty="0"/>
              <a:t>NoSQL databases</a:t>
            </a:r>
          </a:p>
          <a:p>
            <a:pPr lvl="1"/>
            <a:r>
              <a:rPr lang="en-US" dirty="0"/>
              <a:t>Hold collections of documents or key-value pairs</a:t>
            </a:r>
          </a:p>
          <a:p>
            <a:pPr lvl="1"/>
            <a:r>
              <a:rPr lang="en-US" dirty="0"/>
              <a:t>Examples: MongoDB, </a:t>
            </a:r>
            <a:r>
              <a:rPr lang="en-US" dirty="0" err="1"/>
              <a:t>IndexedDB</a:t>
            </a:r>
            <a:r>
              <a:rPr lang="en-US" dirty="0"/>
              <a:t> in HTML5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E4FE2-5143-440B-B73C-158732D5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009" y="2295200"/>
            <a:ext cx="1665171" cy="1665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9D910-776B-4901-A775-E075AB5AF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4435" y="4599155"/>
            <a:ext cx="1806318" cy="1806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6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E740E-3D1B-4C9F-8495-A004E2A6A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5380-2FC8-44E4-963E-12DFC1C47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ORM frameworks</a:t>
            </a:r>
            <a:r>
              <a:rPr lang="en-US" dirty="0"/>
              <a:t> (object-relational mapping) allow persisting objects in relational database (by mapping classes to tables)</a:t>
            </a:r>
          </a:p>
          <a:p>
            <a:pPr lvl="1"/>
            <a:r>
              <a:rPr lang="en-US" dirty="0"/>
              <a:t>E.g. store JS objects in MySQL database</a:t>
            </a:r>
          </a:p>
          <a:p>
            <a:r>
              <a:rPr lang="en-US" dirty="0"/>
              <a:t>Popular ORM frameworks:</a:t>
            </a:r>
          </a:p>
          <a:p>
            <a:pPr lvl="1"/>
            <a:r>
              <a:rPr lang="en-US" b="1" dirty="0"/>
              <a:t>Entity Framework </a:t>
            </a:r>
            <a:r>
              <a:rPr lang="en-US" dirty="0"/>
              <a:t>(C#)</a:t>
            </a:r>
          </a:p>
          <a:p>
            <a:pPr lvl="1"/>
            <a:r>
              <a:rPr lang="en-US" b="1" dirty="0"/>
              <a:t>Hibernate</a:t>
            </a:r>
            <a:r>
              <a:rPr lang="en-US" dirty="0"/>
              <a:t> (Java)</a:t>
            </a:r>
          </a:p>
          <a:p>
            <a:pPr lvl="1"/>
            <a:r>
              <a:rPr lang="en-US" b="1" dirty="0" err="1"/>
              <a:t>Sequelize</a:t>
            </a:r>
            <a:r>
              <a:rPr lang="en-US" dirty="0"/>
              <a:t> (JavaScript)</a:t>
            </a:r>
          </a:p>
          <a:p>
            <a:pPr lvl="1"/>
            <a:r>
              <a:rPr lang="en-US" b="1" dirty="0" err="1"/>
              <a:t>SQLAlchemy</a:t>
            </a:r>
            <a:r>
              <a:rPr lang="en-US" dirty="0"/>
              <a:t> (Python)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0B86C5-A33C-4BB3-8BDF-9308EF9F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</a:t>
            </a:r>
          </a:p>
        </p:txBody>
      </p:sp>
      <p:pic>
        <p:nvPicPr>
          <p:cNvPr id="3074" name="Picture 2" descr="Introducing ORM, O/RM, and O/R mapping - Learning Spring ...">
            <a:extLst>
              <a:ext uri="{FF2B5EF4-FFF2-40B4-BE49-F238E27FC236}">
                <a16:creationId xmlns:a16="http://schemas.microsoft.com/office/drawing/2014/main" id="{C9147640-C781-47FD-B8A0-B559774E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23" y="3155631"/>
            <a:ext cx="6099092" cy="242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F811B-DDB2-4D8B-97CF-6B866D61C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3E969C-8A6E-4D91-8B4C-556A6431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Model-View-Controller (MVC)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61E6A-AD76-47E4-886F-3E7CB06A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89" y="2566347"/>
            <a:ext cx="6291139" cy="397100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CCCC41-1538-4DE9-B931-9DADB8F9E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6471858" cy="1197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Model-View-Controller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pattern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1A191B7-FB05-4081-91C7-91D11D1622CD}"/>
              </a:ext>
            </a:extLst>
          </p:cNvPr>
          <p:cNvSpPr txBox="1">
            <a:spLocks/>
          </p:cNvSpPr>
          <p:nvPr/>
        </p:nvSpPr>
        <p:spPr>
          <a:xfrm>
            <a:off x="6950778" y="1268999"/>
            <a:ext cx="4949921" cy="5455033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97" b="1" dirty="0"/>
              <a:t>Controller</a:t>
            </a:r>
          </a:p>
          <a:p>
            <a:pPr lvl="1"/>
            <a:r>
              <a:rPr lang="en-US" sz="3197" dirty="0"/>
              <a:t>Handles user actions</a:t>
            </a:r>
          </a:p>
          <a:p>
            <a:pPr lvl="1"/>
            <a:r>
              <a:rPr lang="en-US" sz="3197" dirty="0"/>
              <a:t>Updates the model</a:t>
            </a:r>
          </a:p>
          <a:p>
            <a:pPr lvl="1"/>
            <a:r>
              <a:rPr lang="en-US" sz="3197" dirty="0"/>
              <a:t>Renders the view (UI)</a:t>
            </a:r>
          </a:p>
          <a:p>
            <a:r>
              <a:rPr lang="en-US" sz="3397" b="1" dirty="0"/>
              <a:t>Model</a:t>
            </a:r>
          </a:p>
          <a:p>
            <a:pPr lvl="1"/>
            <a:r>
              <a:rPr lang="en-US" sz="3197" dirty="0"/>
              <a:t>Holds app data</a:t>
            </a:r>
          </a:p>
          <a:p>
            <a:r>
              <a:rPr lang="en-US" sz="3397" b="1" dirty="0"/>
              <a:t>View</a:t>
            </a:r>
          </a:p>
          <a:p>
            <a:pPr lvl="1"/>
            <a:r>
              <a:rPr lang="en-US" sz="3197" dirty="0"/>
              <a:t>Displays the UI, based on the model data</a:t>
            </a:r>
          </a:p>
        </p:txBody>
      </p:sp>
    </p:spTree>
    <p:extLst>
      <p:ext uri="{BB962C8B-B14F-4D97-AF65-F5344CB8AC3E}">
        <p14:creationId xmlns:p14="http://schemas.microsoft.com/office/powerpoint/2010/main" val="106124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F3DA0-6CD5-4D49-8535-94CCF60A2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E152-8792-459F-BE78-7776EEAFD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Web MVC frameworks </a:t>
            </a:r>
            <a:r>
              <a:rPr lang="en-US" dirty="0"/>
              <a:t>are used build Web applications</a:t>
            </a:r>
          </a:p>
          <a:p>
            <a:pPr lvl="1"/>
            <a:r>
              <a:rPr lang="en-US" b="1" dirty="0"/>
              <a:t>Controllers </a:t>
            </a:r>
            <a:r>
              <a:rPr lang="en-US" dirty="0"/>
              <a:t>handle HTTP GET / POST and render a view</a:t>
            </a:r>
          </a:p>
          <a:p>
            <a:pPr lvl="1"/>
            <a:r>
              <a:rPr lang="en-US" b="1" dirty="0"/>
              <a:t>Views </a:t>
            </a:r>
            <a:r>
              <a:rPr lang="en-US" dirty="0"/>
              <a:t>display HTML + CSS, based on the models</a:t>
            </a:r>
          </a:p>
          <a:p>
            <a:pPr lvl="1"/>
            <a:r>
              <a:rPr lang="en-US" b="1" dirty="0"/>
              <a:t>Models</a:t>
            </a:r>
            <a:r>
              <a:rPr lang="en-US" dirty="0"/>
              <a:t> hold app data for views, prepared by controllers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 of Web MVC frameworks:</a:t>
            </a:r>
          </a:p>
          <a:p>
            <a:pPr lvl="1"/>
            <a:r>
              <a:rPr lang="en-US" b="1" dirty="0"/>
              <a:t>ASP.NET MVC </a:t>
            </a:r>
            <a:r>
              <a:rPr lang="en-US" dirty="0"/>
              <a:t>(C#), </a:t>
            </a:r>
            <a:r>
              <a:rPr lang="en-US" b="1" dirty="0"/>
              <a:t>Spring MVC </a:t>
            </a:r>
            <a:r>
              <a:rPr lang="en-US" dirty="0"/>
              <a:t>(Java),</a:t>
            </a:r>
            <a:br>
              <a:rPr lang="en-US" dirty="0"/>
            </a:br>
            <a:r>
              <a:rPr lang="en-US" b="1" dirty="0"/>
              <a:t>Express</a:t>
            </a:r>
            <a:r>
              <a:rPr lang="en-US" dirty="0"/>
              <a:t> (JS), </a:t>
            </a:r>
            <a:r>
              <a:rPr lang="en-US" b="1" dirty="0"/>
              <a:t>Django </a:t>
            </a:r>
            <a:r>
              <a:rPr lang="en-US" dirty="0"/>
              <a:t>(Python), </a:t>
            </a:r>
            <a:r>
              <a:rPr lang="en-US" b="1" dirty="0"/>
              <a:t>Laravel</a:t>
            </a:r>
            <a:r>
              <a:rPr lang="en-US" dirty="0"/>
              <a:t> (PHP), </a:t>
            </a:r>
            <a:br>
              <a:rPr lang="en-US" dirty="0"/>
            </a:br>
            <a:r>
              <a:rPr lang="en-US" b="1" dirty="0"/>
              <a:t>Ruby on Rails</a:t>
            </a:r>
            <a:r>
              <a:rPr lang="en-US" dirty="0"/>
              <a:t> (Ruby), </a:t>
            </a:r>
            <a:r>
              <a:rPr lang="en-US" b="1" dirty="0"/>
              <a:t>Revel</a:t>
            </a:r>
            <a:r>
              <a:rPr lang="en-US" dirty="0"/>
              <a:t> (Go),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EA21C-A359-46BA-8762-63EF1F1E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MVC Frameworks</a:t>
            </a:r>
          </a:p>
        </p:txBody>
      </p:sp>
    </p:spTree>
    <p:extLst>
      <p:ext uri="{BB962C8B-B14F-4D97-AF65-F5344CB8AC3E}">
        <p14:creationId xmlns:p14="http://schemas.microsoft.com/office/powerpoint/2010/main" val="102990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9056C-12A7-4926-A9CD-3EF773176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0F0A-392F-4195-B4BE-6F68C7DEF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41095"/>
            <a:ext cx="11815018" cy="5201066"/>
          </a:xfrm>
        </p:spPr>
        <p:txBody>
          <a:bodyPr>
            <a:normAutofit/>
          </a:bodyPr>
          <a:lstStyle/>
          <a:p>
            <a:r>
              <a:rPr lang="en-US" b="1" dirty="0"/>
              <a:t>Web services </a:t>
            </a:r>
            <a:r>
              <a:rPr lang="en-US" dirty="0"/>
              <a:t>expose </a:t>
            </a:r>
            <a:r>
              <a:rPr lang="en-US" b="1" dirty="0"/>
              <a:t>back-end APIs </a:t>
            </a:r>
            <a:r>
              <a:rPr lang="en-US" dirty="0"/>
              <a:t>over the </a:t>
            </a:r>
            <a:r>
              <a:rPr lang="en-US" b="1" dirty="0"/>
              <a:t>network</a:t>
            </a:r>
          </a:p>
          <a:p>
            <a:pPr lvl="1"/>
            <a:r>
              <a:rPr lang="en-US" dirty="0"/>
              <a:t>May use different </a:t>
            </a:r>
            <a:r>
              <a:rPr lang="en-US" b="1" dirty="0"/>
              <a:t>protocols</a:t>
            </a:r>
            <a:r>
              <a:rPr lang="en-US" dirty="0"/>
              <a:t> and </a:t>
            </a:r>
            <a:r>
              <a:rPr lang="en-US" b="1" dirty="0"/>
              <a:t>data formats</a:t>
            </a:r>
            <a:r>
              <a:rPr lang="en-US" dirty="0"/>
              <a:t>: </a:t>
            </a:r>
            <a:r>
              <a:rPr lang="en-US" b="1" dirty="0"/>
              <a:t>HTTP</a:t>
            </a:r>
            <a:r>
              <a:rPr lang="en-US" dirty="0"/>
              <a:t>, </a:t>
            </a:r>
            <a:r>
              <a:rPr lang="en-US" b="1" dirty="0"/>
              <a:t>REST</a:t>
            </a:r>
            <a:r>
              <a:rPr lang="en-US" dirty="0"/>
              <a:t>, </a:t>
            </a:r>
            <a:r>
              <a:rPr lang="en-US" b="1" dirty="0"/>
              <a:t>GraphQL</a:t>
            </a:r>
            <a:r>
              <a:rPr lang="en-US" dirty="0"/>
              <a:t>, </a:t>
            </a:r>
            <a:r>
              <a:rPr lang="en-US" b="1" dirty="0"/>
              <a:t>gRPC</a:t>
            </a:r>
            <a:r>
              <a:rPr lang="en-US" dirty="0"/>
              <a:t>, </a:t>
            </a:r>
            <a:r>
              <a:rPr lang="en-US" b="1" dirty="0"/>
              <a:t>SOAP</a:t>
            </a:r>
            <a:r>
              <a:rPr lang="en-US" dirty="0"/>
              <a:t>, JSON-RPC, JSON, BSON, XML, YML, …</a:t>
            </a:r>
            <a:endParaRPr lang="en-US" b="1" dirty="0"/>
          </a:p>
          <a:p>
            <a:r>
              <a:rPr lang="en-US" b="1" dirty="0"/>
              <a:t>Web services</a:t>
            </a:r>
            <a:r>
              <a:rPr lang="en-US" dirty="0"/>
              <a:t> are hosted on a Web server (HTTP server)</a:t>
            </a:r>
          </a:p>
          <a:p>
            <a:pPr lvl="1"/>
            <a:r>
              <a:rPr lang="en-US" dirty="0"/>
              <a:t>Provide a set of functions, invokable from the Web (Web API)</a:t>
            </a:r>
          </a:p>
          <a:p>
            <a:r>
              <a:rPr lang="en-US" b="1" dirty="0"/>
              <a:t>RESTful APIs </a:t>
            </a:r>
            <a:r>
              <a:rPr lang="en-US" dirty="0"/>
              <a:t>is the most popular</a:t>
            </a:r>
            <a:r>
              <a:rPr lang="bg-BG" dirty="0"/>
              <a:t> </a:t>
            </a:r>
            <a:r>
              <a:rPr lang="en-US" dirty="0"/>
              <a:t>Web service standard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D6DA3-5FE9-4BAB-8982-7C3AD438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and APIs</a:t>
            </a:r>
          </a:p>
        </p:txBody>
      </p:sp>
    </p:spTree>
    <p:extLst>
      <p:ext uri="{BB962C8B-B14F-4D97-AF65-F5344CB8AC3E}">
        <p14:creationId xmlns:p14="http://schemas.microsoft.com/office/powerpoint/2010/main" val="192923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2DC11-1E7A-489E-876B-3175F5B7F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E921F-ECED-4DF0-8EE0-873D5CED0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Virtualization</a:t>
            </a:r>
            <a:r>
              <a:rPr lang="en-US" dirty="0"/>
              <a:t> == running a </a:t>
            </a:r>
            <a:r>
              <a:rPr lang="en-US" b="1" dirty="0"/>
              <a:t>virtual machine</a:t>
            </a:r>
            <a:r>
              <a:rPr lang="en-US" dirty="0"/>
              <a:t> (VM) / virtual environment inside a physical hardware system</a:t>
            </a:r>
          </a:p>
          <a:p>
            <a:pPr lvl="1"/>
            <a:r>
              <a:rPr lang="en-US" dirty="0"/>
              <a:t>E.g. run Android VM or Linux inside a Windows host</a:t>
            </a:r>
          </a:p>
          <a:p>
            <a:pPr lvl="1"/>
            <a:r>
              <a:rPr lang="en-US" dirty="0"/>
              <a:t>Storage, memory, networking, desktops can also be virtual</a:t>
            </a:r>
          </a:p>
          <a:p>
            <a:r>
              <a:rPr lang="en-US" b="1" dirty="0"/>
              <a:t>Cloud</a:t>
            </a:r>
            <a:r>
              <a:rPr lang="en-US" dirty="0"/>
              <a:t> == computing resources, virtual machines, storage, platforms and software instances, available on demand</a:t>
            </a:r>
          </a:p>
          <a:p>
            <a:pPr lvl="1"/>
            <a:r>
              <a:rPr lang="en-US" b="1" dirty="0"/>
              <a:t>IaaS</a:t>
            </a:r>
            <a:r>
              <a:rPr lang="en-US" dirty="0"/>
              <a:t> (infrastructure as a service) – virtual machines on demand</a:t>
            </a:r>
          </a:p>
          <a:p>
            <a:pPr lvl="1"/>
            <a:r>
              <a:rPr lang="en-US" b="1" dirty="0"/>
              <a:t>PaaS</a:t>
            </a:r>
            <a:r>
              <a:rPr lang="en-US" dirty="0"/>
              <a:t> (platform as a service) – app deployment environments</a:t>
            </a:r>
          </a:p>
          <a:p>
            <a:pPr lvl="1"/>
            <a:r>
              <a:rPr lang="en-US" b="1" dirty="0"/>
              <a:t>SaaS</a:t>
            </a:r>
            <a:r>
              <a:rPr lang="en-US" dirty="0"/>
              <a:t> (software as a service) – software instances, e.g. Office 365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9B0425-AB40-45E2-8355-12D2B6E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and 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B2C78-D4A2-4388-84C3-E094EB32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828" y="1764434"/>
            <a:ext cx="1279938" cy="12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2DC11-1E7A-489E-876B-3175F5B7F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2588" y="6507000"/>
            <a:ext cx="57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E921F-ECED-4DF0-8EE0-873D5CED0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Container image</a:t>
            </a:r>
            <a:r>
              <a:rPr lang="bg-BG" dirty="0"/>
              <a:t> </a:t>
            </a:r>
            <a:r>
              <a:rPr lang="en-US" dirty="0"/>
              <a:t>== software, packaged with its dependencies, designed to run in a virtual environment</a:t>
            </a:r>
            <a:r>
              <a:rPr lang="bg-BG" dirty="0"/>
              <a:t> (</a:t>
            </a:r>
            <a:r>
              <a:rPr lang="en-US" dirty="0"/>
              <a:t>like Docker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E.g. WordPress instance (Linux + PHP + Apache + WordPress)</a:t>
            </a:r>
          </a:p>
          <a:p>
            <a:pPr lvl="1"/>
            <a:r>
              <a:rPr lang="en-US" dirty="0"/>
              <a:t>Simplified installation, configuration and deployment</a:t>
            </a:r>
          </a:p>
          <a:p>
            <a:pPr>
              <a:spcBef>
                <a:spcPts val="1200"/>
              </a:spcBef>
            </a:pPr>
            <a:r>
              <a:rPr lang="en-US" b="1" dirty="0"/>
              <a:t>Docker </a:t>
            </a:r>
            <a:r>
              <a:rPr lang="en-US" dirty="0"/>
              <a:t>is the most popular containerization platform</a:t>
            </a:r>
          </a:p>
          <a:p>
            <a:pPr lvl="1"/>
            <a:r>
              <a:rPr lang="en-US" dirty="0"/>
              <a:t>Runs </a:t>
            </a:r>
            <a:r>
              <a:rPr lang="en-US" b="1" dirty="0"/>
              <a:t>containers</a:t>
            </a:r>
            <a:r>
              <a:rPr lang="en-US" dirty="0"/>
              <a:t> from local </a:t>
            </a:r>
            <a:r>
              <a:rPr lang="en-US" b="1" dirty="0"/>
              <a:t>image</a:t>
            </a:r>
            <a:r>
              <a:rPr lang="en-US" dirty="0"/>
              <a:t> or downloaded</a:t>
            </a:r>
            <a:br>
              <a:rPr lang="en-US" dirty="0"/>
            </a:br>
            <a:r>
              <a:rPr lang="en-US" dirty="0"/>
              <a:t>from the </a:t>
            </a:r>
            <a:r>
              <a:rPr lang="en-US" b="1" dirty="0"/>
              <a:t>Docker Hub </a:t>
            </a:r>
            <a:r>
              <a:rPr lang="en-US" dirty="0"/>
              <a:t>online repository</a:t>
            </a:r>
          </a:p>
          <a:p>
            <a:pPr lvl="1"/>
            <a:r>
              <a:rPr lang="en-US" dirty="0"/>
              <a:t>Open-source, runs on Linux, Windows, Mac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9B0425-AB40-45E2-8355-12D2B6E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2750A-13B0-4162-A3F5-ACA0236B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247" y="3858480"/>
            <a:ext cx="1704181" cy="14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8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3E76702-3E7E-FDC9-2940-A308BEB915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Frameworks and Tools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956662-7372-EA8F-0F5A-3E60ECAB7C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Back-End Test Automation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EB3C9-40A0-4E44-9D59-CA6C92F959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6A1C7-218F-DF11-DF05-87257F4A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04" y="2214000"/>
            <a:ext cx="1762219" cy="1772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EAF50-3456-F36D-1C13-1D05CD77E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00" y="1003512"/>
            <a:ext cx="984025" cy="984025"/>
          </a:xfrm>
          <a:prstGeom prst="rect">
            <a:avLst/>
          </a:prstGeom>
        </p:spPr>
      </p:pic>
      <p:pic>
        <p:nvPicPr>
          <p:cNvPr id="1026" name="Picture 2" descr="Postman API Platform | Sign Up for Free">
            <a:extLst>
              <a:ext uri="{FF2B5EF4-FFF2-40B4-BE49-F238E27FC236}">
                <a16:creationId xmlns:a16="http://schemas.microsoft.com/office/drawing/2014/main" id="{64655013-0E6B-B841-CF8A-5D18A87E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12" y="1690388"/>
            <a:ext cx="768085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1A88F-761B-B0FF-BE8C-2CF3BEE9A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402" y="1495525"/>
            <a:ext cx="1157812" cy="11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42D69-08FB-A787-144B-E9BCC5626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sz="3500" b="0" i="0" dirty="0">
                <a:solidFill>
                  <a:srgbClr val="234465"/>
                </a:solidFill>
                <a:effectLst/>
              </a:rPr>
              <a:t>The main purpose of back-end testing is 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to check the database or server-side of the web application</a:t>
            </a:r>
            <a:r>
              <a:rPr lang="en-US" sz="3500" b="0" i="0" dirty="0">
                <a:solidFill>
                  <a:srgbClr val="234465"/>
                </a:solidFill>
                <a:effectLst/>
              </a:rPr>
              <a:t> </a:t>
            </a:r>
          </a:p>
          <a:p>
            <a:pPr>
              <a:buClr>
                <a:srgbClr val="234465"/>
              </a:buClr>
            </a:pPr>
            <a:r>
              <a:rPr lang="en-US" sz="3500" b="0" i="0" dirty="0">
                <a:solidFill>
                  <a:srgbClr val="234465"/>
                </a:solidFill>
                <a:effectLst/>
                <a:latin typeface="Inter"/>
              </a:rPr>
              <a:t>It makes sure that all server-side components have </a:t>
            </a:r>
            <a:r>
              <a:rPr lang="en-US" sz="3500" b="1" i="0" dirty="0">
                <a:solidFill>
                  <a:schemeClr val="bg1"/>
                </a:solidFill>
                <a:effectLst/>
                <a:latin typeface="Inter"/>
              </a:rPr>
              <a:t>proper</a:t>
            </a:r>
            <a:r>
              <a:rPr lang="en-US" sz="3500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en-US" sz="3500" b="1" i="0" dirty="0">
                <a:solidFill>
                  <a:schemeClr val="bg1"/>
                </a:solidFill>
                <a:effectLst/>
                <a:latin typeface="Inter"/>
              </a:rPr>
              <a:t>intercommunication</a:t>
            </a:r>
            <a:r>
              <a:rPr lang="en-US" sz="3500" b="0" i="0" dirty="0">
                <a:solidFill>
                  <a:srgbClr val="234465"/>
                </a:solidFill>
                <a:effectLst/>
                <a:latin typeface="Inter"/>
              </a:rPr>
              <a:t> and </a:t>
            </a:r>
            <a:r>
              <a:rPr lang="en-US" sz="3500" b="1" i="0" dirty="0">
                <a:solidFill>
                  <a:schemeClr val="bg1"/>
                </a:solidFill>
                <a:effectLst/>
                <a:latin typeface="Inter"/>
              </a:rPr>
              <a:t>cooperation</a:t>
            </a:r>
            <a:r>
              <a:rPr lang="en-US" sz="3500" b="0" i="0" dirty="0">
                <a:solidFill>
                  <a:srgbClr val="234465"/>
                </a:solidFill>
                <a:effectLst/>
                <a:latin typeface="Inter"/>
              </a:rPr>
              <a:t> without defects</a:t>
            </a:r>
          </a:p>
          <a:p>
            <a:pPr algn="l" fontAlgn="base">
              <a:buClr>
                <a:srgbClr val="234465"/>
              </a:buClr>
            </a:pPr>
            <a:r>
              <a:rPr lang="en-US" sz="3500" b="0" i="0" dirty="0">
                <a:solidFill>
                  <a:srgbClr val="234465"/>
                </a:solidFill>
                <a:effectLst/>
                <a:latin typeface="Inter"/>
              </a:rPr>
              <a:t>With </a:t>
            </a:r>
            <a:r>
              <a:rPr lang="en-US" sz="3500" b="1" i="0" dirty="0">
                <a:solidFill>
                  <a:schemeClr val="bg1"/>
                </a:solidFill>
                <a:effectLst/>
                <a:latin typeface="Inter"/>
              </a:rPr>
              <a:t>proper Back-end Testing</a:t>
            </a:r>
            <a:r>
              <a:rPr lang="en-US" sz="3500" b="0" i="0" dirty="0">
                <a:solidFill>
                  <a:srgbClr val="234465"/>
                </a:solidFill>
                <a:effectLst/>
                <a:latin typeface="Inter"/>
              </a:rPr>
              <a:t>, you will be able to:</a:t>
            </a:r>
          </a:p>
          <a:p>
            <a:pPr lvl="1" fontAlgn="base">
              <a:buClr>
                <a:srgbClr val="234465"/>
              </a:buClr>
            </a:pP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Have a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thorough test 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of </a:t>
            </a:r>
            <a:r>
              <a:rPr lang="en-US" sz="3300" dirty="0">
                <a:solidFill>
                  <a:srgbClr val="234465"/>
                </a:solidFill>
                <a:latin typeface="Inter"/>
              </a:rPr>
              <a:t>an 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application and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control</a:t>
            </a:r>
            <a:r>
              <a:rPr lang="en-US" sz="3300" b="1" i="0" dirty="0">
                <a:solidFill>
                  <a:srgbClr val="234465"/>
                </a:solidFill>
                <a:effectLst/>
                <a:latin typeface="Inter"/>
              </a:rPr>
              <a:t> 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over its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coverage</a:t>
            </a:r>
            <a:endParaRPr lang="en-US" sz="3300" b="0" i="0" dirty="0">
              <a:solidFill>
                <a:srgbClr val="234465"/>
              </a:solidFill>
              <a:effectLst/>
              <a:latin typeface="Inter"/>
            </a:endParaRPr>
          </a:p>
          <a:p>
            <a:pPr lvl="1" fontAlgn="base">
              <a:buClr>
                <a:srgbClr val="234465"/>
              </a:buClr>
            </a:pP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Discover defects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, and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resolve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 them before escalation</a:t>
            </a:r>
          </a:p>
          <a:p>
            <a:pPr lvl="1" fontAlgn="base">
              <a:buClr>
                <a:srgbClr val="234465"/>
              </a:buClr>
            </a:pP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Avoid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 data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corruptions</a:t>
            </a:r>
            <a:r>
              <a:rPr lang="en-US" sz="3300" b="1" i="0" dirty="0">
                <a:solidFill>
                  <a:srgbClr val="234465"/>
                </a:solidFill>
                <a:effectLst/>
                <a:latin typeface="Inter"/>
              </a:rPr>
              <a:t> 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or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losses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, alongside </a:t>
            </a:r>
            <a:r>
              <a:rPr lang="en-US" sz="3300" i="0" dirty="0">
                <a:solidFill>
                  <a:srgbClr val="234465"/>
                </a:solidFill>
                <a:effectLst/>
                <a:latin typeface="Inter"/>
              </a:rPr>
              <a:t>deadlocks</a:t>
            </a:r>
            <a:endParaRPr lang="en-US" sz="3300" b="0" i="0" dirty="0">
              <a:solidFill>
                <a:srgbClr val="234465"/>
              </a:solidFill>
              <a:effectLst/>
              <a:latin typeface="Inter"/>
            </a:endParaRPr>
          </a:p>
          <a:p>
            <a:pPr lvl="1" fontAlgn="base">
              <a:buClr>
                <a:srgbClr val="234465"/>
              </a:buClr>
            </a:pP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Improve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 system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functionality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 and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stability</a:t>
            </a:r>
            <a:endParaRPr lang="en-US" sz="3300" b="0" i="0" dirty="0">
              <a:solidFill>
                <a:schemeClr val="bg1"/>
              </a:solidFill>
              <a:effectLst/>
              <a:latin typeface="Inter"/>
            </a:endParaRPr>
          </a:p>
          <a:p>
            <a:pPr lvl="1" fontAlgn="base">
              <a:buClr>
                <a:srgbClr val="234465"/>
              </a:buClr>
            </a:pP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Improve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 data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quality</a:t>
            </a:r>
            <a:r>
              <a:rPr lang="en-US" sz="3300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en-US" sz="3300" b="0" i="0" dirty="0">
                <a:solidFill>
                  <a:srgbClr val="234465"/>
                </a:solidFill>
                <a:effectLst/>
                <a:latin typeface="Inter"/>
              </a:rPr>
              <a:t>and 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Inter"/>
              </a:rPr>
              <a:t>integrity</a:t>
            </a:r>
            <a:endParaRPr lang="en-US" sz="3300" b="0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D78FF9-545C-90FE-06E8-E1B4011A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Test Automation's Purpose</a:t>
            </a:r>
          </a:p>
        </p:txBody>
      </p:sp>
    </p:spTree>
    <p:extLst>
      <p:ext uri="{BB962C8B-B14F-4D97-AF65-F5344CB8AC3E}">
        <p14:creationId xmlns:p14="http://schemas.microsoft.com/office/powerpoint/2010/main" val="39831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Example with </a:t>
            </a:r>
            <a:r>
              <a:rPr lang="en-US" dirty="0" err="1"/>
              <a:t>NUnit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B9236-72DF-4891-B935-84872D4B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#QA-Auto-BackEnd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 </a:t>
            </a:r>
            <a:r>
              <a:rPr lang="en-US" dirty="0"/>
              <a:t>== a piece of code that </a:t>
            </a:r>
            <a:r>
              <a:rPr lang="en-US" b="1" dirty="0"/>
              <a:t>tests specific</a:t>
            </a:r>
            <a:br>
              <a:rPr lang="en-US" b="1" dirty="0"/>
            </a:br>
            <a:r>
              <a:rPr lang="en-US" b="1" dirty="0"/>
              <a:t>functionality</a:t>
            </a:r>
            <a:r>
              <a:rPr lang="en-US" dirty="0"/>
              <a:t> in certain software component 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47" y="1295774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2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frameworks </a:t>
            </a:r>
            <a:r>
              <a:rPr lang="en-US" dirty="0"/>
              <a:t>simplify automated testing and reporting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NUnit</a:t>
            </a:r>
            <a:r>
              <a:rPr lang="en-US" dirty="0"/>
              <a:t> testing framework for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 – Example with </a:t>
            </a:r>
            <a:r>
              <a:rPr lang="en-US" dirty="0" err="1"/>
              <a:t>NUnit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658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Example with Mocha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CDF52F-02FE-3498-A2B6-EC7214D1F2DD}"/>
              </a:ext>
            </a:extLst>
          </p:cNvPr>
          <p:cNvGrpSpPr/>
          <p:nvPr/>
        </p:nvGrpSpPr>
        <p:grpSpPr>
          <a:xfrm>
            <a:off x="4540917" y="1494000"/>
            <a:ext cx="3110165" cy="2583671"/>
            <a:chOff x="1056000" y="1707711"/>
            <a:chExt cx="3110165" cy="25836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EF0548F-082F-4654-9639-2D02B5E22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000" y="1737555"/>
              <a:ext cx="2560940" cy="255382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34271F-1DE8-2703-E084-5B194958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5996" y="1707711"/>
              <a:ext cx="1450169" cy="1450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7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A831C-682B-40D6-AF84-F678AFA1F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DEAF-41CE-4BD6-A9F2-A75CD75422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testing </a:t>
            </a:r>
            <a:r>
              <a:rPr lang="en-US" dirty="0"/>
              <a:t>test several units (components) together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Aims to expose faults in the </a:t>
            </a:r>
            <a:r>
              <a:rPr lang="en-US" b="1" dirty="0">
                <a:solidFill>
                  <a:schemeClr val="bg1"/>
                </a:solidFill>
              </a:rPr>
              <a:t>interaction between integrated units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/>
              <a:t>: test user registration + data access services + database storage (check whether the new user is stored in the DB)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 </a:t>
            </a:r>
            <a:r>
              <a:rPr lang="en-US" dirty="0"/>
              <a:t>vs. </a:t>
            </a:r>
            <a:r>
              <a:rPr lang="en-US" b="1" dirty="0">
                <a:solidFill>
                  <a:schemeClr val="bg1"/>
                </a:solidFill>
              </a:rPr>
              <a:t>integration testing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testing </a:t>
            </a:r>
            <a:r>
              <a:rPr lang="en-US" dirty="0"/>
              <a:t>tests the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several units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 </a:t>
            </a:r>
            <a:r>
              <a:rPr lang="en-US" dirty="0"/>
              <a:t>tests a </a:t>
            </a:r>
            <a:r>
              <a:rPr lang="en-US" b="1" dirty="0">
                <a:solidFill>
                  <a:schemeClr val="bg1"/>
                </a:solidFill>
              </a:rPr>
              <a:t>single unit </a:t>
            </a:r>
            <a:r>
              <a:rPr lang="en-US" dirty="0"/>
              <a:t>(component)</a:t>
            </a:r>
          </a:p>
          <a:p>
            <a:pPr>
              <a:buClr>
                <a:schemeClr val="tx1"/>
              </a:buClr>
            </a:pPr>
            <a:r>
              <a:rPr lang="en-US" dirty="0"/>
              <a:t>Integration testing is implemented by: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 framework </a:t>
            </a:r>
            <a:r>
              <a:rPr lang="en-US" dirty="0"/>
              <a:t>+ test stubs / mocks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F53F47-A89F-4F13-99C1-1E4D46E9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4203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B0A84-AD4B-49C6-BF8B-9B44E376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b="1" dirty="0"/>
              <a:t>JS App</a:t>
            </a:r>
            <a:r>
              <a:rPr lang="en-US" dirty="0"/>
              <a:t> with </a:t>
            </a:r>
            <a:r>
              <a:rPr lang="en-US" b="1" dirty="0"/>
              <a:t>integration tests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sz="2599" dirty="0"/>
              <a:t>Code: </a:t>
            </a:r>
            <a:r>
              <a:rPr lang="en-US" sz="2599" dirty="0">
                <a:hlinkClick r:id="rId2"/>
              </a:rPr>
              <a:t>https://github.com/nakov/MVC-app-integration-tests-example-mocha</a:t>
            </a:r>
            <a:endParaRPr lang="en-US" sz="259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C0DE6-12FB-4DDD-A3BE-6CCA7734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JS App</a:t>
            </a:r>
            <a:r>
              <a:rPr lang="en-US"/>
              <a:t>: Students Registry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4C6B203-35CB-04E5-0EDC-7762C5EE7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7C1393-7333-BC0C-D7D7-E5E073F4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0" y="2062392"/>
            <a:ext cx="6945560" cy="3706608"/>
          </a:xfrm>
          <a:prstGeom prst="roundRect">
            <a:avLst>
              <a:gd name="adj" fmla="val 2048"/>
            </a:avLst>
          </a:prstGeom>
        </p:spPr>
      </p:pic>
    </p:spTree>
    <p:extLst>
      <p:ext uri="{BB962C8B-B14F-4D97-AF65-F5344CB8AC3E}">
        <p14:creationId xmlns:p14="http://schemas.microsoft.com/office/powerpoint/2010/main" val="423389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4EF7B5-4D71-7564-FD76-0E7541838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2236FD-47AC-6CBF-B005-52180353C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 integration test with Mocha: load the "Home" page and assert that it displays correctly the count of students from the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F722E-F376-9608-205E-E66FA16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– Example with Mocha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2F90-87F3-ADEA-7DCF-73F24D7E2B36}"/>
              </a:ext>
            </a:extLst>
          </p:cNvPr>
          <p:cNvSpPr txBox="1">
            <a:spLocks/>
          </p:cNvSpPr>
          <p:nvPr/>
        </p:nvSpPr>
        <p:spPr>
          <a:xfrm>
            <a:off x="606000" y="2953293"/>
            <a:ext cx="10980000" cy="2679624"/>
          </a:xfrm>
          <a:prstGeom prst="roundRect">
            <a:avLst>
              <a:gd name="adj" fmla="val 709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99" b="1" noProof="1">
                <a:latin typeface="Consolas" pitchFamily="49" charset="0"/>
              </a:rPr>
              <a:t>test('Students count', async function() {</a:t>
            </a:r>
          </a:p>
          <a:p>
            <a:pPr marL="0" indent="0" latinLnBrk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99" b="1" noProof="1">
                <a:latin typeface="Consolas" pitchFamily="49" charset="0"/>
              </a:rPr>
              <a:t>  let res = await fetch("http://localhost:8888/");</a:t>
            </a:r>
          </a:p>
          <a:p>
            <a:pPr marL="0" indent="0" latinLnBrk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99" b="1" noProof="1">
                <a:latin typeface="Consolas" pitchFamily="49" charset="0"/>
              </a:rPr>
              <a:t>  let body = await res.text();</a:t>
            </a:r>
          </a:p>
          <a:p>
            <a:pPr marL="0" indent="0" latinLnBrk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99" b="1" noProof="1">
                <a:latin typeface="Consolas" pitchFamily="49" charset="0"/>
              </a:rPr>
              <a:t>  assert.ok(body.includes("</a:t>
            </a:r>
            <a:r>
              <a:rPr lang="en-US" sz="2799" b="1" noProof="1"/>
              <a:t>Registered students: &lt;b&gt;3&lt;/b&gt;</a:t>
            </a:r>
            <a:r>
              <a:rPr lang="en-US" sz="2799" b="1" noProof="1">
                <a:latin typeface="Consolas" pitchFamily="49" charset="0"/>
              </a:rPr>
              <a:t>"));</a:t>
            </a:r>
          </a:p>
          <a:p>
            <a:pPr marL="0" indent="0" latinLnBrk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99" b="1" noProof="1">
                <a:latin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3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C4EF-3887-4E88-810A-8477A8266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the app repo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Restore</a:t>
            </a:r>
            <a:r>
              <a:rPr lang="en-US" dirty="0"/>
              <a:t> the Node packages: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Run the Mocha </a:t>
            </a: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A0AF3-8AAF-4F5B-82CA-2DE653B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 Locally (by Hand)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79988C-F955-46DC-915D-CF7C7C8AEEDD}"/>
              </a:ext>
            </a:extLst>
          </p:cNvPr>
          <p:cNvSpPr txBox="1">
            <a:spLocks/>
          </p:cNvSpPr>
          <p:nvPr/>
        </p:nvSpPr>
        <p:spPr>
          <a:xfrm>
            <a:off x="517453" y="1944504"/>
            <a:ext cx="11157094" cy="1079603"/>
          </a:xfrm>
          <a:prstGeom prst="roundRect">
            <a:avLst>
              <a:gd name="adj" fmla="val 709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99" b="1" noProof="1">
                <a:latin typeface="Consolas" pitchFamily="49" charset="0"/>
              </a:rPr>
              <a:t>git clone https://github.com/nakov/MVC-app-integration-tests-example-mocha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09453E-25B5-4A85-AE99-05EE0127D469}"/>
              </a:ext>
            </a:extLst>
          </p:cNvPr>
          <p:cNvSpPr txBox="1">
            <a:spLocks/>
          </p:cNvSpPr>
          <p:nvPr/>
        </p:nvSpPr>
        <p:spPr>
          <a:xfrm>
            <a:off x="517453" y="3947914"/>
            <a:ext cx="11157094" cy="648828"/>
          </a:xfrm>
          <a:prstGeom prst="roundRect">
            <a:avLst>
              <a:gd name="adj" fmla="val 709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99" b="1" noProof="1">
                <a:latin typeface="Consolas" pitchFamily="49" charset="0"/>
              </a:rPr>
              <a:t>npm install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058833-A8B2-4FBE-B5BC-6F72148DC035}"/>
              </a:ext>
            </a:extLst>
          </p:cNvPr>
          <p:cNvSpPr txBox="1">
            <a:spLocks/>
          </p:cNvSpPr>
          <p:nvPr/>
        </p:nvSpPr>
        <p:spPr>
          <a:xfrm>
            <a:off x="517453" y="5408485"/>
            <a:ext cx="11157094" cy="648828"/>
          </a:xfrm>
          <a:prstGeom prst="roundRect">
            <a:avLst>
              <a:gd name="adj" fmla="val 709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799" b="1" noProof="1">
                <a:latin typeface="Consolas" pitchFamily="49" charset="0"/>
              </a:rPr>
              <a:t>npm 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BB36EF-F9EB-4506-B3A4-C6CBAC1C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475" y="2654677"/>
            <a:ext cx="3285513" cy="401348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6E2465-60FE-7E1D-FE52-1C97B1BE8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40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AF4D1AF-F95A-4748-AB7B-AFA114F44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04082" y="3294000"/>
            <a:ext cx="7339729" cy="768084"/>
          </a:xfrm>
        </p:spPr>
        <p:txBody>
          <a:bodyPr/>
          <a:lstStyle/>
          <a:p>
            <a:r>
              <a:rPr lang="en-US" dirty="0"/>
              <a:t>The CI/CD Pipeline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4604082" y="1471047"/>
            <a:ext cx="7339729" cy="1754333"/>
          </a:xfrm>
        </p:spPr>
        <p:txBody>
          <a:bodyPr/>
          <a:lstStyle/>
          <a:p>
            <a:pPr>
              <a:buClr>
                <a:schemeClr val="tx1"/>
              </a:buClr>
              <a:buSzPts val="3400"/>
            </a:pPr>
            <a:r>
              <a:rPr lang="en-US" sz="5000" b="1" dirty="0">
                <a:ea typeface="Calibri"/>
                <a:cs typeface="Calibri"/>
                <a:sym typeface="Calibri"/>
              </a:rPr>
              <a:t>Continuous Integration and Continuous Delivery</a:t>
            </a:r>
            <a:endParaRPr lang="en-US" sz="5000" dirty="0"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6B03BF-31AB-427F-94DA-7D40D310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64" y="2158976"/>
            <a:ext cx="2944623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20783-FDD3-4DEA-92ED-F6FD7E6F8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A891E-7726-452A-B421-F9EA68E486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Software engineering</a:t>
            </a:r>
            <a:r>
              <a:rPr lang="en-US" dirty="0"/>
              <a:t> is not just coding!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/>
              <a:t>SDLC</a:t>
            </a:r>
            <a:r>
              <a:rPr lang="en-US" dirty="0"/>
              <a:t> includes the following activities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b="1" dirty="0"/>
              <a:t>Requirements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Software </a:t>
            </a:r>
            <a:r>
              <a:rPr lang="en-US" b="1" dirty="0"/>
              <a:t>design</a:t>
            </a:r>
          </a:p>
          <a:p>
            <a:pPr lvl="1"/>
            <a:r>
              <a:rPr lang="en-US" b="1" dirty="0"/>
              <a:t>Construction</a:t>
            </a:r>
          </a:p>
          <a:p>
            <a:pPr lvl="1"/>
            <a:r>
              <a:rPr lang="en-US" b="1" dirty="0"/>
              <a:t>Testing</a:t>
            </a:r>
          </a:p>
          <a:p>
            <a:pPr>
              <a:spcBef>
                <a:spcPts val="1200"/>
              </a:spcBef>
            </a:pPr>
            <a:r>
              <a:rPr lang="en-US" b="1" dirty="0"/>
              <a:t>Development processes </a:t>
            </a:r>
            <a:r>
              <a:rPr lang="en-US" dirty="0"/>
              <a:t>(Waterfall / Scrum /</a:t>
            </a:r>
            <a:br>
              <a:rPr lang="en-US" dirty="0"/>
            </a:br>
            <a:r>
              <a:rPr lang="en-US" dirty="0"/>
              <a:t>Kanban) define workflow and key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72EE7A-31BB-40E9-829A-E261F5C3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 (SLDC)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6A3A8BB-640D-41E0-A46E-C2626C0D6522}"/>
              </a:ext>
            </a:extLst>
          </p:cNvPr>
          <p:cNvSpPr>
            <a:spLocks/>
          </p:cNvSpPr>
          <p:nvPr/>
        </p:nvSpPr>
        <p:spPr bwMode="auto">
          <a:xfrm>
            <a:off x="6141000" y="2855089"/>
            <a:ext cx="433388" cy="2232025"/>
          </a:xfrm>
          <a:prstGeom prst="rightBrace">
            <a:avLst>
              <a:gd name="adj1" fmla="val 42918"/>
              <a:gd name="adj2" fmla="val 50000"/>
            </a:avLst>
          </a:prstGeom>
          <a:ln w="381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284BB8-582A-410D-8B13-5BFA68E4EC84}"/>
              </a:ext>
            </a:extLst>
          </p:cNvPr>
          <p:cNvSpPr/>
          <p:nvPr/>
        </p:nvSpPr>
        <p:spPr>
          <a:xfrm>
            <a:off x="6548355" y="3193685"/>
            <a:ext cx="2456033" cy="156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98" dirty="0"/>
              <a:t>Software</a:t>
            </a:r>
            <a:br>
              <a:rPr lang="en-US" sz="3198" dirty="0"/>
            </a:br>
            <a:r>
              <a:rPr lang="en-US" sz="3198" dirty="0"/>
              <a:t>project </a:t>
            </a:r>
            <a:r>
              <a:rPr lang="en-US" sz="3198" b="1" dirty="0"/>
              <a:t>management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F6B1C9-C365-434C-AB5F-72933CC7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254" y="1354641"/>
            <a:ext cx="3152746" cy="3019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616FD8-FCEC-45E0-9A18-2FC0FFFD2201}"/>
              </a:ext>
            </a:extLst>
          </p:cNvPr>
          <p:cNvSpPr txBox="1"/>
          <p:nvPr/>
        </p:nvSpPr>
        <p:spPr>
          <a:xfrm>
            <a:off x="3599852" y="3978334"/>
            <a:ext cx="3351148" cy="58823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8F7DA-1148-44D8-816F-BE2F3253FA62}"/>
              </a:ext>
            </a:extLst>
          </p:cNvPr>
          <p:cNvSpPr txBox="1"/>
          <p:nvPr/>
        </p:nvSpPr>
        <p:spPr>
          <a:xfrm>
            <a:off x="2676000" y="4646434"/>
            <a:ext cx="3351148" cy="58823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8941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594E0-F1FB-4CBA-B924-6435BA2ED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46F27-0094-40A2-8470-1F191A479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4001"/>
            <a:ext cx="11818096" cy="541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CI/CD pipeline</a:t>
            </a:r>
          </a:p>
          <a:p>
            <a:pPr lvl="1"/>
            <a:r>
              <a:rPr lang="en-US" dirty="0"/>
              <a:t>Continuously integrate</a:t>
            </a:r>
            <a:br>
              <a:rPr lang="en-US" dirty="0"/>
            </a:br>
            <a:r>
              <a:rPr lang="en-US" dirty="0"/>
              <a:t>and release new features</a:t>
            </a:r>
          </a:p>
          <a:p>
            <a:r>
              <a:rPr lang="en-US" b="1" dirty="0">
                <a:solidFill>
                  <a:schemeClr val="bg1"/>
                </a:solidFill>
              </a:rPr>
              <a:t>Continuous integration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 code, test and integrate it in the product</a:t>
            </a:r>
          </a:p>
          <a:p>
            <a:r>
              <a:rPr lang="en-US" b="1" dirty="0">
                <a:solidFill>
                  <a:schemeClr val="bg1"/>
                </a:solidFill>
              </a:rPr>
              <a:t>Continuous delivery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Continuously release new features</a:t>
            </a:r>
          </a:p>
          <a:p>
            <a:r>
              <a:rPr lang="en-US" b="1" dirty="0">
                <a:solidFill>
                  <a:schemeClr val="bg1"/>
                </a:solidFill>
              </a:rPr>
              <a:t>QAs</a:t>
            </a:r>
            <a:r>
              <a:rPr lang="en-US" dirty="0"/>
              <a:t> maintain and monitor the CI/CD pipeline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F0402F-4C73-447C-8923-2B047551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CI/CD Pipeline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D32BDC-D0B4-45C0-9A9F-F17203EF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07" y="1370445"/>
            <a:ext cx="6179937" cy="266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637185" cy="2340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F44DE71-5E05-482A-BE4E-EF151C7427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BBCDA-566C-48DE-8C24-985069CA83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5424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6CCE-4B62-4128-AC83-A40D75F7F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170598" cy="5528766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GitHub Actions </a:t>
            </a:r>
            <a:r>
              <a:rPr lang="en-US" dirty="0"/>
              <a:t>you can create custom </a:t>
            </a:r>
            <a:r>
              <a:rPr lang="en-US" b="1" dirty="0">
                <a:solidFill>
                  <a:schemeClr val="bg1"/>
                </a:solidFill>
              </a:rPr>
              <a:t>CI workflows</a:t>
            </a:r>
          </a:p>
          <a:p>
            <a:r>
              <a:rPr lang="en-US" dirty="0"/>
              <a:t>There are different CI workflows based on the </a:t>
            </a:r>
            <a:r>
              <a:rPr lang="en-US" b="1" dirty="0">
                <a:solidFill>
                  <a:schemeClr val="bg1"/>
                </a:solidFill>
              </a:rPr>
              <a:t>language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in your repository</a:t>
            </a:r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build the code </a:t>
            </a:r>
            <a:r>
              <a:rPr lang="en-US" dirty="0"/>
              <a:t>in your repository and </a:t>
            </a:r>
            <a:r>
              <a:rPr lang="en-US" b="1" dirty="0">
                <a:solidFill>
                  <a:schemeClr val="bg1"/>
                </a:solidFill>
              </a:rPr>
              <a:t>run your tests</a:t>
            </a:r>
          </a:p>
          <a:p>
            <a:pPr>
              <a:spcAft>
                <a:spcPts val="0"/>
              </a:spcAft>
            </a:pPr>
            <a:r>
              <a:rPr lang="en-US" dirty="0"/>
              <a:t>GitHub runs your </a:t>
            </a:r>
            <a:r>
              <a:rPr lang="en-US" b="1" dirty="0">
                <a:solidFill>
                  <a:schemeClr val="bg1"/>
                </a:solidFill>
              </a:rPr>
              <a:t>CI tests </a:t>
            </a:r>
            <a:r>
              <a:rPr lang="en-US" dirty="0"/>
              <a:t>and provides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    results</a:t>
            </a:r>
            <a:r>
              <a:rPr lang="en-US" dirty="0"/>
              <a:t> of each test in the pull request</a:t>
            </a:r>
          </a:p>
          <a:p>
            <a:pPr lvl="1">
              <a:spcAft>
                <a:spcPts val="0"/>
              </a:spcAft>
            </a:pPr>
            <a:r>
              <a:rPr lang="en-US" dirty="0"/>
              <a:t>This way you can see if a change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introduces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D4E3762-5A07-4CD3-BDB5-07E74A98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12" y="3903378"/>
            <a:ext cx="3367187" cy="25858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4B557-1D46-40F0-9C46-398CE2A14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958F2-19D1-4AFB-BABB-F364858D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 with CI/CD</a:t>
            </a:r>
          </a:p>
        </p:txBody>
      </p:sp>
    </p:spTree>
    <p:extLst>
      <p:ext uri="{BB962C8B-B14F-4D97-AF65-F5344CB8AC3E}">
        <p14:creationId xmlns:p14="http://schemas.microsoft.com/office/powerpoint/2010/main" val="9446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49249"/>
            <a:ext cx="8916380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3317" y="1864143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37602" y="1741407"/>
            <a:ext cx="2601116" cy="28157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0605" y="1583740"/>
            <a:ext cx="814171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rPr>
              <a:t>QA automation engineers ensure the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software quality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rPr>
              <a:t>through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automation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rPr>
              <a:t>Write and maintain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automated tests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Back-End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rPr>
              <a:t>overview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rPr>
              <a:t>Back-End Test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Automation 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Unit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tests</a:t>
            </a:r>
            <a:endParaRPr lang="bg-BG" sz="36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Integration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tests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rPr>
              <a:t>Build and monitor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CI/CD 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rPr>
              <a:t>pipeline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7808C0A-68E9-4144-B982-7E0C79C8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</a:t>
            </a:r>
            <a:r>
              <a:rPr lang="en-US" sz="3200" dirty="0">
                <a:solidFill>
                  <a:srgbClr val="234465"/>
                </a:solidFill>
              </a:rPr>
              <a:t>e</a:t>
            </a:r>
            <a:r>
              <a:rPr lang="en-US" sz="3200" dirty="0"/>
              <a:t>rsity – High-Quality Education, Profession and Job for Software Developers</a:t>
            </a:r>
          </a:p>
          <a:p>
            <a:pPr lvl="1">
              <a:buClr>
                <a:srgbClr val="234465"/>
              </a:buClr>
            </a:pPr>
            <a:r>
              <a:rPr lang="en-US" sz="3000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rgbClr val="234465"/>
              </a:buClr>
            </a:pPr>
            <a:r>
              <a:rPr lang="en-US" sz="3000" noProof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rgbClr val="234465"/>
              </a:buClr>
            </a:pPr>
            <a:r>
              <a:rPr lang="en-US" sz="3000" noProof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rgbClr val="234465"/>
              </a:buClr>
            </a:pPr>
            <a:r>
              <a:rPr lang="en-US" sz="30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chemeClr val="bg1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9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"</a:t>
            </a:r>
            <a:r>
              <a:rPr lang="en-US" b="1" dirty="0">
                <a:solidFill>
                  <a:schemeClr val="bg1"/>
                </a:solidFill>
              </a:rPr>
              <a:t>software quality assurance</a:t>
            </a:r>
            <a:r>
              <a:rPr lang="en-US" dirty="0"/>
              <a:t>" (</a:t>
            </a:r>
            <a:r>
              <a:rPr lang="en-US" b="1" dirty="0">
                <a:solidFill>
                  <a:schemeClr val="bg1"/>
                </a:solidFill>
              </a:rPr>
              <a:t>SQA</a:t>
            </a:r>
            <a:r>
              <a:rPr lang="en-US" dirty="0"/>
              <a:t>)?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quality assurance aims to </a:t>
            </a:r>
            <a:r>
              <a:rPr lang="en-US" b="1" dirty="0">
                <a:solidFill>
                  <a:schemeClr val="bg1"/>
                </a:solidFill>
              </a:rPr>
              <a:t>assure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bug free </a:t>
            </a:r>
            <a:r>
              <a:rPr lang="en-US" dirty="0"/>
              <a:t>(behaves as expected)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Performed by the Quality Assurance engineers (</a:t>
            </a:r>
            <a:r>
              <a:rPr lang="en-US" b="1" dirty="0">
                <a:solidFill>
                  <a:schemeClr val="bg1"/>
                </a:solidFill>
              </a:rPr>
              <a:t>QA engineers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Most of the QA work is </a:t>
            </a:r>
            <a:r>
              <a:rPr lang="en-US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Manual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b="1" dirty="0"/>
              <a:t> </a:t>
            </a:r>
            <a:r>
              <a:rPr lang="en-US" dirty="0"/>
              <a:t>(click and check the results)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Automated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b="1" dirty="0"/>
              <a:t> </a:t>
            </a:r>
            <a:r>
              <a:rPr lang="en-US" dirty="0"/>
              <a:t>(QA automation)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Modern QA engineering relies mostly on </a:t>
            </a:r>
            <a:r>
              <a:rPr lang="en-US" b="1" dirty="0">
                <a:solidFill>
                  <a:schemeClr val="bg1"/>
                </a:solidFill>
              </a:rPr>
              <a:t>test automation</a:t>
            </a:r>
          </a:p>
          <a:p>
            <a:pPr>
              <a:buClr>
                <a:schemeClr val="tx1"/>
              </a:buClr>
            </a:pPr>
            <a:r>
              <a:rPr lang="en-US" dirty="0"/>
              <a:t>Continuous integration and continuous delivery (</a:t>
            </a:r>
            <a:r>
              <a:rPr lang="en-US" b="1" dirty="0">
                <a:solidFill>
                  <a:schemeClr val="bg1"/>
                </a:solidFill>
              </a:rPr>
              <a:t>CI/CD pipeline</a:t>
            </a:r>
            <a:r>
              <a:rPr lang="en-US" dirty="0"/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Software Quality Assurance (QA)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A482A3-FA37-4584-8473-180197760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DC683-5F8D-4D00-B4EB-0A4162A3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380" y="1269000"/>
            <a:ext cx="2028620" cy="15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4D82C-E7FB-031A-AD75-B134DF3C6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4ACE-579B-2DDD-8CB2-9E06B22F9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24499"/>
            <a:ext cx="11818096" cy="55178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500" b="1" dirty="0">
                <a:latin typeface="+mj-lt"/>
              </a:rPr>
              <a:t>Manual testing</a:t>
            </a:r>
            <a:endParaRPr lang="en-US" sz="35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3000" dirty="0">
                <a:solidFill>
                  <a:srgbClr val="234465"/>
                </a:solidFill>
              </a:rPr>
              <a:t>T</a:t>
            </a:r>
            <a:r>
              <a:rPr lang="en-US" sz="3000" i="0" dirty="0">
                <a:solidFill>
                  <a:srgbClr val="234465"/>
                </a:solidFill>
                <a:effectLst/>
              </a:rPr>
              <a:t>ype of software testing in which tests are </a:t>
            </a:r>
            <a:r>
              <a:rPr lang="en-US" sz="3000" b="1" i="0" dirty="0">
                <a:solidFill>
                  <a:srgbClr val="F2A40D"/>
                </a:solidFill>
                <a:effectLst/>
              </a:rPr>
              <a:t>executed</a:t>
            </a:r>
            <a:r>
              <a:rPr lang="en-US" sz="300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3000" b="1" i="0" dirty="0">
                <a:solidFill>
                  <a:srgbClr val="F2A40D"/>
                </a:solidFill>
                <a:effectLst/>
              </a:rPr>
              <a:t>manually</a:t>
            </a:r>
            <a:r>
              <a:rPr lang="en-US" sz="3000" i="0" dirty="0">
                <a:solidFill>
                  <a:srgbClr val="222222"/>
                </a:solidFill>
                <a:effectLst/>
              </a:rPr>
              <a:t>  </a:t>
            </a:r>
            <a:r>
              <a:rPr lang="en-US" sz="3000" b="1" i="0" dirty="0">
                <a:solidFill>
                  <a:srgbClr val="F2A40D"/>
                </a:solidFill>
                <a:effectLst/>
              </a:rPr>
              <a:t>without</a:t>
            </a:r>
            <a:r>
              <a:rPr lang="en-US" sz="300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using</a:t>
            </a:r>
            <a:r>
              <a:rPr lang="en-US" sz="300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any</a:t>
            </a:r>
            <a:r>
              <a:rPr lang="en-US" sz="300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3000" b="1" i="0" dirty="0">
                <a:solidFill>
                  <a:srgbClr val="F2A40D"/>
                </a:solidFill>
                <a:effectLst/>
              </a:rPr>
              <a:t>automated tools</a:t>
            </a:r>
            <a:endParaRPr lang="en-US" sz="3000" b="1" i="0" dirty="0">
              <a:solidFill>
                <a:srgbClr val="222222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3000" dirty="0">
                <a:solidFill>
                  <a:srgbClr val="234465"/>
                </a:solidFill>
                <a:cs typeface="Calibri" panose="020F0502020204030204" pitchFamily="34" charset="0"/>
              </a:rPr>
              <a:t>A human performs the tests </a:t>
            </a:r>
            <a:r>
              <a:rPr lang="en-US" sz="3000" b="1" dirty="0">
                <a:solidFill>
                  <a:srgbClr val="F2A40D"/>
                </a:solidFill>
                <a:cs typeface="Calibri" panose="020F0502020204030204" pitchFamily="34" charset="0"/>
              </a:rPr>
              <a:t>step by step</a:t>
            </a:r>
            <a:r>
              <a:rPr lang="en-US" sz="3000" dirty="0">
                <a:solidFill>
                  <a:srgbClr val="234465"/>
                </a:solidFill>
                <a:cs typeface="Calibri" panose="020F0502020204030204" pitchFamily="34" charset="0"/>
              </a:rPr>
              <a:t>, without test scripts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solidFill>
                  <a:srgbClr val="234465"/>
                </a:solidFill>
                <a:cs typeface="Calibri" panose="020F0502020204030204" pitchFamily="34" charset="0"/>
              </a:rPr>
              <a:t>Tests are executed </a:t>
            </a:r>
            <a:r>
              <a:rPr lang="en-US" sz="3000" b="1" dirty="0">
                <a:solidFill>
                  <a:srgbClr val="F2A40D"/>
                </a:solidFill>
                <a:cs typeface="Calibri" panose="020F0502020204030204" pitchFamily="34" charset="0"/>
              </a:rPr>
              <a:t>one-by-one</a:t>
            </a:r>
            <a:r>
              <a:rPr lang="en-US" sz="3000" dirty="0">
                <a:solidFill>
                  <a:srgbClr val="234465"/>
                </a:solidFill>
                <a:cs typeface="Calibri" panose="020F0502020204030204" pitchFamily="34" charset="0"/>
              </a:rPr>
              <a:t> in an individual manner</a:t>
            </a:r>
            <a:endParaRPr lang="en-US" sz="3000" dirty="0">
              <a:solidFill>
                <a:srgbClr val="23446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500" b="1" dirty="0">
                <a:latin typeface="+mj-lt"/>
              </a:rPr>
              <a:t>Automation testing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solidFill>
                  <a:srgbClr val="234465"/>
                </a:solidFill>
              </a:rPr>
              <a:t>T</a:t>
            </a:r>
            <a:r>
              <a:rPr lang="en-US" sz="3000" i="0" dirty="0">
                <a:solidFill>
                  <a:srgbClr val="234465"/>
                </a:solidFill>
                <a:effectLst/>
              </a:rPr>
              <a:t>ype of software testing in which tests are </a:t>
            </a:r>
            <a:r>
              <a:rPr lang="en-US" sz="3000" b="1" i="0" dirty="0">
                <a:solidFill>
                  <a:srgbClr val="F2A40D"/>
                </a:solidFill>
                <a:effectLst/>
              </a:rPr>
              <a:t>executed</a:t>
            </a:r>
            <a:r>
              <a:rPr lang="en-US" sz="300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3000" b="1" i="0" dirty="0">
                <a:solidFill>
                  <a:srgbClr val="F2A40D"/>
                </a:solidFill>
                <a:effectLst/>
              </a:rPr>
              <a:t>automatically</a:t>
            </a:r>
            <a:br>
              <a:rPr lang="en-US" sz="3000" b="1" dirty="0">
                <a:solidFill>
                  <a:srgbClr val="234465"/>
                </a:solidFill>
              </a:rPr>
            </a:br>
            <a:r>
              <a:rPr lang="en-US" sz="3000" b="0" i="0" dirty="0">
                <a:solidFill>
                  <a:srgbClr val="234465"/>
                </a:solidFill>
                <a:effectLst/>
              </a:rPr>
              <a:t>via test </a:t>
            </a:r>
            <a:r>
              <a:rPr lang="en-US" sz="3000" b="1" i="0" dirty="0">
                <a:solidFill>
                  <a:srgbClr val="F2A40D"/>
                </a:solidFill>
                <a:effectLst/>
              </a:rPr>
              <a:t>automation frameworks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solidFill>
                  <a:srgbClr val="234465"/>
                </a:solidFill>
              </a:rPr>
              <a:t>Testers utilize</a:t>
            </a:r>
            <a:r>
              <a:rPr lang="en-US" sz="3000" b="1" dirty="0">
                <a:solidFill>
                  <a:srgbClr val="F2A40D"/>
                </a:solidFill>
              </a:rPr>
              <a:t> tools </a:t>
            </a:r>
            <a:r>
              <a:rPr lang="en-US" sz="3000" dirty="0">
                <a:solidFill>
                  <a:srgbClr val="234465"/>
                </a:solidFill>
              </a:rPr>
              <a:t>and </a:t>
            </a:r>
            <a:r>
              <a:rPr lang="en-US" sz="3000" b="1" dirty="0">
                <a:solidFill>
                  <a:srgbClr val="F2A40D"/>
                </a:solidFill>
              </a:rPr>
              <a:t>scripts </a:t>
            </a:r>
            <a:r>
              <a:rPr lang="en-US" sz="3000" dirty="0">
                <a:solidFill>
                  <a:srgbClr val="234465"/>
                </a:solidFill>
              </a:rPr>
              <a:t>to automate testing efforts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solidFill>
                  <a:srgbClr val="234465"/>
                </a:solidFill>
              </a:rPr>
              <a:t>R</a:t>
            </a:r>
            <a:r>
              <a:rPr lang="en-US" sz="3000" b="0" i="0" dirty="0">
                <a:solidFill>
                  <a:srgbClr val="234465"/>
                </a:solidFill>
                <a:effectLst/>
              </a:rPr>
              <a:t>equires </a:t>
            </a:r>
            <a:r>
              <a:rPr lang="en-US" sz="3000" b="1" i="0" dirty="0">
                <a:solidFill>
                  <a:srgbClr val="F2A40D"/>
                </a:solidFill>
                <a:effectLst/>
              </a:rPr>
              <a:t>coding</a:t>
            </a:r>
            <a:r>
              <a:rPr lang="en-US" sz="3000" b="0" i="0" dirty="0">
                <a:solidFill>
                  <a:srgbClr val="234465"/>
                </a:solidFill>
                <a:effectLst/>
              </a:rPr>
              <a:t> and test </a:t>
            </a:r>
            <a:r>
              <a:rPr lang="en-US" sz="3000" b="1" i="0" dirty="0">
                <a:solidFill>
                  <a:srgbClr val="F2A40D"/>
                </a:solidFill>
                <a:effectLst/>
              </a:rPr>
              <a:t>maintenance</a:t>
            </a:r>
            <a:endParaRPr lang="en-US" sz="3000" b="1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0C5C2-4C7A-D3AA-FD67-820AC480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and QA Automation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data:image/jpeg;base64,/9j/4AAQSkZJRgABAQAAAQABAAD/2wCEAAkGBxQSEhUUEBQUFBUVFhgUFhYXFxQVFhgWFxcWFxcYFxYaHSggGBslHRcVITEiJSkrLi4uFyAzODMsNygtLisBCgoKDg0OGxAQGywkHyU0LDQ0LywsLCwsLC8sLCwsLDQsLCwsLCwsLCwsLCwsLCwsLCwsLCwsLCwsLCwsLCwsLP/AABEIALUBFwMBEQACEQEDEQH/xAAcAAEAAgMBAQEAAAAAAAAAAAAABgcDBAUCAQj/xABHEAABAwIDBQQFBwkHBQEAAAABAAIDBBEFEiEGEzFBUQciYYEUMnGRsSNCUnKhwdEVFlRikpOywtIXJDM0Q3OCY2Si4fBT/8QAGgEBAAIDAQAAAAAAAAAAAAAAAAQFAgMGAf/EADMRAAICAQIEAwcDBAMBAAAAAAABAgMEERIFEzFBFCFRMjNScYGhsRUiYSNCkcEkYtFD/9oADAMBAAIRAxEAPwC8UAQBAEAQBAEAQBAEAQBAEAQBAEAQBAEAQBAEAQBAEAQBAEAQBAEAQBAEAQBAEAQBAEAQBAEAQBAEAQBAEAQBAEAQBAEAQBAEAQBAEAQBAEAQBAEAQBAEAQBAEAQBAEAQBAEAQHl7rcdEBz5scgbxkBPhc/BbI02S6I1Svrj1Zh/OWn+kf2Xfgs/DW+n3MPFVev2H5ywfSP7LvwTw1voPFVepmhxyB3CRvnp8Vg6bF1Rmr630Z0GPB1ButZtPSAIAgCAIAgCAIAgCAIAgCAIAgCAIAgCAIAgCAIAgCAIAgCAxzyBrS52gAufYEBX+L4y+dx1IZ81vh1PUq2poUFr3Ki7Ic3ouhzsy3mgxuqmDi5o9pC88hoz4Kth4Pb+0E1Q0ZlzL3QG3QYnJCbsdpzafVPlyWqyiM+ptqvlX0J9hde2aMPbz4joeYKqrIOEtrLaE1OO5G4sDMIAgCAIAgCAIAgCAIAgCAIAgCAIAgCAIAgCAIAgCAIAgOFtjPlpnW+cQ33nX7Fvx462I0ZMtKmQHMrcptTo4DhPpUhDiRGwXdbTMTwbfoomXa4pRRMxKVP8Ac+iJpDs5TtFhEz9lqrXJlmopdj7Js/TkWMTP2W/gmrGiIdtFgwpXjd/4b7gD6LuOngRfTwVhiWuX7WV2ZUo/uicrMpxB1JPsNVd+SPkQHj28D9yrs2PSRY4M9U4k0UEnhAEAQBAEAQBAEAQBAEAQBAEAQBAEAQBAEAQBAEAQBAEBGdvD/dx9dv3qTie9RGy/dMgedW5S6kz7PfUl+uP4QqrN959C3wfdkvUQmBARvbPDpZmM3Ia4tfchxI0ykaWB11C349qrlqzRkVO2O1ET/N2s/wDzj/bP9KmeNj6ELwEvU7ux+DzxTOfM1rRkyjK4k3uD0CjZF6tSSJONjupvVkzUUlhAEAQBAEAQBAEAQBAEAQBAEAQBAEAQBAEAQBAEAQBAEBF+0E/3Yf7jfipWH71EXM9y/oV5nVzoUmpOuzk3jl+v/K1VGd7z6Fxge6+pMVDJoQGKeZrGlziAALknQIlq9EeN6LVkDxDbR++Bh/wmm2U/PHU9PBWdeD+z93X8FXZnvmft6L7kzwrEmTxh8ZuDxHMHmCORVfZXKuW2RY12RsjuibywNgQBAEAQBAEAQBAEAQBAEAQBAEAQBAEAQBAEAQBAEAQBARTtGP8AdR/uM+KlYXvl9SJne4f0K13ivNCg3FgdmbrxS/7n8rVTZ/vS74d7n6k1UInmKedrGlziAALkngESbeiPG0lqysNqdpzUuyRkiEHTkXnqfDwV1i4nLW6XX8FHl5nN/bH2fyR7eKZoQtx0MFxp9NJnYbg+s3k4fcfFabsdWx0fU30ZMqZaroWvhGKR1EYkjNweI5g8wR1VFZXKuW2Rf12xsjuj0N5YGwIAgCAIAgCAIAgCAIAgCAIAgCAIAgCAIAgCAIAgCAICI9pjrUl/+oz4qZg++X1IPEXpjyfy/JVe+V9tOZ5hZPZW68Mv+5/K1UnEfe/Q6Lhb1o+rJrUTBjS5xAa0EkngANSSoC8yyZU2121pqnZIiRCOHV9vnHw6BXmJhqtbpdfwc5m8Q5r2Q9n8kaM6mvRdSBGTeui6H3fL3Qx5h8M//wB93tXnlrp3M9Xt3aeR0sBx+Slkzs1B0e3k4fcehWnIxo3R0fXszdjZsqJarp3RcOC4rHUxCWI3adD1DhxafELn7K3XJxl1OnqsjZFTj0ZvrA2BALoAgCAID5dAfUAQBAEAQBAEAQBAEAQBAeXGyAqLHttKgzybiUsjBytADdQ3TNqOZV5j4VfLW9eZzuVxG1WtVvRI5/54Vv6Q73M/pW7wNHw/kj/qOT8X2X/hv4FtpUNnj38pfGXBrwQ3QO0voOXFacjBr5bcFoyRi8Rt5qVktUy3muuLqjOiIvtBtrDTStitnN/lMp9Qfe7wUunCsti5Ly/2QsjOqpmoPz9f4NLtEqmS0AfG4Oa57CCOBF1lhRcchJ9fMw4hJSxW10en5Ksur85fQsrsvnaymnc8hrWyEknQAZGqj4gm7kl6HS8KaWPq/VnRwzbeComdCRladI3OOj+oI+aeg5rXbhWVwU/8/wAGyniFVtjgvp/JF9rNiZI5M9GwvY86xj5hJ4i/zfDkpGLnbVts7EbM4bvluq+qNuu2VbSYfK99nTODczuneb3W9B8VrryJXZEW+mptsxYUYs4x9PN+pAbq9OaJlsHg8dXFURyi4u2x5g2NiDyKp+ITcLIyT7F9wuuM6ZRktVr/AKNam2FqDUGJ+kQ1MosMzb8Gjk7r04rKXEVy9V7RjDhOlvm/2lq4Xh7KeNscQDWtFgAqmUnJ6su4xUUkkQLb3auWOcRU0hZkHfIsbuPLUchb3qzwcSE4Oc18in4jmzrmoVvT1Iz+eFb+kP8Acz+lTvBUfD+Su/Ucn4vsj1HtlWAg79xsQbENsbHgdF48ChrTaex4lkJ6uX2RcOFVzZ4mSs4PaHDzHBUE4uEnF9jp4SU4qS6M3FiZBARPbsVTIxLSSObkvnY0NOZvMi4vmH2i6kYzr3aWLVEXKVuzWp6NfcrwbY1h4VDvcz+lXSwqH/b+Tn3xDJXlu+yM1JtrVse1zpS9oNy0htnDmNAsZ4FLi0lo/qZ18TvUk5PVFu4ViDJ4myRm7XC/4g+KoZwcJOMuqOkrnGcVKPRm2sTMhO321Rp7Q07rSmznOFjkby8z8FPwsVWvdLp+Ss4jmOlbIe0/sQf88K39If7mf0qz8FR8P5Kj9Ryfj+y/8NvCsexCplbFFO+51JsyzW83Hu+7qVHyKcamO7b5/UlYl+XfPbu8u/ki3qSMtY0OJcQACTxJ6nxVKdAjMgCAIAgIzt9i/o9K7KbPk+Tb17wNz5C6k4dXNtS7LzIubdyqW+78kUvddGcmMy83LXQy2PTd2F1kYlu7KYk+qw8tjflmY0xZ+JBA7rrHjcW+1c7lVKq7zXl1OqxLedQnr59Cq8RppIpXRzgiQG5ub5r/ADgeYPVXdFsLI6xOeyaJ1Tan/n1PTMSeIXQ5iY3EOynk4G929L8166YuxWd0eRyJqp1dn9jUutpH0NpuIPERhBswuzuAv3jawv1AtwWrkx37+5v581Vyl0/JiponyPayIFz3GzQON+t+QHVe22RrjrI8opnbPbHr+C9tnqaSOnjbUP3kgADndfxtwudSuaskpSbS0Otri4wUW9Tm9oX+Rl9jf4mrdh+/j8zTme4n8ilrrpDktCxuyM/4/tb8CqXiftx+R0HCPdy+f+ix8qrC2NPGK5sEL5XcGNJ/ALKEHOSiu5jOahFyfRFB1dS6R7nvN3PcXH2k3XUQgoRUV2OPtm7JuT7mLMvXJLqYxg5a6LoLrIx0LK7KsXu19O46t+UZ9U6OHkdfNUvEqdJKxdzoOFX7oOt9ixFWFsEB5ewEWKAqDb7Zk00hmiHyLz3gODHH+Un3H2q3wMrVcuTKPiWH/wDWH1IldWpS6Eu7P9pPRpd1IfkpD5MedAfYeBVfnYvMjvj1Ra8Ny+W+XLo/syxtp8dbSQGR2rjoxv0ncvLmVU0Uu2e1F1kXqmtyZSNXVOle58hLnPJc4+J+5dJCKglFdjk7LJWScpdWeIY3Pc1jBmc4hrW9SUnYq47me1VSsmox6lzbF7NNpItbOlfq93U9B4Dkubvuds9zOrx6I0w2xJKtJvCAIAgPhKAprtHxff1RY09yHuDxcbFx+A8ir3h1Oyvc+rOe4ndvs2LovyRTMp5WaE7Gyx/JOfL8qT6Ra2vD1f2PtVJ4n/lbu3Q6Hwn/ABNnfr9SCByvDntCV9nOL7iqDHHuTDIegcLlh99x5qv4hTvr3LqvwWfDLtlmx9GWHtdsxHWR/Rkbqx44g+PVp5hU9F0qpbol3fRG6G2RTNdRyQSOimble3iORHJzTzBXRU3RtjuicxkY8qZbWa91uNGhlpoXyPbHE0ve42a0ff0A5larbY1x3SNtNErZbYlw7FbJtpGZn2dM4DM7p+q3o0faufyMiVstX0OmxsaNENF17slajkkjPaJ/kZvY3+Jqk4fv4/MjZnuJfIpS66Q5TQsjsh/1/a34FUvE/bj8i/4T7uXzLJVYWpXHaxjFgymaePyj/YD3B5m58lZ8Np1k7H2Knil2kVWu5W11dFCTfYLZwVEFQ+QaSNMLD0AHeI/5W/ZVNn3tWpLt5l7w3HXKbl/d5EKmjLHOY8Wcxxa4eLSQfgrauanFSXcpra3XNxfY3cBxM01RHKPmuGYdWnRw93wWvIq5lbibcW7k2qRflPKHNDmm4IBB6g8FzOmnkzqzKgCA166kbKxzHgOa4EEHmDovU9HqeNalH7U4C6imyG5jdcxO8PoE/SH2q/w8nmx0fVHOZ+JyZbo9Gca6mlfobmIYrLOGCV5du25G+z7zw9wWquiFbbiupvuvnakpPoaZd1WxvTzNKi29EWl2dbKGIekTttK4d1p+Y3p9Y8/cqDMyubLRdEdLhYiphq+rJ8FCJx9QBAEAQHI2pxUUtNJLzAs0dXnRo9/wW2it2WKKNV9qrrc32KEe8kkk3JNyepOpK6dLRaI5OTbbbOhs9hvpNTFFyc67vqN1d+Hmo+Xby6myThU8y1Lt1L7EAyZbC1rW5LmzqChNocONNUyxcmuu36jtW/h5LpMS3mVJnMZtPLua7M57HEG4NiNQehHAqQ0mtGRU2nqi+tlcVFVTRy8yLOHRw0cPeuYvqdU3E6yi1W1qaNPa/ZdlZH9GRurHjiD0PUdQvab5VS3RPL6I3R2yKcmwuZs/o5jO+vYNHBw+kD9DxV6sut179Tn5YVqt5ehbmxeyLKRmZ9nzO9Z/8rejfiqTIyJXS1fQvsbHjRHRdSVqOSAgIz2i/wCQm9jf4mqTh+/j8yNme4l8ikl0hyxZPY//AK/tb8CqXiftx+Re8J93L5li1MwY1znGwaC4noALlVnXyLRvRalAY7iRqZ5JXfPdoOjRo0e5dPj1cutROVybXbY5GixpJAaLuJAA6kmwC2TkoxcmaoQc5KK7l/bO4aKenjib81tj4nmfM3PmuXsm5ycmdbCChFRXYq3tMwvc1e8A7swv/wA22DveLFW/DbdYOHoUvFKdJKxdyJKzKot7svxje026cbvhOXxLDct92o8lz+fTy7NezOj4fdzKtG/NE1UInhAEBxdqcJiqIHtmsABmzcMpGuYHwWdc5QknHqa7YRnBqXQoh4sSAcwBsHAWBHW3K66iLbS16nJzSUmo9DysjElnZzhMU9TeVwJjGZkZ5n6Xjbp5qs4lZOMUl0Za8LqrlJyfVFytbZUpenpAEAQBAfCgKq7V8Yzysp2nSMB7vrm9h5DXzVxwynydjKXil3mq18yAq1Kc7uyWPNopHSGPeOIDR3gMo4nlz09yh5eM79FrpoTsPKjRrqtdSWf2qf8Ab/8An/6UP9LfxfYm/q0fhIptbj7a2Rkgi3bmgtPeBuOI5ctfepmLjOjXz11IWZlRvS0WjRwlLIJPOyrGMkr6dx0kGdv1xxHmP4VV8Sq1SsRccLu83W/mT7aHaGKia102Yh7soyi5vYnXXhoVWU0TulpEtLr40x3TI4e0ChLs5jkzAWvkbex4i9+Clfp1/wDH+SL+pUfz/g7mz21cFY5zYQ8FgDjmaALE201Wi/GnTpu08yRRlQu12diQKOSAgIz2i/5Cb2N/japGH7+PzI2Z7iXyKRXSnLFldj/+v7W/Aql4n7cfkXvCvdv5nT7UsX3VOIWnvTEg+DB63v0HmtXD6d9m59EbuI3bKtF1ZUSvznDewStbBOyV7M4Ycwbe3etYE+xaMip2w2p6EjFtjVZvktSdjtT/AO2/8/8A0q79LfxfYs/1aPwnD2s2wbXRBhhyOa4Oa7Nex4HlzBIW/HwnTPcpfY0ZOfG6tw2kTViVZ3tiMX9Gq2OJ7r/k39LOOh8jb7VEzauZU/VE3Au5dq16PyLzaVzh0p6XoPhKAqjtF2s3rjTQO+TabSOHz3A+qOrR9pVxg4mi5k+vYpeIZmv9KH1ZAyrUpz4034LxPU9aa6mxRVb4Xtkidle03B/+5LGcFOLjLoZVWSrkpR6l4bJ7QsrYg8aPbpIz6LvwPELnMiiVM9rOnx743Q3I7q0EgIAgCA1MTrWwxPkebBjS4+SyjFykoruYzkoxcn2Pz/X1LpZHyP8AWe4uPny8uHkunrgoRUV2OSttdk3J9zA2MkgAEkkAAC5JPAAdVlKSitWYwi5NRXU3PyNU/o0/7tyjeNp+Il+Av+Efkap/Rp/3bk8bT8Q8Bf8ACPyNU/o0/wC7cnjafiHgL/hNNzCCQQQQbEHQgjiCOqkRkpJNdCJOLhJxfVGahqXQyMkZ6zHBw8uXnwXlkFODi+5lVa65qS7FhdpNQJ6Onmj1aXg36ZmuFvfoqjAWy9xZd8RanjqcenUrfKrooNSZdltY2Oqc15tvGWaTzcDe3mL+5VvE63KCkuxa8KtSnKL7lv3VKXwugIR2p4m1lNuQRnkcNOeVpuSfDgFO4fU5W7uyK/iNyhU492VLlV8c5qWX2QxWjnd+uG+5oP3qk4nL+ol/B0HCl/Sb/kiG2mK+k1T3g3Y35Nn1W8T5m5VjhVcupa9WVmffzbXp0RwsqlELU22YTUEAtp5yDqCI3WI5EKK8ylPTcTFg3vz2n38jVP6NP+7cnjafiPfAX/CffyNU/o0/7tyeNp+IeAv+E1pqZ7DlkY5juOVwLTY8DY8lurtjYtYvUj21Tqek1oY8q2GpMvDYPF/SKRhcbvYN2/2tFr+YsVzeVVyrWux1WJdzalLv0JEVHJJA+0TavdNNPAflHDvuHzGnl9Y38grDBxd73y6fkrc/M5S2R9p/YqrKrw57U38BwZ9XM2Jml9Xu+iy9ifb0UbKyFTDXv2JmHju+enZdSebbbFN3DH0rbOhbbKPnMHEeLhqR59VVYmU4Wfu6MucvEVlf7V5roVmAr5PVanNvy6nT2fxaSkmbLHy0c3k5l9WlacimNsNrN+NkypnuX1LywjE46iJssRu1w8weYPQhc3ZCVctsup1FdkbIqUejN5YmYQBAQPtOxA5G07D6/ff9UHQeZ+CsOH16z3vsVnE7Hy+XHv8Agrn0Mq43lDyX6kh2CwXeVYc4XbEM/D5x0b958lX8Qu/ZsXcs+GY/9Te+xboiHQe5U5fH3dDoPcgPhiHQe5AVHt9g27qy5os2UZhp84aO+4q5wLtYbH2KHieM+YpruRz0MqfvKzksmGzMPpNJNRPNiPlIj01vp7Ha/wDJVeXrXarYl1hf1aHRMiE2HuY90cgyvabFp+I6jxVjXfGa1RVW4k65aMNpCNQbEa3HG6yc0/JmtVSXmmduHaKtYLCd1h1DXH3kXUaWNQ3rtJscvJitN32PT9pq4j/MOHsDfwXixcdf2nrzMl/3fY41TG+RxdI5z3Hi5xJPvKkxcYrSK8iHOM5vWT1ZiNIdALkk2AA1J6AL2VsYrVnkcecnoiw90cPwzJwmlvw5Pf6x8h8FSxfiMjV9C/kvC421df8AZXnoZV3vOe5MvU28JwczTxxcnO731Rq77BbzWjJv2VN9yTiYrnak+heUFO1rQA0aADh0XPHUHvdDoPcgG6HQe5AV72o4PfdztHA7t3sOrT5H4qw4fdsm4vuVnFKOZWpLqvwQH0Mq43lDyX6kr7O60wVGRx7kwy+AeLlp89R7lAz4b4bl1RacMm65uD6Mm2120Ho0dmWMrxZg6frHwH2quxqObL+C0ysjkw8uvYqGaBz3FzyXOcSSTqSTzKv4uMVojmZwnKW6T82eBREkBoJJNgBxJPALyV0YptiGPKbSRb+xWzopIRexkf3nu6noPAcFz99ztnuZ1GNRGmtRRIntuLFaTeVHt3szuJt7GLRSHUcmyG/uB+PtVvg5Wq5cupScRwvPmQ+pGvQyrHeip5L9SQbH4w+jk1uYnnvt6dHDx+Kh5dKtjquqJ+DdKiWj84v7FvwTB7Q5pBBFwRwIKo2mnozoU9fNGRD0FARjG9koJpHTSvkBtdxDyAA0dOQstsL5xWkWaZ0Qm9ZI5GE7JUVVE2anlfJG69nCR1jY2PLqs/E2+pj4Wr0JPgOAx0jXCK/eNyXHMb8OK1TslN6yNsK4wWkTrLAzF0AQEexKkpsQzx5yXU8mV+UlpY/Le1/YftWcJyg9YmE64zWkkc/+z2n+lL+8K2eJt9TV4Wr0NzCNjoaeUSsdJmbe13kjXQ3HNYzvnNaNmcKIQesUb2NbPQ1I+UbqODho4ewjULCE5QesTKdcZ+0iK1PZ+8f4UxI6PaHfaLKVHNmupFlgwfR6Gmdiar6UJ8nhbPHP0NfgP+x8/Mmr+lD7np47+B4D+TPBsHOfXlY0fqsJPvcfuWLzpdkZLAj3ZJME2ShpjnN3vA9d+pA520sPJRrLp2e0Sq6YV+yeKrDqbFI45mSOdGMwYWOc0aGztOtxZeQtlD2T2dUZ+0jU/s+p/pS/vCs/E2epr8LV6HQwTZOGmk3jMxda3ecXWHh05LCd05rRszrphB6xRIVrNp9QC6A421EtOIgyreGMme2FvG5e/wBVoI4HT7F7FtPVHkoqS0Zxv7Pqf6Uv7wrf4mz1NHhavQ8QbFUolyiV+8ZleWiU5gL91xHEC4+xePIsa0bPVjVJ6pGXaTZqm+UqqqWRjWtzPdndla0eHIeAWML5xWifkezorm9ZLzNek2HpZWNkjkkcx7Q5rhIbFpFwQs/E2epj4Wr0OlhOxsEEgkbmc4cMzi4C/QHmsJ3TmtGzOFMIPWKO1imJxU0e8neGMBa3Mb8XENaNOpIC1G0x4pjMNPu9/IGb14jYSDYvPBt7WBPigNLaDEKS/o1S9odJG6TJYk7tgJc/QaAWOvgvU2nqjxpNaM4GHbG0c8TZoJZHxvGZrhI6xHmt3ibPU0eFq9DQiwjDHMZI2peWSTejscHvs6W9sg04/YvfE2eo8LV6E6wTCm00e7YXFoJIzOLiL9CeA8FplJyerN0IqK0R0ViZBAQztXxgU9A5geGPqHNp2uJADQ82keSeQZmKA4PZ9iUUEtdRUMkdQxjfSqXI8PaczAHx3B4h4Bt+sgNbZnaeqqHsjlxARzzRyA08tGYSyXKcoikcLOINuN7gcEBuUG2NRUMw+Bj8lS98oqyGtJa2lu2U2Is3M7KBpzQGhSbQ4o2kgr5KiJ8bqhsRg3TRmjdLu8xkGod4DkEB3KerxKulqX0lRFTRU87oI43RCTeGMgPMjr3AJvwQHCiZXtlxeWkqI4dzPvHtMYfvZGwsJBJ9Rlh7blAdP8uV9bPSR0k7KZs+HNq33jbJZ7nW7oPtA48EB5mxHE5XVm4qo2DDw1hzRNJqJREJHuf9BpvYAIDHS49X19TDHS1DKVsuHxVbgY2y5XvJuG38bDXkgPFBtfW1MNHBG+OKpnnnhknyBzQ2mNnOZGdMzrhAfZ9q62Js1PLK101NX0kBmaxo3kNQQbFnAOsbaIDt7SY9VRVk8dMN5kw908cWUHNMJMoOmp05IDnbCbSyTVDI5a8Sl8Rc6CSldTyB4tfduNg4DW/FAWJUeq76p+CAqPAsXMGF0bWVopC985IbAamV7RI71GDgAbXNufFAbeE7ZVRjp5pJRJEyuNHO7diPPHJYRSuadYyHEAjTigNip2ome2pm9NbSwmr9HpvkBM9zYQRKY2DVzi6+uoAagNKk20rXUtaIXmokp5Ymsm9Hcx+5ktne6ntcluulkB7h23lipql7KxlZI3dMiZJTuppGPleIw6RptmYCRwHJAdHaGTFKGiqaiWsilywtc20LWuZKXtBy8iyxPEXQGPFqjEKaKmlnq2Tb+qpWZBBG1rBJcvAJBPQAoDTrMaxNwxKeGqYyOhneGROiY7O1gDi0v5Cxt1XoN7Zp0k2Mvn3pDX0NNM5mRti2TPaO51Aabm/E3XgNjtYxKK1LRzSsiZUTtdO57g0Cni7zwSeGY5R70BxcB2j3OEYhHSTNc+gMggkaWvaYnOL4iOIcACW/8UB08MxevgqqBtXUR1Edex3cbGIzE9sW8GUjiOWqAjWOV9dWYcayaePcSVcbRTiNoyNZUhrCJOJdcC9+IQFmbcUcEtBO2qdkiEZeX82OaLte39YECyAr3s+k9IpcQqap5fW7gwuDxlcyAQ3jsOjtTfnZAcfZbHZ6XDjQAkzVkcLqIgXsKruSfsEOcfagM+BU+7oKKO98mNZL9cr3Nv8AYvT0vReHgQBAcDGNmWVNXT1EzszaYPywloLHPkFs7r8bDgLIDWxfYyKWeKeF5pnRskiduWtYXxyixFx6pB1B6oDSpNh3Nlhlqq2oqm0rt5Cx7YxZ4BAc5zRmeQOqA0Ng8JbLW19eInxMmcI4Q9pa4i15ZA06tDnW9x6oDrHYhpw+Oi3zrRyNlEmUXJbLvbZb246IDDXbCEzSyUtbU0rKh+8miiyZXP0u5riLsJtrZAdGk2UbG2tbvXH01xc4kC7CYxH/AMuF0B4wTZFtNLTyCVztxRtogC0DM1pBzk8jpwQGhjewO+mmkhq56ZtUAKmOPKWyWGW4J1YS3Q2QHSwrZKOnqmzxOIaylZRtjsLBkZuDm4koDkjs6YIWMjqJY5oqiWpinYGhzDMe+3Kbhzfb0QHs9ncTqWaGWeZ8s8rZ31JyiTex/wCG4ACwDbWAQHil7P3CSWWavqpZJYPRzJ3Y3tGYOBY5vq8PO5QG3hWxj2VMVRVVk1U6FrmxB7Y2BufQuOUXc62mqAy7S7KS1UmeKuqaYFm7fHGQWObfiAfVdqdQgNWXYBjBTGinlpX0sbomPAbJmY85nB4cLEl2t0B6pNhGtoqqkknkm9Kc97pXtbna9wHe00JBAPJAfJtgmej0kUM8kMtHcxTtDS4l4tIXNdoc3FAYKbs/e0Tk19TvZ3xymZuWN4dGCAO7o5n6pHIID0zs8ZJvzW1EtTJPGId4QyMsY1we3IGiwcHAG6A8TbASSwTQ1GI1MzZYxC3OGZWNDg6+UWzu09Y6oDuY9s2KqKnjMhZ6PNDMCADmMXAG/AFAQPC9kZK2XEg6pqKeKSsc2SNrW5ZmWabguFxzFwgJtDsmI6yOqhmkjDYW074bNcySOMOEdydQRmvp0QHt+y0b651ZMd6TCIGROaCxjcwc4i/FxPNAc7GdgY5pKh8cm4bU03o0jGMblNnXbJbTvDUeaA6FTss18lDIZCPQQQ0WHfvHu9ddNNUBHZ+y8FpiZW1DaffCdlPljLGvz5+NrkcdL80BJtqtnBXMiikkc2FkjZJYwAd8GEFrHHk24uUBq4rseyWp9IikMLnQPppWtaC2SNwIbcXFi2+h8LIDPg+yVPBHStcxsslJHu4pXNs8C1iR0ugOPP2eA0wgZUyRltW+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//2Q=="/>
          <p:cNvSpPr/>
          <p:nvPr/>
        </p:nvSpPr>
        <p:spPr>
          <a:xfrm>
            <a:off x="157164" y="-1303338"/>
            <a:ext cx="4200525" cy="272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 descr="Image result for ajax programming"/>
          <p:cNvSpPr/>
          <p:nvPr/>
        </p:nvSpPr>
        <p:spPr>
          <a:xfrm>
            <a:off x="15716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 descr="Image result for ajax programming"/>
          <p:cNvSpPr/>
          <p:nvPr/>
        </p:nvSpPr>
        <p:spPr>
          <a:xfrm>
            <a:off x="309563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 descr="data:image/jpeg;base64,/9j/4AAQSkZJRgABAQAAAQABAAD/2wCEAAkGBxQTEhQTExQUFhUXFyAaFxgXFxwZHBwZHRgcGxwXGhwdHCggHR0lHR0ZJDEhJSksLi4uHCAzODMsNygtLisBCgoKDg0OGhAQGiwkHSQsLCwsLCwsLCwsLCwsLSwsLCwsLiwsLCwsLCwsLCwsLCwsLCwsLCwsLCwsLCwsLCwsLP/AABEIAPsAyQMBIgACEQEDEQH/xAAcAAACAgMBAQAAAAAAAAAAAAAABwUGAwQIAgH/xABQEAACAAQDAwcFCwkFCAMBAAABAgADBBEFEiETMUEGByJRYXGBFDKRocEIIzNCUnKSorGysyRTYnN0gpPC0TREY4OjFSVUw9Lh8PFDZGUX/8QAGgEBAAMBAQEAAAAAAAAAAAAAAAECAwQFBv/EADARAAICAQEGAwcEAwAAAAAAAAABAhEDBAUSITFBURMycSKBkaGxwfBSYdHhFCPx/9oADAMBAAIRAxEAPwB4wQQQAQQQQAQQQQAQQR8ZgBc6AbzAGriVaJS33sxyoOtju8NCT2DwjLT1Cvmym+VspPC4AuB3Xt3gjhFT5S4iTPlhCCwbJLv5o3M83Tzspy6f4TdZif5NyAlPLtxGYdx836toyjlUpOK6GkoOMU2ScEEEamYQQQQAQQQQAQQQQAQQQQAQQQQAQQQQAQQQQAQQQQAQQRjn1CoLuyqL2uxAF+rWAI7GMaWQyKdS17gb9xCqO1m0F9LBr2tErC9rWFTXSCGv75mFiCCnSVF+aUWoe+/pQwozhPeui8o7tBCo5+OU5lSZdDKYiZP6U0g2Ikg6DTUZ2Fu0Kw4w0qqoWWjzHYKiKWZjuCqLknsAEco8occauq51U9wHboKfioNEXvCgX7bnjGhSz3Scp59OBlfMqgiz66EEEA7xe5jqTBp7zKeS8xQjtLVmUblYqCVF+o6RyzyPwnyzEKanIurTAXH+GnTcHvUEeIjrKKqKTtF5ZZTS3nYQQQRYoEEaOOYolLIefMuVQDQbySQqqO8kCFzO5zqj4siSveWb1jLFJTUeZ1YNHmzpuC4DUghO/wD9UqruGFMNwUhXGpsb6zDfS4tpr3WOfBOcmsfMop/KX3+9S3OQXtqEB0PWSN0R4sTaWzM0Vbr4jbghcHGMbnDoUySF+W+RLDrOd3P1IWlfzgVbTCpqJjIDbPKdgCOtVGzuOq9onffRGX+NGPnyRXpb+iOkoI5rlcqwWAeprVJ47IEd9vKrmN3BOVzvMKLXzpJCkhqktKl3HxSwnTACe1eEN6XYeBhfLKvgzoeCEzS858+QwWZOpqgfKV1a/Zml2K/vJF7wTl/STwMzbJj8sjL4OOj9Kx7IKa9CJaTIlcaku64/2WuCPim+o3R9i5yhBBBABBBBABCG5+8e21VKolN0kDPMHAzXHRB+amv+YYdmNYmlNIm1EzzJSF27bC9h2ncO+OTaysedMmT5usya5dz2sSbDsG4DqAgCZ5DYxPk1tOJEwh3nIgU9JGDsFYMPmneLEa6x1NHNPMth23xeW3CQjzT32yL9ZwfCOicbxJaannVD+bKls57coJsO07vGAQuOfflSJVOtDLb3yfrMAOqygdx6s7WHaA8I0myxmrZz1M+bOmOXZ2Ls1iLk8ADuA3AcABGpUuBpAgbPud8HzTamsYaKBJQ9rWd/EAS/pGHlCL5J8rjQ4NLl08sbZpM2eztuF582UjAW6R9748FG++lQ/wBt1Z31lYb/AP2Z3/XAchwcteXE2RUNIkBF2ds7sMxLFQ1lG4AAjXW5PC2tSn84Nde23t3JK9qwv5812JZpk1mO9mmMxPDUk3OkeQD8p/pGM3jk3zPUw63TY4JPEm+7p/YuOJ8qqmchSbOZ0uCVuguQdPNAvY6+ER85+gT2Hj2RXsrfLf6RgIb5TfSP9Yp4LfU6Y7YxxVRx0v2r+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/dbdqzZo+yZFS5Q80TyVM3DZzki5MicQQ3Yj6WPY179Yhq4PiC1EiXOUEB1vY8DxHgbiNyKtJl4zlB3F0xCcieXk+ncymVrISJkl7jKQbG1xeWQeG7sh3YPikuplibKNwdCOKnirDgR/33RQudfkfmU4lSjLUyRmmWHwktRqSNzMq30PnLdTfo2guS2O7DYVsoWpp5yTpYN8kxfOljrsOmh3lSQes08nodya1SpqsnR/q/Z/v9RzwR5RwQCDcEXBHEdceo0PPCCCNHHcTWmpp1QwuJUtnI68oJyjtJ08YAVPP5yqXImHymu5YPPA4KNUQ9paz23gKvXCbdujG4SJ4m1E6YTUPNuVymxDXZnLbhrYAb/CNCq3G0EQOf3OWGWlVdUfjuspe5FzNbvLj6MN2vo5c6W8qaoeW6lWU7iDwil8yCAYNTEDUtNLd+3cfYBG/zkY/MpKZTJIEyY+QMRcquUksAdL6Aa9cVlJRVs2wYZZsixx5sTnKTkxKpqiop00yNdLG/RYBlU34hSAd26KIcLnTZuzko01iQAEBOp0F+rjvi8VtPmDTHZmdtWZmuSesk3Ji5cxOKoHqaS3SPv6tbUgZUZSeodAj5zRz4cjcq6HubU0MMeFSSW8qTa4X7iD5b4OKQNTLa0rDZSEjS7bScWbxYk+MVnCqHauiXClhvO4WBPsi88739pqv2SWP9R/6xT+TtMs2fKluLqxsRci9lJ4a8I64nzkixNzfgMF8plbid2uhUaDNqOlviHxTk8JKM+1RsrZco0fz2TOVzaJ0dG11IFuMSkrDJN7bCTvtfaT91gb6NuubemPE+mlKkxhRoxS1gsyec12A098voDwB3HhYnVYZFd9FU2Q6oNkIuNJRSXdlNJLAVrZtpPsdWGbpOot0R5pbzl3akbMvDac5vyaXobWz1Fzu/Tsb33rmGm+J8KRG8ik09LmZUuozMFuxsBc2uTwA4xItycbX32nNjwmgkjrA492/si7YXyfpZlQ0lqZcoVzdXn3BVkCgktY3V+HFWHCJtuQ9D+Y/1Jn/AFxVwaJsVi8nnIvmk+cykbVQQVNjv0tfiCdLHjA/Jxwyrmk9IHKdpoSCBlvwN2G+w7dDa6co8ApZDSlSmUh1mElnnnVFDKoytlBY6dJhvFrxEmgkafkyagHR5w357t05iiwygWBLXbcBE+G6Flaq8DeWmdsmXTdMUnU7rA3Ph7I18KFqiX3n7jRaKnC5Jkz3EnI0tbgh2OvR1+EYEaka9R3jWKzhf9old5+60Vaok6B5vjfD6fub1TGEWKK1zcG+Hye+YPROmCLLGZcw1tSkuW8yYQstFLOTuCqCWJ7AAY535O47JlYdiUsAONtLmSUvlIUzAgmgEXyj3oEb+lY2vDh51sQ2OFVbA2LJs11sbzGCaHuJPhw3xzphYApa86DoSUHmecZ6toPOJsjeZwvfhEPiTGTi1Jc0Pbmh5VtVynp3lhfJwoVs4JZSWsMtgQFAAvqD2QwoSPMAT5TV6G2zW/QFr5za7HpA77KNDqTwh3QRMpOUm31CMNZSpNltLmKHR1KsrC4IOhBjNFb5xcceiw6oqJRAmKAEJF7MzqgNjobXv4RJUQ/ODgSYfWzKZCCjoJkq5N1ViQEJO8gqddbi19bxVMOwiqqnKU8mZOZSAdmpYC+7MbWUGx1Nt0ZKjNPZ5093mTWN2Zjcm/XFz5j8YanxTyZQTLqVKsOpkRpiv4dIdzHqgQPbkZg3kdDTUxtmlywHtuznpOR3uWhf88dZmqaeSPiSyx73a32J64bUIflhU7fE6hr3CvkH7gCkfSDemOfUuoV3Pa2Fj3tTvfpTf2+5DYu2WXaLP7n+izT6yoI81UlqfnEsw+qnqim8o5thaGtzEUOTDTM4zpzv4LaXb0ofSYpp1xs7dt5fYUe7KzzuH8oreynlfeJiu8jR+WU/zj9xosHOwbz6/slSh6gfbEFyNH5ZI7z+G0dkT5eRe+VOOzaaUzSpJOW15j22YuQN2YMxuQLDt6omsanz0RRToHmM4W7eagO+Y9iCVHUNdYhOcA/7vm96fiLEzjuJinlh2RmQuFmMp+DRtDMNhew7OuOpK0qXV/Yys06bEqmVVyqaoaTME5GZWlIyFCgv0wWboncD1x75YY+9MmWSFacVaZZtVWWmrOwBG/RR1k9hiEop1NIrVelmhpWxc1bbQzgqr8GS5LEHNpa+4bozY7SVKSq+a8uQVmoQX2rZlkqDkULs7aXLHXUseqNPDW8r/j8/O5FlldqibIkvJmSpbsqs+eWXBugNgA621PWYjcCraqZUzUd5MyTJ6LOkpkvNtfIt3YHKLXPWQI38NqWShSYwAZafNZTcWVLrqRvIA4aE8Y1+RErLQyDe5ddox62di5PpMZ8ov1osfcRxCYi1ZGX3oKUuDuKAkNrrrfq/r5bEG289Q8spKU5geiVbKjKCbkkWLFmtYBkAuQ0ep/KOWJjygG2i9YAXziu+/wCi57kPG19uTUEuyGxyhTmXQdK/RtmJuLA9zCK01zRJXeUVSZlHUm2WyAWub6qraggFd4sDr1gboVuGm0+V872GGbjGJGfRVRKBLS7iz57gnj0VsdDpr3wsKH4eT88e2M5qmSh+82Z/3fK+fN/HmRaYqvNn/YEHVMm/isYtUZGgnfdEY+VlSKJb++nazCD8VDZUI4gsc37g8EnRjOw7NYvHPzW7TFmT81Jlp6QZn84ijUZIBbr0gQxr8w88ivnJlvmpyS3VlmJp45vVD4hJe50pSXrZxGgEuWp7y7MPUkO2BIQtOf2ry4dLT85UID3Krv8AaBDLhMe6Kq7eRSuszHPgEUfa0AKGS9y0XHmOkZ8ZDfm5UxvUE/mim024nrP2Qw/c6U96+pm/Jp8vi8xT/IYEIf8AUzgiM7blUse4C5jneinli8xvOclie1iSYdHOJWbLDqg8XXZj/MIQ+ok+EJqlSyEnjHJqH7SR9RsHHWLJkfVpfD/pXOUlTvjpPkZhRpaGmkMAGlylDgbs5F3+sTHN8iQZ1bTyhe7z0XTeLuBfwGvhHVMaYFws8/bGRyzKPYR3Oibz8R7NgPqIfbENyQ0rJB7W/DaJTnNPv+KfrJA/0ZMRPJlwtTKZiFUZtSbAdBhx7Y6InjyGxKAYWIBHURcRgl45KMzZWfWYZQYp0DMC3aXfrtfhbQ6xr0mLyANZ8n+Iv9YjJVau3ea82jdgWEhmqRllIRZbSwu82GY5r6kAgaR0Rp8zJ2WXDq5WdklyZgAdkL5UVMyXB+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/hpP6xfti94nUSRJrLT5DNNJKKjqTbgNADcm+mtoocnSdJ/Wp98RnPmSh+82f9it1TZn3r+2LXFS5sz+SN2Tn9hi2xkaHLXPOhGM1fbsyP4Ev23iszhlAXqFvHj64vHPOyvjThd6S5Yf52XN91liv8mcBNbXyKW9lmP0z1IoLv45VIHaRAgfPMxgnk2Fyiws88mc3c1gn+mE06yYvUeZaBQFAAAFgBwA3CPUCQhCe6EmK1bTID0hJuR1BnNvsPqh9xzPzq1pbGKkg/BlEHcspb/WJgCp1gyiw0AEN33N2HkSqyoNrO6Sl67opZvD3xPQYUOIvprvO+H37n6Sy4VcnR58xl03Cyr49JWgQjPzyVlpNPJ+XMLntCLb7XHohb1DWl7uEWznUqi9ckoEWlyh9J2JP1ckU7GptlIjgyu5s+02dDw9HBd7f57ja5pKAT8WRmOkmW80DTU6IB4Z7+AjoaEnzAUWaorJ5HmIssH57FmH1F9Ih2R141UUfL66e9nkxE85/wuKfrqf8ACkRVwxi185q9PEv2iR+HJiozzYaG2oEaxOORvmgnA22Zvpppx3Hfuvx3b+ox4m0U1QWKWCgE6jQHdpe8ayVk619odbnjfpA8c3afX1mCdWTfjNcNod43AnXpG+62vqiqyRfA3lpMqjvNcDyZhjztDAN0eY0OUC5j5tDG/IrEQWaWr63uSQeFhu3aHTtj75ZLLZtkuXLbLfS/yrgDW0CSOLmPOcxK/wC1JP5hNP0j69NYwTqtLqRLVbX0JuDppfS+h11J3wBHmYY+S298k/rpf4gjeqKmW9siZLdTE39IjQTz5X66X+IIAfnNifyab2VDfdSLhFM5rT7xUdlS34UoxczFC5ybj2IeUYjWT73DTnyn9ENlT6oWLrzD0OfEJ047pMgj96YwA+qrxQ+VGHS6asq5VO7GVKmsq31PR3rfjlN1v2R0BzVcinw6TNM51abPKlgoNlCg2S532LNrYb4EF5ggggSEcqcsa4VGI1k1dFacwW/UtkB8ct/GOqZjWBPUI48pWLdI721J7b3MCGa+J6R1PzaYatPhdHLW+slZhuQelMG0bUaWzMQOy0cqYi9467oFWkoZYOiyKdQe6XLHsEGSlfBCc5QVG2xCpf8AxSvhLGzB+rFb5RPpa8SeFEkMx1O8k8SdTEByim6x5seLs+7yx8LHu/pVfIdHMdRKmGLMAs02a7MevKxljwAX03hgxBchaDYYfSSiLESVLD9Jhmb6xMTseiuR8NN3JsR3OSpL4hYEk1MkAAX+JJ4RVJ1JM/NT/CU//TF65Wj8oqv2uV92VG2lr67r626olMq0LI0c/hLqf4R9qx8NHP4yak2/wuy3VDRWopy2QPdgNwIv23F9OEYoil2LvJNqnJ/EWhkT7f2ao/hmMeyqP+Fqf4ZhomqkMSstgXHAMCQL9V4+La+u6+vdE2Z0LEpPP90n/wAMwCXUf8JUfwzDPerkWNid2mul/Axik1Ur4xv3evjpw64mxQtNjO/4Wf8AwjHryecf7tP8ZZhmrOkkNbMTrbd4XF7/APqPEqYi3Li477eu8LFC2FLOH/wTR/lt/SPK0kzNLJlzQNomplsB544kQyJdZJcHJZj+i1wDbfv64jsV8wfrE/EWFkUXvmt+Bqf2k/gyotWKVqyJM2c/my0Z27lUsfsip813wdV+0f8AKSMHPdimxwqaoNmnsslf3jmYfQVx4xBYSHI2karxClR9WnVG0mdoDGbM9IVvTHVkIXmFwzPWzZx82RJCj58w2B+ijj96H1ABBBBAELy0xE09BVTltmSSxW+7NlsL+JEcq0aWFuoey0dGc9NTkwio63MtfTNW/qBjneQLLfs9v/aAZ5wKnEyvpJZ1D1EpdeozFEdOc5FXs8On23uBLH77BT9UmOd+bWRtMYo16pub6Cl/ZHSHLqSjUFTtFzBZTMN4s6i6tca6NaKz8rN9K0s0G+Vr6iZpFyy+8xWptN5RVSpP52asv6TBfbE1UTvel98uQCQMwNvbEzzScmXqqpa4lRKp5hFtSzTMlxbSwAzKb37LcY4sUbkj6zaeZY8Mm3xY9QLaCPsEEd58YJ7lX8PU/tsv7JUa/KGa6001k84LvG8DiR3C5jPyo+GqP25P+XGyYgkTgbKcwJBBuGG8HrvvvDFxupm+QZ9VmFEz20IvbP3bzG2nJ+mD5xKXNe432B6wt7D0RIOARY6g7wYmyon0cocykq6m6ld4PC3b9u6GniLtsb7iQM1uF9/ojFIwGnR86ylDXuLkkA9YBNh4RItCyGrTRVkJRsy+dfQ8Seo8TcxM4y5yAA6FrN3WOnibfZxjOlGinMFAPcPV1RkdARY6g7wf/UXlNNp0cODRzx4pQc+L+RAYd0Zi5Ra97gbt3/rX+sYOXkxtnLUXyFjm7SB0Qezzj4RYZVKim6qAeuCpkq6lXUMp3g6iInLedm2kwSw49yTsXPJyay1MrLe5bKw61O/wAufCL9inmfvp+IseaLCpMkky0Ck8dSbdVzH3Ffgz85fvrFTpLxzXno1Q/wAYfhrFI90JieafR0oPmq05x3nIh+rM9MXXmvP9rH+Iv3ISnOdi23xWtmXusptkvZsxlYD98MfGBI4OYvDdnh21I6VRNd/3VOzUd3QJ/ehixF8lsN8mo6aRxlSUU/OCjMfE3MSkAEEEEAK73QlTlw+Sg+PULfuWW5+3LCS2eSWN9yNb+nT0w/efCiV8MaYVLPJmIyW3DMwRs3ZlY+IEc/Yo5NiX1y7tN3hAhlm5kqbPjMlvzaTH/wBMp/NDl54KrLh+T87NRPQTM/kine575MKEfEWY52zSUTgFBUs5O8sSLDgBfffS3c7xPkskWFjULmPVZHI14a2+zjFMnlZ2aFXqIX3Qo8SIWU3Yun2CHDzPURlYVIvvmF5ngznL39EKYTGISjOnS6dD8LMVBbrZgL+G+Ok8NolkSZcmXfJKRUW+pyqoUX7bCMsK6nobYyXKMTZgggjoPEE/ynHv1QeqtU+jZxsGPOPysz1wG/bsR3hEj5Lm5lDDcwB9IvEEn0x8gMeWMCDWr60SlvYs1jlVd57oXuIcqamaTZtkvyU3+LHW/ogrOUM01DTkY2vZUJ6JQbgR1nfm3i/gZWqo6aYq1c7NLRwLIDrMJF72GvoOtrnSJII2sl1khJM1ps0CauZekTbsYHS5Fj49hiV5PcpprOJUxc9weko1AHFhut26akb7xoS6jD3OUyZkr9O507TZz6wYkq6YtDICSBd5t7zmsdBx3WvY9EWtvOuoMgtQa4uN0eSYqvIrEmJeQ7E2GdCTc2v0gT3kHxaLQTEEn28aWLN72e1kHpdY2iY0cRa7SU63zH5qC9/pFYAvHNnNA8tJ3BkJ7srf0hGckpBrMQkBt8+qDv3Z9o4+iGhrYLW7KixlwbFZAK/OMuYF9dooPMrS5sUpf0FmOe7ZMv2sIA6aggggAggggCn87NSyYZPysVLFFuCQbGYuYacCtwewmOacYkqqrZVBJ4AbrR0Pz4EjC3I3ibLt4uB9hjnjEJBmTElLqzMFUdrED7bQIOoebWRkwqhGmtOjaADzlDDd2EaxFc7ky1KinaazAbgXl6bhN7CT0f0gOqLlh9IsmVLlJ5ktFRfmqoUeoRQOeMnJTnKdC1nzAgEgdEy+JIHnaWt2xnl8rO3Z6vUw9Sn81OHmfim1K5lp0LFlIUK7AqtwRdgRn0FtRc9Re8KPmNk3m1kzoEgItzcTBe53bght3kjshuQxL2SdoS3tRIIIII0OIV9X8PV/tDfcSIylGUtL+Sbr80n2E+sRJ1fw9X+0t91Y0quSTZl85d3b1qe+IJPpMauJsdlMtvyNbvymMyTQwuPEcQeo9sfHgQK2RKkbKdtGcTBLOxUDolsulyLm/ZYDtO6J7lSE29OrkiRkNiPZbsCRF1uCTNvsUUk8OrJwcngoGhPXpvsIma5qdUSkqJhJRRaYBqhtYA77acDfS1+BNiCGqFpQrbMuzWNr3AzXSxHR3WL7+KdovKyspoqfbHoCeBfW+TOwa1tdFzWtwEaaYZRqcz1iuvyUtmPZ0Sx9ABiTrqZayQGp2AEnQSvN0tYX6jYdHha+upsBGYQZYxCWJBcy+nq4ANtm++3C9urui7kxTeRVETMecQQFGRbi1yfOPhu8T1RbyYgI9ExHUjZ5jzfi+ZL+aD0m8W9SiPtZMLnZIbX89h8VeofpHh1DXqvsS0CgKBYAWAHADcIEmnjFRlwzFwDYt5KvpmtcegGMPMDJviLHgtK/pMyUB6rxo8rqjLRVi/LnUq+qpb+WLD7nmTeorH+TKlr9JnP8sAPGCCCACCCCAKLz0MP9lzQVRrutszhCCDmzJdhncWuE1v1HdCb5qqFZ+MU+dpfQLOEmgkuVRiMgC2zKbNqRa1xe1oavPvNAoZa+9EtOFg19poDrJt8YX1J0yluyKb7nuWDWVJzEEShdNkGBGbRtr8QjUZLDNe/xdAH3Cw55B0pFgt8raqx2luore2z0HSIOttRxZ8LLnew1rrVHKZYQS8vxs13a9rWtbt4Rnl8p37NaWpjb7/Qzcx6nyScST8ORYoBayg+eNXvfju1EMeKdzVYPNpqK00qdo+1lhSTlluiWXUCxuGJA0uYuMWh5Uc+paeaTXcIIIIsYCxrhaoq/2g+uWhjWaNnFdKutHVOQ+mnlmNRjEEmtPla5l0bj1HsP9YxCeCbHRuo+zrjZYxgnoGFiAR2wIMU7NY5HKMVIDWB3jiDobb4XeI4HPlkkozjfmW737T8a/XeL+0ph5rnubpD07/XHku/FVPc3sI9sSChVddNmypMrYt72CCVlm7HcpbTgunbqY3sCwKfnDuTJXcRfpMPkkbrXtv8ARFsM5vkHxYR4LueCL6W9ghZFGeWoUWGgA/8AD/3jXeeW0l6Di9tP3R8Y9u7v3R82QPnEt37vQNIy3gSeZMoKLDv7SeJJ4ntj2THnNBeAKvy0/s079pp/wquLv7ndNa9v1I9G2PtilcsU/I5zf/ckL6JFQfbF99zx8FW/rJf3DADeggggAggggBTe6CqBsKaXnW7OzbMoCWyhemsw+ZlzagEFs3UCDq+51piJVVMInAF1AufeW33KC184tZjc6FYyc/zTbUwAfycK7TCAcm0uqywzWsDq1gd94ze56onSmqnaWyiZNUoWDAMuTet9CNd4333nSwDZikc8C3w/umD7rj2xd4qnOhJzYdOtwKH/AFFB9RMUyeRnTo3Woh6om+TxBpacjdsZdu7IIkIgeQU/Ph1GeqQi/RXL7InosuRjkVTa/cIIIIkoLnlKlqyp/SWU/wBUp/LEQ5id5ZJatc/Kpk9KzZl/UwivO8QSfGaMTNAzRhZokgypKJBa4CiwLNe12NlGgJJJ4AQVFOEz550lchCtcvoWUsAQJfyQT2AG+6Nda4ENTkNdyjqQL6y3zlTqCLhd4gq6BmaY6mcrPMz3EsaMBMCgHONyvbXfbtjRRVFHI3JOGF2VVmyiXDFbbQ6I2ViTs7ABtLm2tusR7OCNv2krdcefu11HQ7DGHBqkLMRwHdZZmpoi/HmhzrtbXBa3EEG8SYxEAKDJnXCtwl7m6NzebprGeVTVbi+PqvtZfG4vzv8AOP8ARD4jh7ycpaxDbiL8OBuAQdY0s0buOYtnZJOzZMiZjmyi+awFgrMNwPHf1WiOvDj1HC+BkvBeMeaPoMAQ3K0Xwua3/wClLHopZn9Yufudn6FaP0pR9KuPZFZ5QU18Anv14kGHcJQl/beJz3Oj9OuHWkk+gzh7YAdkEEEAEEEEAUXnpW+FTb/Ll/irE1zfH/dlB+yyvw1jR52KbaYVUgcMjfRnIx9QMeuamp2mE0Z+TLKeMt2l/wAsAWyInlXTGZRVKAXYyXy/OCkr6wIloCIhq1RaEt2SkuhSuaKrD4eE4ypsxD4ttB6nEXWFpzZt5NW1tCdBfOg+Y2QnxQyj4Qy4pidxR0a2O7nlXJ8V7+IQQQRocpS+cKmZclSEZ0WW0uYEF2AJVlew1Kgg36r33XstV5SyG3N64f0adVhUiZ8JJlPf5ctW+0RAEkMYlH40eDiMv5QhtzeQ+HN/cqcfNlqn3bRpTubTDW/u5HzZ05fuzBEgVrVcs2OYXG47jqLHXtEeDPl/KH0j/WGa3NXh3BJw7p80/axjE3NPQddQP84+0QsULLaShp0f/Lf0HoEeWnyutYZw5psP/wAc/wCcfZHteafDeKTj3z5nsYQtihWCtlLuIHdHw4pL+VDblc12Frr5MT86fOb1GZaN6XyCw1f7nIPzlzfevACSfGpY4x6osT2ziXJRpjncq9Ik9w+3cIfVLyZo5fwdJTJ82Sg+xYkpcoKLKAB1AWgBUcsOTr03JuZKmWM1XSa+XUBnqFJA68qta/YTEBzBz8lfPlfLp7+KTFH2OfRDd5cUW2w+slAXLU8zKP0ghK+sCEXzUVuzxemPCaroe5pRcfWRYA6QggggAggggCM5T0O3o6mSN8yS6jvKEA+m0UjmFrs9BMl3+CqGA+a6rMB9LN6IZUKLmsHkuL4jRHQN0kHZLmELbtKTEPh2QA3YIIIAWPLMeR4tS1u5JhAmHstsnJ7AjI3esM6Klzn4Tt6FyBdpXvg+aAQ/1CT3gRu8hMX8popLk3dRs5nXnToknv0b94RlHhNr3nbm/wBmCGTqvZf1XyLBBBBGpxBBBBABBBBABBBBABBBBABBBBABBBBAHxluCDuO+OVCxoa1CbjySqsevLKnWPpQeuOrI5456sI2WITHA6M9FmjqzAbJwPoox+dAHQwN9RH2KrzYYx5VhlM5N3RNk99+aX0CT3gBv3otUAEEEEAEKDnAPkGN0dfulzCBNO7S2xmMewS2ln92G/C858aZWw8FgCVmix6ro4P/AJ2CAGHBEJyIqGmYdRO5LM1NKLE7yTLW5MTcAeZiAggi4IsR1g8IWfIWaaHEajD3PQmHNKJ+UouPFpVr9qWhnQrudkbOqo5ydGZcdIb+jNXL6MzemMsnCpdju0XtuWF8pL5rimNGCCCNThCCCCACCCCACCCCACCCCACCCCACCCCACFtz6YLtaJKlR0qd+l+qmWV/Q2RuwKYZMamL06zJE6W4DI8tlYHiCpBHogBMcweObOfOomOk0bWX+sQAOB2lMp7pZh5RybyNnslbQupIbbyRcdTOqsPFSR4x1lABBBBAH//Z"/>
          <p:cNvSpPr/>
          <p:nvPr/>
        </p:nvSpPr>
        <p:spPr>
          <a:xfrm>
            <a:off x="157163" y="-1790700"/>
            <a:ext cx="299085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96" y="1314000"/>
            <a:ext cx="2727208" cy="2727208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7FF2D9A-FAF3-434E-9E78-C6BB16A21C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 Types and Test Levels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70D830-2759-44DB-8172-8EFB1D9793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181293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85984" cy="5528766"/>
          </a:xfrm>
        </p:spPr>
        <p:txBody>
          <a:bodyPr>
            <a:normAutofit/>
          </a:bodyPr>
          <a:lstStyle/>
          <a:p>
            <a:r>
              <a:rPr lang="en-US" dirty="0"/>
              <a:t>Testing checks whether software </a:t>
            </a:r>
            <a:r>
              <a:rPr lang="en-US" b="1" dirty="0">
                <a:solidFill>
                  <a:schemeClr val="bg1"/>
                </a:solidFill>
              </a:rPr>
              <a:t>conforms to the requirements</a:t>
            </a:r>
            <a:r>
              <a:rPr lang="en-US" dirty="0"/>
              <a:t>, aims to </a:t>
            </a:r>
            <a:r>
              <a:rPr lang="en-US" b="1" dirty="0">
                <a:solidFill>
                  <a:schemeClr val="bg1"/>
                </a:solidFill>
              </a:rPr>
              <a:t>find defects</a:t>
            </a:r>
            <a:endParaRPr lang="en-US" b="1" dirty="0"/>
          </a:p>
          <a:p>
            <a:pPr>
              <a:spcAft>
                <a:spcPts val="0"/>
              </a:spcAft>
            </a:pPr>
            <a:r>
              <a:rPr lang="en-US" dirty="0"/>
              <a:t>Types of software tests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non-functional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tests,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regression</a:t>
            </a:r>
            <a:r>
              <a:rPr lang="en-US" dirty="0"/>
              <a:t> tests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Stress</a:t>
            </a:r>
            <a:r>
              <a:rPr lang="en-US" dirty="0"/>
              <a:t> tests,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tests,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usability</a:t>
            </a:r>
            <a:r>
              <a:rPr lang="en-US" dirty="0"/>
              <a:t> tests,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tests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Most of these test types can be </a:t>
            </a:r>
            <a:r>
              <a:rPr lang="en-US" b="1" dirty="0">
                <a:solidFill>
                  <a:srgbClr val="FFA000"/>
                </a:solidFill>
              </a:rPr>
              <a:t>automated</a:t>
            </a:r>
            <a:r>
              <a:rPr lang="en-US" dirty="0">
                <a:solidFill>
                  <a:srgbClr val="234465"/>
                </a:solidFill>
              </a:rPr>
              <a:t> with code</a:t>
            </a: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Software Testing and Test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FDD853-563E-4F2C-9827-8A1A382C1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098" name="Picture 2" descr="Types of Software Testing - Functionize.com">
            <a:extLst>
              <a:ext uri="{FF2B5EF4-FFF2-40B4-BE49-F238E27FC236}">
                <a16:creationId xmlns:a16="http://schemas.microsoft.com/office/drawing/2014/main" id="{E36680AF-D24B-461B-90D7-E3726479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396" y="1955133"/>
            <a:ext cx="5701989" cy="422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27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6FDD853-563E-4F2C-9827-8A1A382C1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 tests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dirty="0"/>
              <a:t>Test single component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dirty="0"/>
              <a:t>Created by developers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tests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dirty="0"/>
              <a:t>Test interaction between</a:t>
            </a:r>
            <a:br>
              <a:rPr lang="en-US" sz="3200" dirty="0"/>
            </a:br>
            <a:r>
              <a:rPr lang="en-US" sz="3200" dirty="0"/>
              <a:t>components (e. g. APIs)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dirty="0"/>
              <a:t>Created by developers / QA automation engineers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System tests </a:t>
            </a:r>
            <a:r>
              <a:rPr lang="en-US" sz="3200" dirty="0"/>
              <a:t>/ </a:t>
            </a:r>
            <a:r>
              <a:rPr lang="en-US" sz="3200" b="1" dirty="0">
                <a:solidFill>
                  <a:schemeClr val="bg1"/>
                </a:solidFill>
              </a:rPr>
              <a:t>end-to-end tests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dirty="0"/>
              <a:t>Test the entire system (created by QA automation engineers)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01" y="1448999"/>
            <a:ext cx="5580000" cy="326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50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25642</TotalTime>
  <Words>13900</Words>
  <Application>Microsoft Office PowerPoint</Application>
  <PresentationFormat>Widescreen</PresentationFormat>
  <Paragraphs>1334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AmazonEmberBold</vt:lpstr>
      <vt:lpstr>-apple-system</vt:lpstr>
      <vt:lpstr>arial</vt:lpstr>
      <vt:lpstr>arial</vt:lpstr>
      <vt:lpstr>Calibri</vt:lpstr>
      <vt:lpstr>Consolas</vt:lpstr>
      <vt:lpstr>Geomanist Book</vt:lpstr>
      <vt:lpstr>Inter</vt:lpstr>
      <vt:lpstr>Noto Sans Symbols</vt:lpstr>
      <vt:lpstr>Open Sans</vt:lpstr>
      <vt:lpstr>Proxima Nova</vt:lpstr>
      <vt:lpstr>Roboto</vt:lpstr>
      <vt:lpstr>SF-Pro-Display</vt:lpstr>
      <vt:lpstr>Signika</vt:lpstr>
      <vt:lpstr>Wingdings</vt:lpstr>
      <vt:lpstr>Wingdings 2</vt:lpstr>
      <vt:lpstr>SoftUni</vt:lpstr>
      <vt:lpstr>Test Automation – Overview</vt:lpstr>
      <vt:lpstr>Table of Contents</vt:lpstr>
      <vt:lpstr>You Have Questions?</vt:lpstr>
      <vt:lpstr>Software Quality Assurance</vt:lpstr>
      <vt:lpstr>Software Quality Assurance (QA)</vt:lpstr>
      <vt:lpstr>QA and QA Automation Overview</vt:lpstr>
      <vt:lpstr>Software Testing</vt:lpstr>
      <vt:lpstr>Software Testing and Test Types</vt:lpstr>
      <vt:lpstr>Test Levels</vt:lpstr>
      <vt:lpstr>The Testing Pyramid</vt:lpstr>
      <vt:lpstr>Test Automation Overview</vt:lpstr>
      <vt:lpstr>Test Automation </vt:lpstr>
      <vt:lpstr>Why Automation Testing?</vt:lpstr>
      <vt:lpstr>QA Automation Engineer's Role</vt:lpstr>
      <vt:lpstr>QA Automation Engineer's Skills</vt:lpstr>
      <vt:lpstr>Back-End</vt:lpstr>
      <vt:lpstr>Front-End and Back-End</vt:lpstr>
      <vt:lpstr>Back-End Technologies</vt:lpstr>
      <vt:lpstr>Back-End Languages and Platforms</vt:lpstr>
      <vt:lpstr>Databases</vt:lpstr>
      <vt:lpstr>ORM Frameworks</vt:lpstr>
      <vt:lpstr>The Model-View-Controller (MVC) Pattern</vt:lpstr>
      <vt:lpstr>Web MVC Frameworks</vt:lpstr>
      <vt:lpstr>Web Services and APIs</vt:lpstr>
      <vt:lpstr>Virtualization and Cloud</vt:lpstr>
      <vt:lpstr>Containers and Docker</vt:lpstr>
      <vt:lpstr>Back-End Test Automation</vt:lpstr>
      <vt:lpstr>Back-End Test Automation's Purpose</vt:lpstr>
      <vt:lpstr>Unit Testing</vt:lpstr>
      <vt:lpstr>Unit Testing</vt:lpstr>
      <vt:lpstr>Testing Frameworks – Example with NUnit</vt:lpstr>
      <vt:lpstr>Integration Testing</vt:lpstr>
      <vt:lpstr>Integration Testing</vt:lpstr>
      <vt:lpstr>Sample JS App: Students Registry</vt:lpstr>
      <vt:lpstr>Integration Testing – Example with Mocha</vt:lpstr>
      <vt:lpstr>Build and Run Locally (by Hand)</vt:lpstr>
      <vt:lpstr>Continuous Integration and Continuous Delivery</vt:lpstr>
      <vt:lpstr>Software Development Lifecycle (SLDC)</vt:lpstr>
      <vt:lpstr>CI/CD Pipeline</vt:lpstr>
      <vt:lpstr>GitHub Actions with CI/CD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- Overview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course; QA</cp:keywords>
  <dc:description>© SoftUni – https://softuni.org_x000d_
© Software University – https://softuni.bg_x000d_
_x000d_
Copyrighted document. Unauthorized copy, reproduction or use is not permitted.</dc:description>
  <cp:lastModifiedBy>Miroslava Dimitrova</cp:lastModifiedBy>
  <cp:revision>534</cp:revision>
  <dcterms:created xsi:type="dcterms:W3CDTF">2018-05-23T13:08:44Z</dcterms:created>
  <dcterms:modified xsi:type="dcterms:W3CDTF">2023-01-12T11:52:30Z</dcterms:modified>
  <cp:category>QA, quality assurance; test automation</cp:category>
</cp:coreProperties>
</file>