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8" r:id="rId2"/>
    <p:sldId id="509" r:id="rId3"/>
    <p:sldId id="510" r:id="rId4"/>
    <p:sldId id="544" r:id="rId5"/>
    <p:sldId id="599" r:id="rId6"/>
    <p:sldId id="609" r:id="rId7"/>
    <p:sldId id="722" r:id="rId8"/>
    <p:sldId id="682" r:id="rId9"/>
    <p:sldId id="706" r:id="rId10"/>
    <p:sldId id="721" r:id="rId11"/>
    <p:sldId id="686" r:id="rId12"/>
    <p:sldId id="684" r:id="rId13"/>
    <p:sldId id="723" r:id="rId14"/>
    <p:sldId id="735" r:id="rId15"/>
    <p:sldId id="716" r:id="rId16"/>
    <p:sldId id="685" r:id="rId17"/>
    <p:sldId id="724" r:id="rId18"/>
    <p:sldId id="717" r:id="rId19"/>
    <p:sldId id="725" r:id="rId20"/>
    <p:sldId id="726" r:id="rId21"/>
    <p:sldId id="718" r:id="rId22"/>
    <p:sldId id="720" r:id="rId23"/>
    <p:sldId id="719" r:id="rId24"/>
    <p:sldId id="532" r:id="rId25"/>
    <p:sldId id="709" r:id="rId26"/>
    <p:sldId id="526" r:id="rId27"/>
    <p:sldId id="528" r:id="rId28"/>
    <p:sldId id="736" r:id="rId29"/>
    <p:sldId id="529" r:id="rId30"/>
    <p:sldId id="530" r:id="rId31"/>
    <p:sldId id="734" r:id="rId32"/>
    <p:sldId id="531" r:id="rId33"/>
    <p:sldId id="714" r:id="rId34"/>
    <p:sldId id="715" r:id="rId35"/>
    <p:sldId id="745" r:id="rId36"/>
    <p:sldId id="746" r:id="rId37"/>
    <p:sldId id="747" r:id="rId38"/>
    <p:sldId id="748" r:id="rId39"/>
    <p:sldId id="749" r:id="rId40"/>
    <p:sldId id="712" r:id="rId41"/>
    <p:sldId id="533" r:id="rId42"/>
    <p:sldId id="545" r:id="rId43"/>
    <p:sldId id="732" r:id="rId44"/>
    <p:sldId id="743" r:id="rId45"/>
    <p:sldId id="554" r:id="rId46"/>
    <p:sldId id="585" r:id="rId47"/>
    <p:sldId id="741" r:id="rId48"/>
    <p:sldId id="742" r:id="rId49"/>
    <p:sldId id="587" r:id="rId50"/>
    <p:sldId id="5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CD1936-BD09-4C0E-8C0C-4DFC86D8715B}">
          <p14:sldIdLst>
            <p14:sldId id="508"/>
            <p14:sldId id="509"/>
            <p14:sldId id="510"/>
          </p14:sldIdLst>
        </p14:section>
        <p14:section name="Unit Testing: Concepts" id="{8FBD3405-4B93-44A5-BFD5-A61E91219666}">
          <p14:sldIdLst>
            <p14:sldId id="544"/>
            <p14:sldId id="599"/>
            <p14:sldId id="609"/>
          </p14:sldIdLst>
        </p14:section>
        <p14:section name="Testing Frameworks" id="{F05E0102-43A7-4765-9045-ED23D8E7FCEF}">
          <p14:sldIdLst>
            <p14:sldId id="722"/>
            <p14:sldId id="682"/>
            <p14:sldId id="706"/>
            <p14:sldId id="721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35"/>
            <p14:sldId id="716"/>
            <p14:sldId id="685"/>
            <p14:sldId id="724"/>
            <p14:sldId id="717"/>
            <p14:sldId id="725"/>
            <p14:sldId id="726"/>
            <p14:sldId id="718"/>
          </p14:sldIdLst>
        </p14:section>
        <p14:section name="NUnit: Test Classes and Methods" id="{ACFE913A-A232-4D13-A956-83B59A782A36}">
          <p14:sldIdLst>
            <p14:sldId id="720"/>
            <p14:sldId id="719"/>
            <p14:sldId id="532"/>
          </p14:sldIdLst>
        </p14:section>
        <p14:section name="The AAA Pattern" id="{A840ADB9-3BC6-4F0E-AB03-D2F90640FA0B}">
          <p14:sldIdLst>
            <p14:sldId id="709"/>
            <p14:sldId id="526"/>
          </p14:sldIdLst>
        </p14:section>
        <p14:section name="Assertions" id="{C31AD2B1-AC26-43E7-B1CC-2990860E3FAD}">
          <p14:sldIdLst>
            <p14:sldId id="528"/>
            <p14:sldId id="736"/>
            <p14:sldId id="529"/>
            <p14:sldId id="530"/>
            <p14:sldId id="734"/>
            <p14:sldId id="531"/>
          </p14:sldIdLst>
        </p14:section>
        <p14:section name="Code Coverage" id="{BC08C989-C507-423F-B034-F5A6146F5BC7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Best Practices" id="{55CE06BE-9738-4E40-B8F5-C155503A82A8}">
          <p14:sldIdLst>
            <p14:sldId id="712"/>
            <p14:sldId id="533"/>
            <p14:sldId id="545"/>
            <p14:sldId id="732"/>
            <p14:sldId id="743"/>
          </p14:sldIdLst>
        </p14:section>
        <p14:section name="Conclusion" id="{C9D3B7C5-A53D-40F7-9086-7245F119C438}">
          <p14:sldIdLst>
            <p14:sldId id="554"/>
            <p14:sldId id="585"/>
            <p14:sldId id="741"/>
            <p14:sldId id="742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1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E0E3E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2677" autoAdjust="0"/>
  </p:normalViewPr>
  <p:slideViewPr>
    <p:cSldViewPr showGuides="1">
      <p:cViewPr varScale="1">
        <p:scale>
          <a:sx n="79" d="100"/>
          <a:sy n="79" d="100"/>
        </p:scale>
        <p:origin x="79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9104F-B878-4257-9187-2EAF06C2A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286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</a:t>
            </a:r>
            <a:r>
              <a:rPr lang="en-US" dirty="0" err="1"/>
              <a:t>NUnit</a:t>
            </a:r>
            <a:r>
              <a:rPr lang="en-US" dirty="0"/>
              <a:t>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Unit testing frameworks </a:t>
            </a:r>
            <a:r>
              <a:rPr lang="en-US" b="1" dirty="0"/>
              <a:t>execute the tests </a:t>
            </a:r>
            <a:r>
              <a:rPr lang="en-US" b="0" dirty="0"/>
              <a:t>and </a:t>
            </a:r>
            <a:r>
              <a:rPr lang="en-US" b="1" dirty="0"/>
              <a:t>generate reports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use the framework to </a:t>
            </a:r>
            <a:r>
              <a:rPr lang="en-US" b="1" dirty="0"/>
              <a:t>structure the tests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organize </a:t>
            </a:r>
            <a:r>
              <a:rPr lang="en-US" b="0" dirty="0"/>
              <a:t>them in a hierarchy using classes and functions,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assert</a:t>
            </a:r>
            <a:r>
              <a:rPr lang="en-US" b="0" dirty="0"/>
              <a:t> the execution results and exit conditions for correctness,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handle some specific situations (like "</a:t>
            </a:r>
            <a:r>
              <a:rPr lang="en-US" b="1" i="1" dirty="0"/>
              <a:t>expected error</a:t>
            </a:r>
            <a:r>
              <a:rPr lang="en-US" b="0" dirty="0"/>
              <a:t>" or "</a:t>
            </a:r>
            <a:r>
              <a:rPr lang="en-US" b="1" i="1" dirty="0"/>
              <a:t>expected timeout</a:t>
            </a:r>
            <a:r>
              <a:rPr lang="en-US" b="0" dirty="0"/>
              <a:t>")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to </a:t>
            </a:r>
            <a:r>
              <a:rPr lang="en-US" b="1" dirty="0"/>
              <a:t>automate</a:t>
            </a:r>
            <a:r>
              <a:rPr lang="en-US" b="0" dirty="0"/>
              <a:t> some aspects of the testing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(like initializing the testing environment at startup and cleaning it up at shutdown).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unit testing frameworks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Mocha</a:t>
            </a:r>
            <a:r>
              <a:rPr lang="en-US" dirty="0"/>
              <a:t>" testing framework for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JUnit </a:t>
            </a:r>
            <a:r>
              <a:rPr lang="en-US" dirty="0"/>
              <a:t>framework for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7064D-F08B-4996-B78D-1CC14690C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54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6.jpe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75221"/>
            <a:ext cx="11083636" cy="13687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Unit Testing Concepts. Testing Frameworks.</a:t>
            </a:r>
            <a:br>
              <a:rPr lang="en-US" sz="3600" dirty="0"/>
            </a:br>
            <a:r>
              <a:rPr lang="en-US" sz="3600" dirty="0"/>
              <a:t>NUnit. Writing Your First Test with NUnit</a:t>
            </a:r>
            <a:endParaRPr lang="en-US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en-US" sz="5400" dirty="0"/>
              <a:t>Unit Testing and NUnit Basics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8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B74D8-12E0-4869-93FC-1C9F2E9A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automation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075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b="1" dirty="0"/>
              <a:t>New Project </a:t>
            </a:r>
            <a:r>
              <a:rPr lang="en-US" dirty="0"/>
              <a:t>in your Solution,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5" y="2517321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7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E875BEA-37A0-AFC8-B378-DC2424DFC5D8}"/>
              </a:ext>
            </a:extLst>
          </p:cNvPr>
          <p:cNvSpPr txBox="1"/>
          <p:nvPr/>
        </p:nvSpPr>
        <p:spPr>
          <a:xfrm>
            <a:off x="190402" y="1196125"/>
            <a:ext cx="5770598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3200" dirty="0"/>
              <a:t>Choose a </a:t>
            </a:r>
            <a:r>
              <a:rPr lang="en-US" sz="3200" b="1" dirty="0"/>
              <a:t>meaningful name </a:t>
            </a:r>
            <a:r>
              <a:rPr lang="en-US" sz="3200" dirty="0"/>
              <a:t>for your project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3200" dirty="0"/>
              <a:t>Choose a </a:t>
            </a:r>
            <a:r>
              <a:rPr lang="en-US" sz="3200" b="1" dirty="0"/>
              <a:t>place to store </a:t>
            </a:r>
            <a:r>
              <a:rPr lang="en-US" sz="3200" dirty="0"/>
              <a:t>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52686-A922-8F42-DB5A-C234880B8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5" y="3440077"/>
            <a:ext cx="5617292" cy="3080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0F5053-D20A-DCC9-48A3-6A4B3E2FAE7C}"/>
              </a:ext>
            </a:extLst>
          </p:cNvPr>
          <p:cNvSpPr txBox="1"/>
          <p:nvPr/>
        </p:nvSpPr>
        <p:spPr>
          <a:xfrm>
            <a:off x="6276000" y="1196125"/>
            <a:ext cx="5770598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Use .NET 6.0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(Long term Support)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6AC814-9BBB-C60E-0875-93D29074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3441600"/>
            <a:ext cx="5617292" cy="30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Project Reference </a:t>
            </a:r>
            <a:r>
              <a:rPr lang="en-US" dirty="0"/>
              <a:t>to target the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764000"/>
            <a:ext cx="7279773" cy="2359388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68AA4-1A09-CCB5-B537-06DA0E21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3" y="4194000"/>
            <a:ext cx="7279773" cy="2446622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b="1" dirty="0"/>
              <a:t>Unit Testing </a:t>
            </a:r>
            <a:r>
              <a:rPr lang="en-US" sz="3400" dirty="0"/>
              <a:t>and </a:t>
            </a:r>
            <a:r>
              <a:rPr lang="en-US" sz="3400" b="1" dirty="0"/>
              <a:t>Testing Frameworks</a:t>
            </a:r>
          </a:p>
          <a:p>
            <a:pPr>
              <a:lnSpc>
                <a:spcPct val="110000"/>
              </a:lnSpc>
            </a:pPr>
            <a:r>
              <a:rPr lang="en-US" sz="3400" b="1" dirty="0"/>
              <a:t>NUnit</a:t>
            </a:r>
            <a:r>
              <a:rPr lang="en-US" sz="3400" dirty="0"/>
              <a:t> Basics: Automated Testing with C# and NUnit</a:t>
            </a:r>
          </a:p>
          <a:p>
            <a:pPr>
              <a:lnSpc>
                <a:spcPct val="110000"/>
              </a:lnSpc>
            </a:pPr>
            <a:r>
              <a:rPr lang="en-US" sz="3400" b="1" dirty="0"/>
              <a:t>The AAA Pattern: </a:t>
            </a:r>
            <a:r>
              <a:rPr lang="en-US" sz="3200" b="1" dirty="0"/>
              <a:t>Arrange, Act, Assert</a:t>
            </a:r>
          </a:p>
          <a:p>
            <a:pPr>
              <a:lnSpc>
                <a:spcPct val="110000"/>
              </a:lnSpc>
            </a:pPr>
            <a:r>
              <a:rPr lang="en-US" sz="3400" b="1" dirty="0"/>
              <a:t>Assertions </a:t>
            </a:r>
            <a:r>
              <a:rPr lang="en-US" sz="3400" dirty="0"/>
              <a:t>in NUnit: </a:t>
            </a:r>
            <a:r>
              <a:rPr lang="en-US" sz="3400" b="1" noProof="1"/>
              <a:t>Assert.That(…)</a:t>
            </a:r>
          </a:p>
          <a:p>
            <a:pPr>
              <a:lnSpc>
                <a:spcPct val="110000"/>
              </a:lnSpc>
            </a:pPr>
            <a:r>
              <a:rPr lang="en-US" sz="3400" b="1" noProof="1"/>
              <a:t>Code Coverage</a:t>
            </a:r>
          </a:p>
          <a:p>
            <a:pPr>
              <a:lnSpc>
                <a:spcPct val="110000"/>
              </a:lnSpc>
            </a:pPr>
            <a:r>
              <a:rPr lang="en-US" sz="3400" b="1" noProof="1"/>
              <a:t>Best Practices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9A46F-B80A-4F57-B1BF-B3C15BDECC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DD326-6099-4CD9-BBA0-72918B75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51650-D7D3-C488-4331-8CD9B6B72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/>
          <a:stretch/>
        </p:blipFill>
        <p:spPr>
          <a:xfrm>
            <a:off x="921000" y="1854000"/>
            <a:ext cx="10170000" cy="4523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/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/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Arrange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Assert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"AAA"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955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149CDAA-08D5-4A62-B75E-9F7D6975D2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Checking the Results and Output 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C7AE-AC37-7937-7560-0C19B774F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Constraint</a:t>
            </a:r>
            <a:r>
              <a:rPr lang="en-US" dirty="0"/>
              <a:t> Model (</a:t>
            </a:r>
            <a:r>
              <a:rPr lang="en-US" b="1" dirty="0" err="1"/>
              <a:t>Assert.That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logic</a:t>
            </a:r>
            <a:r>
              <a:rPr lang="en-US" dirty="0"/>
              <a:t> necessary to carry out each assertion </a:t>
            </a:r>
            <a:r>
              <a:rPr lang="en-US" b="1" dirty="0"/>
              <a:t>is embedded </a:t>
            </a:r>
            <a:r>
              <a:rPr lang="en-US" dirty="0"/>
              <a:t>in the </a:t>
            </a:r>
            <a:r>
              <a:rPr lang="en-US" b="1" dirty="0"/>
              <a:t>constraint object passed as the second parameter </a:t>
            </a:r>
            <a:r>
              <a:rPr lang="en-US" dirty="0"/>
              <a:t>to that method.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Assert.That(object expected, </a:t>
            </a:r>
            <a:r>
              <a:rPr lang="en-US" dirty="0" err="1"/>
              <a:t>Is.EqualTo</a:t>
            </a:r>
            <a:r>
              <a:rPr lang="en-US" dirty="0"/>
              <a:t>(object actual));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Classic</a:t>
            </a:r>
            <a:r>
              <a:rPr lang="en-US" dirty="0"/>
              <a:t> Model (</a:t>
            </a:r>
            <a:r>
              <a:rPr lang="en-US" b="1" dirty="0"/>
              <a:t>Assert.AreEqual, </a:t>
            </a:r>
            <a:r>
              <a:rPr lang="en-US" b="1" dirty="0" err="1"/>
              <a:t>Assert.True</a:t>
            </a:r>
            <a:r>
              <a:rPr lang="en-US" b="1" dirty="0"/>
              <a:t>, </a:t>
            </a:r>
            <a:r>
              <a:rPr lang="en-US" b="1" dirty="0" err="1"/>
              <a:t>Assert.False</a:t>
            </a:r>
            <a:r>
              <a:rPr lang="en-US" b="1" dirty="0"/>
              <a:t>…)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The classic Assert model </a:t>
            </a:r>
            <a:r>
              <a:rPr lang="en-US" b="1" dirty="0">
                <a:solidFill>
                  <a:srgbClr val="234465"/>
                </a:solidFill>
              </a:rPr>
              <a:t>uses</a:t>
            </a:r>
            <a:r>
              <a:rPr lang="en-US" dirty="0">
                <a:solidFill>
                  <a:srgbClr val="234465"/>
                </a:solidFill>
              </a:rPr>
              <a:t> a </a:t>
            </a:r>
            <a:r>
              <a:rPr lang="en-US" b="1" dirty="0">
                <a:solidFill>
                  <a:srgbClr val="234465"/>
                </a:solidFill>
              </a:rPr>
              <a:t>separate method </a:t>
            </a:r>
            <a:r>
              <a:rPr lang="en-US" dirty="0">
                <a:solidFill>
                  <a:srgbClr val="234465"/>
                </a:solidFill>
              </a:rPr>
              <a:t>to express each individual assertion of which it is capable.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Assert.AreEqual(object expected, object actual);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7D12-5091-2CF3-C6B0-19C7E738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Assertions</a:t>
            </a:r>
          </a:p>
        </p:txBody>
      </p:sp>
    </p:spTree>
    <p:extLst>
      <p:ext uri="{BB962C8B-B14F-4D97-AF65-F5344CB8AC3E}">
        <p14:creationId xmlns:p14="http://schemas.microsoft.com/office/powerpoint/2010/main" val="19660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Assert that </a:t>
            </a:r>
            <a:r>
              <a:rPr lang="en-GB" b="1" dirty="0"/>
              <a:t>condition</a:t>
            </a:r>
            <a:r>
              <a:rPr lang="en-GB" dirty="0"/>
              <a:t> is true</a:t>
            </a:r>
          </a:p>
          <a:p>
            <a:endParaRPr lang="en-GB" dirty="0"/>
          </a:p>
          <a:p>
            <a:r>
              <a:rPr lang="en-GB" b="1" dirty="0"/>
              <a:t>Comparison</a:t>
            </a:r>
            <a:r>
              <a:rPr lang="en-GB" dirty="0"/>
              <a:t> (equal, greater than, less than or equal,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/>
              <a:t>Range</a:t>
            </a:r>
            <a:r>
              <a:rPr lang="en-GB" dirty="0"/>
              <a:t> assertions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79CF73E-C2F5-49A5-BB0E-E8DA07BED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</p:spTree>
    <p:extLst>
      <p:ext uri="{BB962C8B-B14F-4D97-AF65-F5344CB8AC3E}">
        <p14:creationId xmlns:p14="http://schemas.microsoft.com/office/powerpoint/2010/main" val="30230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#QA-Auto-BackEnd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String</a:t>
            </a:r>
            <a:r>
              <a:rPr lang="en-GB" dirty="0"/>
              <a:t> assertions</a:t>
            </a:r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</a:pPr>
            <a:r>
              <a:rPr lang="en-GB" dirty="0"/>
              <a:t>Assertions by </a:t>
            </a:r>
            <a:r>
              <a:rPr lang="en-GB" b="1" dirty="0"/>
              <a:t>regex matching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</a:pPr>
            <a:r>
              <a:rPr lang="en-GB" dirty="0"/>
              <a:t>Assertions for </a:t>
            </a:r>
            <a:r>
              <a:rPr lang="en-GB" b="1" dirty="0"/>
              <a:t>expected exception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4499022-D345-4D69-9704-22C886300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4464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/>
              <a:t>Collection</a:t>
            </a:r>
            <a:r>
              <a:rPr lang="en-GB" dirty="0"/>
              <a:t> assertions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</a:pPr>
            <a:r>
              <a:rPr lang="en-GB" b="1" dirty="0"/>
              <a:t>Collection range</a:t>
            </a:r>
            <a:r>
              <a:rPr lang="en-GB" dirty="0"/>
              <a:t> assertions</a:t>
            </a:r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</a:pPr>
            <a:r>
              <a:rPr lang="en-GB" b="1" dirty="0"/>
              <a:t>File</a:t>
            </a:r>
            <a:r>
              <a:rPr lang="en-GB" dirty="0"/>
              <a:t> / </a:t>
            </a:r>
            <a:r>
              <a:rPr lang="en-GB" b="1" dirty="0"/>
              <a:t>directory</a:t>
            </a:r>
            <a:r>
              <a:rPr lang="en-GB" dirty="0"/>
              <a:t> assertions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4499022-D345-4D69-9704-22C886300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</p:spTree>
    <p:extLst>
      <p:ext uri="{BB962C8B-B14F-4D97-AF65-F5344CB8AC3E}">
        <p14:creationId xmlns:p14="http://schemas.microsoft.com/office/powerpoint/2010/main" val="34526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 </a:t>
            </a:r>
            <a:r>
              <a:rPr lang="en-US" dirty="0"/>
              <a:t>to 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Assertion Messages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968904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3422869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7B4766B-FBA9-4A80-A1F2-D141B5788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3422869"/>
            <a:ext cx="4049999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Failure messages in the tests help finding the problem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Checking the Lines Covered by the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8932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2983E-D6F4-472E-A251-F703726B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coverage </a:t>
            </a:r>
            <a:r>
              <a:rPr lang="en-US" dirty="0"/>
              <a:t>tools measure how many lines of code (LOC) are </a:t>
            </a:r>
            <a:r>
              <a:rPr lang="en-US" b="1" dirty="0"/>
              <a:t>covered </a:t>
            </a:r>
            <a:r>
              <a:rPr lang="en-US" dirty="0"/>
              <a:t>by the test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Lines executed at least once are colored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Lines never executed (untested lines) are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Partially executed lines are </a:t>
            </a:r>
            <a:r>
              <a:rPr lang="en-US" b="1" dirty="0">
                <a:solidFill>
                  <a:schemeClr val="bg1"/>
                </a:solidFill>
              </a:rPr>
              <a:t>orange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code coverage </a:t>
            </a:r>
            <a:r>
              <a:rPr lang="en-US" b="1" dirty="0"/>
              <a:t>for the automated tests </a:t>
            </a:r>
            <a:r>
              <a:rPr lang="en-US" dirty="0"/>
              <a:t>is an important </a:t>
            </a:r>
            <a:r>
              <a:rPr lang="en-US" b="1" dirty="0"/>
              <a:t>metric</a:t>
            </a:r>
            <a:r>
              <a:rPr lang="en-US" dirty="0"/>
              <a:t> in software engineering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coverage of </a:t>
            </a:r>
            <a:r>
              <a:rPr lang="en-US" b="1" dirty="0"/>
              <a:t>70 - 80%</a:t>
            </a:r>
            <a:r>
              <a:rPr lang="en-US" dirty="0"/>
              <a:t> is a reasonable goal for most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03" y="2034000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36772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79455-AEF9-4505-9A96-6066FB8F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Coverage: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fully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covered</a:t>
            </a:r>
            <a:r>
              <a:rPr lang="en-US" sz="2399" b="1" dirty="0">
                <a:solidFill>
                  <a:srgbClr val="FFFFFF"/>
                </a:solidFill>
              </a:rPr>
              <a:t> by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015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covered</a:t>
            </a:r>
            <a:r>
              <a:rPr lang="en-US" sz="2399" b="1" dirty="0">
                <a:solidFill>
                  <a:srgbClr val="FFFFFF"/>
                </a:solidFill>
              </a:rPr>
              <a:t> by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79455-AEF9-4505-9A96-6066FB8F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Coverage: Examples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391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only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partially executed </a:t>
            </a:r>
            <a:r>
              <a:rPr lang="en-US" sz="2399" b="1" dirty="0">
                <a:solidFill>
                  <a:srgbClr val="FFFFFF"/>
                </a:solidFill>
              </a:rPr>
              <a:t>during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We need a test for the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 use case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33C8B-06D5-4E3C-8151-8C53277EC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supports </a:t>
            </a:r>
            <a:r>
              <a:rPr lang="en-US" sz="3400" b="1" dirty="0"/>
              <a:t>code coverage </a:t>
            </a:r>
            <a:r>
              <a:rPr lang="en-US" sz="3400" dirty="0"/>
              <a:t>for C# only in the </a:t>
            </a:r>
            <a:r>
              <a:rPr lang="en-US" sz="3400" b="1" dirty="0"/>
              <a:t>Enterprise edition </a:t>
            </a:r>
            <a:r>
              <a:rPr lang="en-US" sz="3400" dirty="0"/>
              <a:t>(paid product)</a:t>
            </a:r>
          </a:p>
          <a:p>
            <a:r>
              <a:rPr lang="en-US" sz="3400" dirty="0"/>
              <a:t>Alternative: the </a:t>
            </a:r>
            <a:r>
              <a:rPr lang="en-US" sz="3400" b="1" dirty="0"/>
              <a:t>Fine Code Coverage </a:t>
            </a:r>
            <a:r>
              <a:rPr lang="en-US" sz="3400" dirty="0"/>
              <a:t>free</a:t>
            </a:r>
            <a:r>
              <a:rPr lang="en-US" sz="3400" b="1" dirty="0"/>
              <a:t> </a:t>
            </a:r>
            <a:r>
              <a:rPr lang="en-US" sz="3400" dirty="0"/>
              <a:t>extension for VS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Tools for C#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4B5BB-BF4C-70E2-913A-8E39145B4915}"/>
              </a:ext>
            </a:extLst>
          </p:cNvPr>
          <p:cNvGrpSpPr/>
          <p:nvPr/>
        </p:nvGrpSpPr>
        <p:grpSpPr>
          <a:xfrm>
            <a:off x="2105733" y="3285236"/>
            <a:ext cx="7980534" cy="3221955"/>
            <a:chOff x="2105733" y="3285236"/>
            <a:chExt cx="7980534" cy="32219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EF7FAD-F62B-5B44-CE12-47C4119E2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5733" y="3285236"/>
              <a:ext cx="7980534" cy="32219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6263528" y="3609000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https://bit.ly/321wf8A</a:t>
              </a:r>
              <a:r>
                <a:rPr lang="en-US" sz="2400" dirty="0">
                  <a:solidFill>
                    <a:srgbClr val="FFC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4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4A1B2-0205-4814-90CB-4D22C1FAA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Installing "Fine Code Coverage" in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55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4A1B2-0205-4814-90CB-4D22C1FAA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the unit tests </a:t>
            </a:r>
            <a:r>
              <a:rPr lang="en-US" dirty="0">
                <a:sym typeface="Wingdings" panose="05000000000000000000" pitchFamily="2" charset="2"/>
              </a:rPr>
              <a:t>to view </a:t>
            </a:r>
            <a:r>
              <a:rPr lang="en-US" b="1" dirty="0">
                <a:sym typeface="Wingdings" panose="05000000000000000000" pitchFamily="2" charset="2"/>
              </a:rPr>
              <a:t>the</a:t>
            </a:r>
            <a:r>
              <a:rPr lang="en-US" b="1" dirty="0"/>
              <a:t> covered lines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 /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orange</a:t>
            </a:r>
            <a:r>
              <a:rPr lang="en-US" dirty="0"/>
              <a:t> (be patient, the coloring comes after a while)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Activating "Fine Code Coverage" in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64001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91108" y="2684413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View your code coverage </a:t>
            </a:r>
            <a:r>
              <a:rPr lang="en-US" sz="3200" b="1" dirty="0">
                <a:solidFill>
                  <a:schemeClr val="bg1"/>
                </a:solidFill>
              </a:rPr>
              <a:t>report</a:t>
            </a:r>
            <a:r>
              <a:rPr lang="en-US" sz="3200" dirty="0"/>
              <a:t> in the [Fine Code Coverage] window</a:t>
            </a:r>
          </a:p>
        </p:txBody>
      </p:sp>
    </p:spTree>
    <p:extLst>
      <p:ext uri="{BB962C8B-B14F-4D97-AF65-F5344CB8AC3E}">
        <p14:creationId xmlns:p14="http://schemas.microsoft.com/office/powerpoint/2010/main" val="42742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800" dirty="0"/>
              <a:t>Automated Testing of Software Components (Units)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7745-328D-4E65-A7D4-D5F1F27C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5091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Naming, Repeatable, No 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AutomationTests</a:t>
            </a:r>
            <a:r>
              <a:rPr lang="en-US" dirty="0"/>
              <a:t>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87621-9832-4404-B42C-058ADD5ED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</a:t>
            </a:r>
            <a:r>
              <a:rPr lang="en-US" b="1">
                <a:solidFill>
                  <a:schemeClr val="bg1">
                    <a:lumMod val="60000"/>
                    <a:lumOff val="40000"/>
                  </a:schemeClr>
                </a:solidFill>
              </a:rPr>
              <a:t>testing</a:t>
            </a:r>
            <a:r>
              <a:rPr lang="en-US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/>
              <a:t>- </a:t>
            </a:r>
            <a:r>
              <a:rPr lang="en-US" dirty="0"/>
              <a:t>automated testing of single component 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- automated testing framework for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</a:t>
            </a:r>
            <a:r>
              <a:rPr lang="en-US" dirty="0"/>
              <a:t>-</a:t>
            </a:r>
            <a:r>
              <a:rPr lang="bg-BG" dirty="0"/>
              <a:t> </a:t>
            </a:r>
            <a:r>
              <a:rPr lang="en-US" dirty="0"/>
              <a:t>checking results / exit conditions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Code Coverage </a:t>
            </a:r>
            <a:r>
              <a:rPr lang="en-US" dirty="0"/>
              <a:t>– Code lines covered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Best Practices </a:t>
            </a:r>
            <a:r>
              <a:rPr lang="en-US" dirty="0"/>
              <a:t>-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Conventions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</a:t>
            </a:r>
            <a:r>
              <a:rPr lang="en-US" b="1" dirty="0"/>
              <a:t>single component</a:t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/>
              <a:t>NUnit, JUnit, PyUnit,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800" dirty="0"/>
              <a:t>Concepts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2581AB-40BD-7EC1-7E33-916326B236B9}"/>
              </a:ext>
            </a:extLst>
          </p:cNvPr>
          <p:cNvGrpSpPr/>
          <p:nvPr/>
        </p:nvGrpSpPr>
        <p:grpSpPr>
          <a:xfrm>
            <a:off x="4626787" y="954000"/>
            <a:ext cx="2938425" cy="3162278"/>
            <a:chOff x="1056457" y="1176997"/>
            <a:chExt cx="2938425" cy="3162278"/>
          </a:xfrm>
        </p:grpSpPr>
        <p:pic>
          <p:nvPicPr>
            <p:cNvPr id="1026" name="Picture 2" descr="C# Unit Testing with NUnit | Pluralsight">
              <a:extLst>
                <a:ext uri="{FF2B5EF4-FFF2-40B4-BE49-F238E27FC236}">
                  <a16:creationId xmlns:a16="http://schemas.microsoft.com/office/drawing/2014/main" id="{372DA7A3-F112-9961-D7DD-39E26F5A4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57" y="1468330"/>
              <a:ext cx="1364724" cy="136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ECE2FA-CAB9-2CAB-3179-666F9C43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8340" y="1790270"/>
              <a:ext cx="1936542" cy="1947676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AB3E74A-EC4A-1246-71AE-EAE646892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78" b="99167" l="1667" r="99167">
                          <a14:foregroundMark x1="6111" y1="37500" x2="6111" y2="37500"/>
                          <a14:foregroundMark x1="1667" y1="46111" x2="1667" y2="46111"/>
                          <a14:foregroundMark x1="51667" y1="7222" x2="51667" y2="7222"/>
                          <a14:foregroundMark x1="47222" y1="2778" x2="47222" y2="2778"/>
                          <a14:foregroundMark x1="80556" y1="27222" x2="80556" y2="27222"/>
                          <a14:foregroundMark x1="72778" y1="15000" x2="86944" y2="50556"/>
                          <a14:foregroundMark x1="50000" y1="29444" x2="79444" y2="46111"/>
                          <a14:foregroundMark x1="81944" y1="57222" x2="82500" y2="71389"/>
                          <a14:foregroundMark x1="95278" y1="42778" x2="95278" y2="50000"/>
                          <a14:foregroundMark x1="74444" y1="76111" x2="69444" y2="83889"/>
                          <a14:foregroundMark x1="64167" y1="87778" x2="49167" y2="89167"/>
                          <a14:foregroundMark x1="57222" y1="95833" x2="46389" y2="95833"/>
                          <a14:foregroundMark x1="41667" y1="79444" x2="69444" y2="77222"/>
                          <a14:foregroundMark x1="31667" y1="76667" x2="62222" y2="74722"/>
                          <a14:foregroundMark x1="62222" y1="74722" x2="67222" y2="59444"/>
                          <a14:foregroundMark x1="67222" y1="57500" x2="58333" y2="43889"/>
                          <a14:foregroundMark x1="58333" y1="43889" x2="43611" y2="44167"/>
                          <a14:foregroundMark x1="43611" y1="44167" x2="33333" y2="34167"/>
                          <a14:foregroundMark x1="33333" y1="34167" x2="39167" y2="20556"/>
                          <a14:foregroundMark x1="39167" y1="20556" x2="57500" y2="18889"/>
                          <a14:foregroundMark x1="57500" y1="18889" x2="58889" y2="19444"/>
                          <a14:foregroundMark x1="61667" y1="22778" x2="64167" y2="21111"/>
                          <a14:foregroundMark x1="32222" y1="38333" x2="33889" y2="52222"/>
                          <a14:foregroundMark x1="33889" y1="52222" x2="33611" y2="44722"/>
                          <a14:foregroundMark x1="99444" y1="48889" x2="99444" y2="48889"/>
                          <a14:foregroundMark x1="54444" y1="278" x2="54444" y2="278"/>
                          <a14:foregroundMark x1="49167" y1="99167" x2="49167" y2="99167"/>
                          <a14:foregroundMark x1="48611" y1="556" x2="48611" y2="556"/>
                          <a14:foregroundMark x1="44444" y1="556" x2="44444" y2="556"/>
                          <a14:foregroundMark x1="44722" y1="556" x2="53889" y2="833"/>
                          <a14:backgroundMark x1="6389" y1="8611" x2="4167" y2="15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083" y="3614775"/>
              <a:ext cx="724500" cy="72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AE50763-ACD7-1E85-06B1-7A68E8939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651" y="2748742"/>
              <a:ext cx="724501" cy="82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D498AB81-6A1C-F002-3059-08F8C5C57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5" r="26495" b="53216"/>
            <a:stretch/>
          </p:blipFill>
          <p:spPr bwMode="auto">
            <a:xfrm>
              <a:off x="2058340" y="1176997"/>
              <a:ext cx="990000" cy="904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8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</a:t>
            </a:r>
            <a:r>
              <a:rPr lang="en-US" sz="3100" dirty="0" err="1"/>
              <a:t>xUnit</a:t>
            </a:r>
            <a:r>
              <a:rPr lang="en-US" sz="3100" dirty="0"/>
              <a:t>, </a:t>
            </a:r>
            <a:r>
              <a:rPr lang="en-US" sz="3100" dirty="0" err="1"/>
              <a:t>MSTest</a:t>
            </a:r>
            <a:r>
              <a:rPr lang="en-US" sz="3100" dirty="0"/>
              <a:t> (C#), Junit, TestNG (Java), Mocha, Jest (JS), </a:t>
            </a:r>
            <a:r>
              <a:rPr lang="en-US" sz="3100" dirty="0" err="1"/>
              <a:t>PyTest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23188</TotalTime>
  <Words>4157</Words>
  <Application>Microsoft Office PowerPoint</Application>
  <PresentationFormat>Widescreen</PresentationFormat>
  <Paragraphs>549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Roboto</vt:lpstr>
      <vt:lpstr>Wingdings</vt:lpstr>
      <vt:lpstr>Wingdings 2</vt:lpstr>
      <vt:lpstr>SoftUni</vt:lpstr>
      <vt:lpstr>Unit Testing and NUnit Basics</vt:lpstr>
      <vt:lpstr>Table of Contents</vt:lpstr>
      <vt:lpstr>You Have Questions?</vt:lpstr>
      <vt:lpstr>What is Unit Testing?</vt:lpstr>
      <vt:lpstr>Test Levels</vt:lpstr>
      <vt:lpstr>Unit Testing</vt:lpstr>
      <vt:lpstr>Testing Frameworks</vt:lpstr>
      <vt:lpstr>Testing Frameworks</vt:lpstr>
      <vt:lpstr>Testing Framework – Example</vt:lpstr>
      <vt:lpstr>Unit Testing Framework vs. Testing Framework</vt:lpstr>
      <vt:lpstr>NUnit: First Steps</vt:lpstr>
      <vt:lpstr>NUnit: Overview</vt:lpstr>
      <vt:lpstr>Creating a Blank Solution</vt:lpstr>
      <vt:lpstr>Creating a Project for Testing</vt:lpstr>
      <vt:lpstr>Creating a Project for Testing (2)</vt:lpstr>
      <vt:lpstr>Creating a Project for Testing (3)</vt:lpstr>
      <vt:lpstr>Creating a NUnit Project</vt:lpstr>
      <vt:lpstr>Adding Project Reference</vt:lpstr>
      <vt:lpstr>Writing the First Test</vt:lpstr>
      <vt:lpstr>NUnit: NuGet Packages</vt:lpstr>
      <vt:lpstr>Test Explorer</vt:lpstr>
      <vt:lpstr>NUnit: Basics</vt:lpstr>
      <vt:lpstr>Test Classes and Test Methods</vt:lpstr>
      <vt:lpstr>Initialization and Cleanup Methods</vt:lpstr>
      <vt:lpstr>The "AAA" Pattern</vt:lpstr>
      <vt:lpstr>The "AAA" Testing Pattern</vt:lpstr>
      <vt:lpstr>Assertions</vt:lpstr>
      <vt:lpstr>Two Models of Assertions</vt:lpstr>
      <vt:lpstr>Assertions</vt:lpstr>
      <vt:lpstr>Assertions (2)</vt:lpstr>
      <vt:lpstr>Assertions (3)</vt:lpstr>
      <vt:lpstr>Assertion Messages</vt:lpstr>
      <vt:lpstr>Code Coverage</vt:lpstr>
      <vt:lpstr>Code Coverage</vt:lpstr>
      <vt:lpstr>Code Coverage: Examples</vt:lpstr>
      <vt:lpstr>Code Coverage: Examples (2)</vt:lpstr>
      <vt:lpstr>Code Coverage Tools for C#</vt:lpstr>
      <vt:lpstr>Installing "Fine Code Coverage" in VS</vt:lpstr>
      <vt:lpstr>Activating "Fine Code Coverage" in VS</vt:lpstr>
      <vt:lpstr>Unit Testing Best Practices</vt:lpstr>
      <vt:lpstr>Naming the Test Methods</vt:lpstr>
      <vt:lpstr>Automation Tests: Good Practices</vt:lpstr>
      <vt:lpstr>AutomationTests: Good Practices (2)</vt:lpstr>
      <vt:lpstr>Testing Private Methods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NUnit Basics</dc:title>
  <dc:subject>Software Development</dc:subject>
  <dc:creator>Software University</dc:creator>
  <cp:keywords>QA; Automation; 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Miroslava Dimitrova</cp:lastModifiedBy>
  <cp:revision>859</cp:revision>
  <dcterms:created xsi:type="dcterms:W3CDTF">2018-05-23T13:08:44Z</dcterms:created>
  <dcterms:modified xsi:type="dcterms:W3CDTF">2023-01-17T10:28:26Z</dcterms:modified>
  <cp:category>QA Automation Course @ SoftUni</cp:category>
</cp:coreProperties>
</file>