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8" r:id="rId2"/>
    <p:sldId id="509" r:id="rId3"/>
    <p:sldId id="750" r:id="rId4"/>
    <p:sldId id="751" r:id="rId5"/>
    <p:sldId id="752" r:id="rId6"/>
    <p:sldId id="754" r:id="rId7"/>
    <p:sldId id="753" r:id="rId8"/>
    <p:sldId id="510" r:id="rId9"/>
    <p:sldId id="727" r:id="rId10"/>
    <p:sldId id="729" r:id="rId11"/>
    <p:sldId id="730" r:id="rId12"/>
    <p:sldId id="736" r:id="rId13"/>
    <p:sldId id="737" r:id="rId14"/>
    <p:sldId id="731" r:id="rId15"/>
    <p:sldId id="739" r:id="rId16"/>
    <p:sldId id="738" r:id="rId17"/>
    <p:sldId id="742" r:id="rId18"/>
    <p:sldId id="740" r:id="rId19"/>
    <p:sldId id="741" r:id="rId20"/>
    <p:sldId id="743" r:id="rId21"/>
    <p:sldId id="744" r:id="rId22"/>
    <p:sldId id="511" r:id="rId23"/>
    <p:sldId id="512" r:id="rId24"/>
    <p:sldId id="762" r:id="rId25"/>
    <p:sldId id="761" r:id="rId26"/>
    <p:sldId id="758" r:id="rId27"/>
    <p:sldId id="759" r:id="rId28"/>
    <p:sldId id="760" r:id="rId29"/>
    <p:sldId id="554" r:id="rId30"/>
    <p:sldId id="401" r:id="rId31"/>
    <p:sldId id="613" r:id="rId32"/>
    <p:sldId id="608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CD1936-BD09-4C0E-8C0C-4DFC86D8715B}">
          <p14:sldIdLst>
            <p14:sldId id="508"/>
            <p14:sldId id="509"/>
            <p14:sldId id="750"/>
            <p14:sldId id="751"/>
            <p14:sldId id="752"/>
            <p14:sldId id="754"/>
            <p14:sldId id="753"/>
            <p14:sldId id="510"/>
          </p14:sldIdLst>
        </p14:section>
        <p14:section name="Implementing NUnit Test Cases" id="{F0CA2ABF-1247-48A2-AAAA-2AB5EAA155CD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Testing" id="{C54F501F-9E84-47DA-9C7B-CDC6B3D06102}">
          <p14:sldIdLst>
            <p14:sldId id="511"/>
            <p14:sldId id="512"/>
            <p14:sldId id="762"/>
            <p14:sldId id="761"/>
          </p14:sldIdLst>
        </p14:section>
        <p14:section name="Data-Driven Testing with NUnit" id="{E282AC21-333D-4F80-B3FC-EB460C4DA66D}">
          <p14:sldIdLst>
            <p14:sldId id="758"/>
            <p14:sldId id="759"/>
            <p14:sldId id="760"/>
          </p14:sldIdLst>
        </p14:section>
        <p14:section name="Conclusion" id="{C9D3B7C5-A53D-40F7-9086-7245F119C438}">
          <p14:sldIdLst>
            <p14:sldId id="554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44"/>
    <a:srgbClr val="E0E3E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2677" autoAdjust="0"/>
  </p:normalViewPr>
  <p:slideViewPr>
    <p:cSldViewPr showGuides="1">
      <p:cViewPr varScale="1">
        <p:scale>
          <a:sx n="79" d="100"/>
          <a:sy n="79" d="100"/>
        </p:scale>
        <p:origin x="79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9104F-B878-4257-9187-2EAF06C2A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28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A770A1-DF1B-41D8-A334-216B756739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5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6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75221"/>
            <a:ext cx="11083636" cy="980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 err="1"/>
              <a:t>NUnit</a:t>
            </a:r>
            <a:r>
              <a:rPr lang="en-US" sz="3600" dirty="0"/>
              <a:t> Exercise – Advanced and Data-Driven Tests, Code Coverage, Best Practices </a:t>
            </a:r>
            <a:endParaRPr lang="en-US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en-US" sz="5400" dirty="0"/>
              <a:t>Unit Testing and </a:t>
            </a:r>
            <a:r>
              <a:rPr lang="en-US" sz="5400" dirty="0" err="1"/>
              <a:t>NUnit</a:t>
            </a:r>
            <a:r>
              <a:rPr lang="en-US" sz="5400" dirty="0"/>
              <a:t> Advanced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8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8488D-1A81-4374-BAEA-4C24C6A4D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Tests for the </a:t>
            </a:r>
            <a:r>
              <a:rPr lang="en-US" dirty="0">
                <a:solidFill>
                  <a:schemeClr val="bg1"/>
                </a:solidFill>
              </a:rPr>
              <a:t>Collection&lt;T&gt; </a:t>
            </a:r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D3B0B-0865-4A8A-BAEC-C7D61D2BA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462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D3B0B-0865-4A8A-BAEC-C7D61D2BA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4073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D3B0B-0865-4A8A-BAEC-C7D61D2BA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0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Empty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7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Constructor with Single / Multiple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Assert.That(nums[0], Is.EqualTo(5));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3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Test Cases: Add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Is.EqualTo("[5,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1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Test Cases: Add Range + Grow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Get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0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Get by Invalid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/>
              <a:t>Console input / output redirections</a:t>
            </a:r>
          </a:p>
          <a:p>
            <a:pPr>
              <a:lnSpc>
                <a:spcPct val="110000"/>
              </a:lnSpc>
            </a:pPr>
            <a:r>
              <a:rPr lang="en-US" sz="3200" b="1" dirty="0"/>
              <a:t>Implementing</a:t>
            </a:r>
            <a:r>
              <a:rPr lang="en-US" sz="3200" dirty="0"/>
              <a:t> </a:t>
            </a:r>
            <a:r>
              <a:rPr lang="en-US" sz="3200" dirty="0" err="1"/>
              <a:t>NUnit</a:t>
            </a:r>
            <a:r>
              <a:rPr lang="en-US" sz="3200" dirty="0"/>
              <a:t> Test Cases</a:t>
            </a:r>
          </a:p>
          <a:p>
            <a:pPr>
              <a:lnSpc>
                <a:spcPct val="110000"/>
              </a:lnSpc>
            </a:pPr>
            <a:r>
              <a:rPr lang="en-US" sz="3400" b="1" dirty="0"/>
              <a:t>Data-Driven Testing </a:t>
            </a:r>
            <a:r>
              <a:rPr lang="en-US" sz="3400" dirty="0"/>
              <a:t>Overview</a:t>
            </a:r>
          </a:p>
          <a:p>
            <a:pPr>
              <a:lnSpc>
                <a:spcPct val="110000"/>
              </a:lnSpc>
            </a:pPr>
            <a:r>
              <a:rPr lang="en-US" sz="3400" b="1" dirty="0"/>
              <a:t>Data-Driven Testing </a:t>
            </a:r>
            <a:r>
              <a:rPr lang="en-US" sz="3400" dirty="0"/>
              <a:t>with </a:t>
            </a:r>
            <a:r>
              <a:rPr lang="en-US" sz="3400" b="1" dirty="0" err="1"/>
              <a:t>Nunit</a:t>
            </a:r>
            <a:endParaRPr lang="en-US" sz="3400" b="1" dirty="0"/>
          </a:p>
          <a:p>
            <a:pPr lvl="1">
              <a:lnSpc>
                <a:spcPct val="110000"/>
              </a:lnSpc>
            </a:pPr>
            <a:r>
              <a:rPr lang="en-US" sz="3200" dirty="0"/>
              <a:t>Executing tests using a set of test data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Comparing against the expected outputs</a:t>
            </a:r>
            <a:endParaRPr lang="en-US" sz="3200" b="1" dirty="0"/>
          </a:p>
          <a:p>
            <a:pPr lvl="1">
              <a:lnSpc>
                <a:spcPct val="110000"/>
              </a:lnSpc>
            </a:pPr>
            <a:endParaRPr lang="en-US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9A46F-B80A-4F57-B1BF-B3C15BDECC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</a:t>
            </a:r>
            <a:r>
              <a:rPr lang="en-US" noProof="1"/>
              <a:t>ToString() </a:t>
            </a:r>
            <a:r>
              <a:rPr lang="en-US" dirty="0"/>
              <a:t>for Nested Collections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0A60B-8C69-476A-8FC9-B0B7D287F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Performance Test with 1 Million Items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9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79257-9179-4287-AC34-DDAB84D1F0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Data-Driven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F9B3F51-13DE-49C9-AF6C-C14034A5DD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209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Data Driven Testing </a:t>
            </a:r>
            <a:r>
              <a:rPr lang="en-US" b="0" i="0" dirty="0">
                <a:effectLst/>
              </a:rPr>
              <a:t>is a software testing method in which test data is stored in table or spreadsheet format 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could be an Excel document, an XML file, a MySQL database, etc.</a:t>
            </a:r>
          </a:p>
          <a:p>
            <a:pPr lvl="1">
              <a:buClr>
                <a:schemeClr val="tx1"/>
              </a:buClr>
            </a:pPr>
            <a:r>
              <a:rPr lang="en-US" b="0" i="0" dirty="0">
                <a:effectLst/>
              </a:rPr>
              <a:t>It is also called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table-driven testing </a:t>
            </a:r>
            <a:r>
              <a:rPr lang="en-US" b="0" i="0" dirty="0">
                <a:effectLst/>
              </a:rPr>
              <a:t>or </a:t>
            </a:r>
            <a:r>
              <a:rPr lang="en-US" b="1" i="0" dirty="0">
                <a:solidFill>
                  <a:schemeClr val="bg1"/>
                </a:solidFill>
                <a:effectLst/>
              </a:rPr>
              <a:t>parameterized testing</a:t>
            </a:r>
            <a:endParaRPr lang="en-US" b="0" i="0" dirty="0">
              <a:effectLst/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same test case can be run with as many different inputs as you like, thus getting better coverage from a single test 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</a:t>
            </a:r>
            <a:endParaRPr lang="bg-BG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8A624A1-5FF3-4492-9DE6-B535017AA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067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6014B-7ABB-4AAE-0621-AE860ADE5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8E7B-7709-F5BF-4306-0D83085EA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Data-driven testing framework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/>
              <a:t>code and data stored separately</a:t>
            </a:r>
          </a:p>
          <a:p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3A8FE-AFFA-06CF-F39E-74B75895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Testing Framework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1E4CA8-F0B1-3011-11B9-F30706BA7C08}"/>
              </a:ext>
            </a:extLst>
          </p:cNvPr>
          <p:cNvGrpSpPr/>
          <p:nvPr/>
        </p:nvGrpSpPr>
        <p:grpSpPr>
          <a:xfrm>
            <a:off x="1506000" y="3204000"/>
            <a:ext cx="8774999" cy="2966746"/>
            <a:chOff x="2001000" y="3426207"/>
            <a:chExt cx="8774999" cy="29667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232523-63E9-E087-9DFD-29EF40AF36D3}"/>
                </a:ext>
              </a:extLst>
            </p:cNvPr>
            <p:cNvGrpSpPr/>
            <p:nvPr/>
          </p:nvGrpSpPr>
          <p:grpSpPr>
            <a:xfrm>
              <a:off x="2001000" y="3426207"/>
              <a:ext cx="1665171" cy="1665171"/>
              <a:chOff x="2181000" y="1927469"/>
              <a:chExt cx="1665171" cy="166517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3FCECD6-87C7-1F2C-C3BC-1E379CEBF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81000" y="1927469"/>
                <a:ext cx="1665171" cy="166517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C9577-0A5E-8EBB-3C8D-9B8779950D57}"/>
                  </a:ext>
                </a:extLst>
              </p:cNvPr>
              <p:cNvSpPr txBox="1"/>
              <p:nvPr/>
            </p:nvSpPr>
            <p:spPr>
              <a:xfrm>
                <a:off x="2325690" y="1945479"/>
                <a:ext cx="1375790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Data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070355-A26D-EF07-43E2-916DBF9E5D72}"/>
                </a:ext>
              </a:extLst>
            </p:cNvPr>
            <p:cNvCxnSpPr/>
            <p:nvPr/>
          </p:nvCxnSpPr>
          <p:spPr>
            <a:xfrm>
              <a:off x="3666171" y="4258792"/>
              <a:ext cx="1709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D8091BD-BBE5-7118-0B59-5B3D2634FF08}"/>
                </a:ext>
              </a:extLst>
            </p:cNvPr>
            <p:cNvGrpSpPr/>
            <p:nvPr/>
          </p:nvGrpSpPr>
          <p:grpSpPr>
            <a:xfrm>
              <a:off x="5489053" y="3943226"/>
              <a:ext cx="1980000" cy="613005"/>
              <a:chOff x="5489053" y="3943226"/>
              <a:chExt cx="1980000" cy="61300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AF81EEC-6DC6-4F97-47D8-489C7A4911B7}"/>
                  </a:ext>
                </a:extLst>
              </p:cNvPr>
              <p:cNvSpPr/>
              <p:nvPr/>
            </p:nvSpPr>
            <p:spPr bwMode="auto">
              <a:xfrm>
                <a:off x="5489053" y="3960507"/>
                <a:ext cx="1980000" cy="595724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ln>
                    <a:solidFill>
                      <a:schemeClr val="tx1"/>
                    </a:solidFill>
                  </a:ln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D0E67-1BE3-80C6-CD26-C2CDF8E40CBB}"/>
                  </a:ext>
                </a:extLst>
              </p:cNvPr>
              <p:cNvSpPr txBox="1"/>
              <p:nvPr/>
            </p:nvSpPr>
            <p:spPr>
              <a:xfrm>
                <a:off x="5545027" y="3943226"/>
                <a:ext cx="1924026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Driver Script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65B14D-06D7-E8CB-492F-2087623D0BA9}"/>
                </a:ext>
              </a:extLst>
            </p:cNvPr>
            <p:cNvCxnSpPr>
              <a:cxnSpLocks/>
            </p:cNvCxnSpPr>
            <p:nvPr/>
          </p:nvCxnSpPr>
          <p:spPr>
            <a:xfrm>
              <a:off x="7536000" y="4243899"/>
              <a:ext cx="855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9E700B-01B3-D4E6-DA60-8210FEA0F536}"/>
                </a:ext>
              </a:extLst>
            </p:cNvPr>
            <p:cNvGrpSpPr/>
            <p:nvPr/>
          </p:nvGrpSpPr>
          <p:grpSpPr>
            <a:xfrm>
              <a:off x="8476480" y="3978379"/>
              <a:ext cx="2299519" cy="1010314"/>
              <a:chOff x="5489053" y="3943226"/>
              <a:chExt cx="1980000" cy="101031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B7C0432-CEE5-1472-165D-41A29DCD6A5A}"/>
                  </a:ext>
                </a:extLst>
              </p:cNvPr>
              <p:cNvSpPr/>
              <p:nvPr/>
            </p:nvSpPr>
            <p:spPr bwMode="auto">
              <a:xfrm>
                <a:off x="5489053" y="3960507"/>
                <a:ext cx="1980000" cy="595724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ln>
                    <a:solidFill>
                      <a:schemeClr val="tx1"/>
                    </a:solidFill>
                  </a:ln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66C441-709A-1762-9C3C-C54BDF6B2890}"/>
                  </a:ext>
                </a:extLst>
              </p:cNvPr>
              <p:cNvSpPr txBox="1"/>
              <p:nvPr/>
            </p:nvSpPr>
            <p:spPr>
              <a:xfrm>
                <a:off x="5545027" y="3943226"/>
                <a:ext cx="1924026" cy="101031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App Under Test</a:t>
                </a:r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5707406-1DB4-C9BB-99A3-A04ABC03B7C7}"/>
                </a:ext>
              </a:extLst>
            </p:cNvPr>
            <p:cNvCxnSpPr>
              <a:cxnSpLocks/>
            </p:cNvCxnSpPr>
            <p:nvPr/>
          </p:nvCxnSpPr>
          <p:spPr>
            <a:xfrm>
              <a:off x="2766000" y="5229000"/>
              <a:ext cx="2610000" cy="568732"/>
            </a:xfrm>
            <a:prstGeom prst="bentConnector3">
              <a:avLst>
                <a:gd name="adj1" fmla="val 43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3D6C21-32D0-F311-0884-3EAB1EBC017A}"/>
                </a:ext>
              </a:extLst>
            </p:cNvPr>
            <p:cNvGrpSpPr/>
            <p:nvPr/>
          </p:nvGrpSpPr>
          <p:grpSpPr>
            <a:xfrm>
              <a:off x="5489053" y="5274000"/>
              <a:ext cx="1980000" cy="960342"/>
              <a:chOff x="5489053" y="3943226"/>
              <a:chExt cx="1980000" cy="61300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395515B-836F-D801-BA06-A717D4687448}"/>
                  </a:ext>
                </a:extLst>
              </p:cNvPr>
              <p:cNvSpPr/>
              <p:nvPr/>
            </p:nvSpPr>
            <p:spPr bwMode="auto">
              <a:xfrm>
                <a:off x="5489053" y="3960507"/>
                <a:ext cx="1980000" cy="595724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ln>
                    <a:solidFill>
                      <a:schemeClr val="tx1"/>
                    </a:solidFill>
                  </a:ln>
                  <a:noFill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FCA55-5712-ABD1-7AE8-2F5FD5B7CFAE}"/>
                  </a:ext>
                </a:extLst>
              </p:cNvPr>
              <p:cNvSpPr txBox="1"/>
              <p:nvPr/>
            </p:nvSpPr>
            <p:spPr>
              <a:xfrm>
                <a:off x="5545027" y="3943226"/>
                <a:ext cx="1924026" cy="6038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Test Result</a:t>
                </a:r>
              </a:p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(Compare)</a:t>
                </a:r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00934-2EC9-A5F5-097E-523C6DB6A0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82708" y="4727242"/>
              <a:ext cx="2154420" cy="1079130"/>
            </a:xfrm>
            <a:prstGeom prst="bentConnector3">
              <a:avLst>
                <a:gd name="adj1" fmla="val 7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C56BF0-16B3-B7ED-1C31-34B859F17DC8}"/>
                </a:ext>
              </a:extLst>
            </p:cNvPr>
            <p:cNvSpPr txBox="1"/>
            <p:nvPr/>
          </p:nvSpPr>
          <p:spPr>
            <a:xfrm>
              <a:off x="4016480" y="3668573"/>
              <a:ext cx="870843" cy="117959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Test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000" dirty="0"/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4BB178-D7FF-6A63-10EC-233A35B48FDE}"/>
                </a:ext>
              </a:extLst>
            </p:cNvPr>
            <p:cNvSpPr txBox="1"/>
            <p:nvPr/>
          </p:nvSpPr>
          <p:spPr>
            <a:xfrm>
              <a:off x="8114435" y="5213362"/>
              <a:ext cx="1185288" cy="117959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Actual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000" dirty="0"/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Output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AC4C22-8383-24EA-B193-B1458A60CA3C}"/>
                </a:ext>
              </a:extLst>
            </p:cNvPr>
            <p:cNvSpPr txBox="1"/>
            <p:nvPr/>
          </p:nvSpPr>
          <p:spPr>
            <a:xfrm>
              <a:off x="3521480" y="5197225"/>
              <a:ext cx="1435228" cy="117959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Expected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000" dirty="0"/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9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Data-driven testing</a:t>
            </a:r>
            <a:r>
              <a:rPr lang="en-US" dirty="0"/>
              <a:t> == running the same test case with multiple data (e. g. datasets in the C# code / Excel spreadsheet)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Example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5999" y="2593150"/>
            <a:ext cx="4813949" cy="346263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421263" y="4041034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648650" cy="346263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58A624A1-5FF3-4492-9DE6-B535017AA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13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79257-9179-4287-AC34-DDAB84D1F0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Data-Driven Testing with NUnit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9B3F51-13DE-49C9-AF6C-C14034A5DD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[TestCase]</a:t>
            </a:r>
            <a:r>
              <a:rPr lang="en-US" dirty="0"/>
              <a:t> to Assign Data to Tests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0542C-4041-4B85-85AE-A4D576EF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75" y="614096"/>
            <a:ext cx="8379050" cy="38307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88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/>
              <a:t>[TestCase]</a:t>
            </a:r>
            <a:r>
              <a:rPr lang="en-US" dirty="0"/>
              <a:t> attribute in NUnit assigns </a:t>
            </a:r>
            <a:r>
              <a:rPr lang="en-US" b="1" dirty="0"/>
              <a:t>multiple datasets </a:t>
            </a:r>
            <a:r>
              <a:rPr lang="en-US" dirty="0"/>
              <a:t>in test method parameters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with NUnit</a:t>
            </a:r>
            <a:endParaRPr lang="bg-BG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8A624A1-5FF3-4492-9DE6-B535017AA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459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58A624A1-5FF3-4492-9DE6-B535017AA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with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213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10000"/>
              </a:lnSpc>
            </a:pPr>
            <a:r>
              <a:rPr lang="en-US" sz="3600" dirty="0"/>
              <a:t>Console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input / output redirections</a:t>
            </a:r>
          </a:p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Implementing </a:t>
            </a:r>
            <a:r>
              <a:rPr lang="en-US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Test Cases </a:t>
            </a:r>
            <a:r>
              <a:rPr lang="en-US" sz="3600" dirty="0"/>
              <a:t>for generic collections 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Data-Driven Testing </a:t>
            </a:r>
            <a:r>
              <a:rPr lang="en-US" sz="3600" dirty="0"/>
              <a:t>Explained</a:t>
            </a:r>
          </a:p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Data-Driven Testing </a:t>
            </a:r>
            <a:r>
              <a:rPr lang="en-US" sz="3600" dirty="0"/>
              <a:t>with </a:t>
            </a:r>
            <a:r>
              <a:rPr lang="en-US" sz="3600" dirty="0" err="1"/>
              <a:t>NUnit</a:t>
            </a:r>
            <a:r>
              <a:rPr lang="en-US" sz="3600" dirty="0"/>
              <a:t> – </a:t>
            </a:r>
            <a:r>
              <a:rPr lang="en-US" dirty="0"/>
              <a:t>Executing tests using a set of test data, and comparing against the expected outputs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 Testing Console-Based Apps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Console Input / Output Redirection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C8058-ECA0-9E36-9FC8-8A89928E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65" y="1340895"/>
            <a:ext cx="253615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13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4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</a:t>
            </a:r>
            <a:r>
              <a:rPr lang="en-US" b="1" dirty="0"/>
              <a:t>unit test console-based apps</a:t>
            </a:r>
            <a:r>
              <a:rPr lang="en-US" dirty="0"/>
              <a:t>, you need to </a:t>
            </a:r>
            <a:r>
              <a:rPr lang="en-US" b="1" dirty="0"/>
              <a:t>redirect the console</a:t>
            </a:r>
            <a:r>
              <a:rPr lang="en-US" dirty="0"/>
              <a:t> input + output</a:t>
            </a:r>
          </a:p>
          <a:p>
            <a:pPr>
              <a:buClr>
                <a:schemeClr val="tx1"/>
              </a:buClr>
            </a:pPr>
            <a:r>
              <a:rPr lang="en-US" dirty="0"/>
              <a:t>Sample console-based app for testing (summator of integers):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Console-Based Apps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F640D65-7428-CC09-5786-77B12076063F}"/>
              </a:ext>
            </a:extLst>
          </p:cNvPr>
          <p:cNvSpPr txBox="1">
            <a:spLocks/>
          </p:cNvSpPr>
          <p:nvPr/>
        </p:nvSpPr>
        <p:spPr>
          <a:xfrm>
            <a:off x="696000" y="3339000"/>
            <a:ext cx="106650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static void Main()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.Split().Select(int.Parse);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Console.WriteLine("The sum is: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Console.WriteLine(nums.Sum());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8F48E-977D-E999-A3C0-8FBE809E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79" y="3220656"/>
            <a:ext cx="4705350" cy="1552575"/>
          </a:xfrm>
          <a:prstGeom prst="roundRect">
            <a:avLst>
              <a:gd name="adj" fmla="val 6274"/>
            </a:avLst>
          </a:prstGeom>
        </p:spPr>
      </p:pic>
    </p:spTree>
    <p:extLst>
      <p:ext uri="{BB962C8B-B14F-4D97-AF65-F5344CB8AC3E}">
        <p14:creationId xmlns:p14="http://schemas.microsoft.com/office/powerpoint/2010/main" val="34951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Console-Based Apps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380999" y="1404000"/>
            <a:ext cx="113630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/>
              <a:t>[Test]</a:t>
            </a:r>
          </a:p>
          <a:p>
            <a:r>
              <a:rPr lang="en-US" sz="2800" dirty="0"/>
              <a:t>  public void </a:t>
            </a:r>
            <a:r>
              <a:rPr lang="en-US" sz="2800" dirty="0" err="1"/>
              <a:t>Test_SumNums</a:t>
            </a:r>
            <a:r>
              <a:rPr lang="en-US" sz="2800" dirty="0"/>
              <a:t>()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// Arrange: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prepare input</a:t>
            </a:r>
          </a:p>
          <a:p>
            <a:r>
              <a:rPr lang="en-US" sz="2800" dirty="0"/>
              <a:t>    string input = "5 10 12"; </a:t>
            </a:r>
          </a:p>
          <a:p>
            <a:r>
              <a:rPr lang="en-US" sz="28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6159466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Console-Based Apps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A62606-0DF2-E6DA-98A7-6B7DBB6A9708}"/>
              </a:ext>
            </a:extLst>
          </p:cNvPr>
          <p:cNvSpPr txBox="1">
            <a:spLocks/>
          </p:cNvSpPr>
          <p:nvPr/>
        </p:nvSpPr>
        <p:spPr>
          <a:xfrm>
            <a:off x="336000" y="1449000"/>
            <a:ext cx="11420701" cy="5104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800" dirty="0"/>
              <a:t>var writer = new </a:t>
            </a:r>
            <a:r>
              <a:rPr lang="en-US" sz="2800" dirty="0" err="1"/>
              <a:t>StringWriter</a:t>
            </a:r>
            <a:r>
              <a:rPr lang="en-US" sz="2800" dirty="0"/>
              <a:t>();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800" dirty="0" err="1"/>
              <a:t>Console.SetOut</a:t>
            </a:r>
            <a:r>
              <a:rPr lang="en-US" sz="2800" dirty="0"/>
              <a:t>(writer);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Redirect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Console.Out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// Act: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redirect the console and run the app</a:t>
            </a:r>
          </a:p>
          <a:p>
            <a:r>
              <a:rPr lang="en-US" sz="2800" dirty="0"/>
              <a:t>    var reader = new </a:t>
            </a:r>
            <a:r>
              <a:rPr lang="en-US" sz="2800" dirty="0" err="1"/>
              <a:t>StringReader</a:t>
            </a:r>
            <a:r>
              <a:rPr lang="en-US" sz="2800" dirty="0"/>
              <a:t>(input);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Console.SetIn</a:t>
            </a:r>
            <a:r>
              <a:rPr lang="en-US" sz="2800" dirty="0"/>
              <a:t>(reader);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Redirect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Console.In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/>
              <a:t>    </a:t>
            </a:r>
            <a:r>
              <a:rPr lang="en-US" sz="2800" dirty="0" err="1"/>
              <a:t>SumNumbers.Main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98246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Console-Based Apps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8A62606-0DF2-E6DA-98A7-6B7DBB6A9708}"/>
              </a:ext>
            </a:extLst>
          </p:cNvPr>
          <p:cNvSpPr txBox="1">
            <a:spLocks/>
          </p:cNvSpPr>
          <p:nvPr/>
        </p:nvSpPr>
        <p:spPr>
          <a:xfrm>
            <a:off x="291000" y="1404000"/>
            <a:ext cx="11610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// Assert: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compare expected and actual results</a:t>
            </a:r>
          </a:p>
          <a:p>
            <a:r>
              <a:rPr lang="en-US" sz="2800" dirty="0"/>
              <a:t>    string </a:t>
            </a:r>
            <a:r>
              <a:rPr lang="en-US" sz="2800" dirty="0" err="1"/>
              <a:t>actualResult</a:t>
            </a:r>
            <a:r>
              <a:rPr lang="en-US" sz="2800" dirty="0"/>
              <a:t> = </a:t>
            </a:r>
            <a:r>
              <a:rPr lang="en-US" sz="2800" dirty="0" err="1"/>
              <a:t>writer.ToString</a:t>
            </a:r>
            <a:r>
              <a:rPr lang="en-US" sz="2800" dirty="0"/>
              <a:t>();</a:t>
            </a:r>
          </a:p>
          <a:p>
            <a:r>
              <a:rPr lang="en-US" sz="2800" dirty="0"/>
              <a:t>    string </a:t>
            </a:r>
            <a:r>
              <a:rPr lang="en-US" sz="2800" dirty="0" err="1"/>
              <a:t>expectedResult</a:t>
            </a:r>
            <a:r>
              <a:rPr lang="en-US" sz="2800" dirty="0"/>
              <a:t> = </a:t>
            </a:r>
          </a:p>
          <a:p>
            <a:r>
              <a:rPr lang="en-US" sz="2800" dirty="0"/>
              <a:t>      "The sum is: " + </a:t>
            </a:r>
            <a:r>
              <a:rPr lang="en-US" sz="2800" dirty="0" err="1"/>
              <a:t>Environment.NewLine</a:t>
            </a:r>
            <a:r>
              <a:rPr lang="en-US" sz="2800" dirty="0"/>
              <a:t> +</a:t>
            </a:r>
          </a:p>
          <a:p>
            <a:r>
              <a:rPr lang="en-US" sz="2800" dirty="0"/>
              <a:t>      "27" + </a:t>
            </a:r>
            <a:r>
              <a:rPr lang="en-US" sz="2800" dirty="0" err="1"/>
              <a:t>Environment.NewLine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Assert.AreEqual</a:t>
            </a:r>
            <a:r>
              <a:rPr lang="en-US" sz="2800" dirty="0"/>
              <a:t>(</a:t>
            </a:r>
            <a:r>
              <a:rPr lang="en-US" sz="2800" dirty="0" err="1"/>
              <a:t>expectedResult</a:t>
            </a:r>
            <a:r>
              <a:rPr lang="en-US" sz="2800" dirty="0"/>
              <a:t>, </a:t>
            </a:r>
            <a:r>
              <a:rPr lang="en-US" sz="2800" dirty="0" err="1"/>
              <a:t>actualResult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  <a:endParaRPr lang="en-US" sz="3200" noProof="1"/>
          </a:p>
        </p:txBody>
      </p:sp>
    </p:spTree>
    <p:extLst>
      <p:ext uri="{BB962C8B-B14F-4D97-AF65-F5344CB8AC3E}">
        <p14:creationId xmlns:p14="http://schemas.microsoft.com/office/powerpoint/2010/main" val="2326472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#QA-Auto-BackEnd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NUnit</a:t>
            </a:r>
            <a:r>
              <a:rPr lang="en-US" dirty="0"/>
              <a:t> Test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19562</TotalTime>
  <Words>2055</Words>
  <Application>Microsoft Office PowerPoint</Application>
  <PresentationFormat>Widescreen</PresentationFormat>
  <Paragraphs>305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Unit Testing and NUnit Advanced</vt:lpstr>
      <vt:lpstr>Table of Contents</vt:lpstr>
      <vt:lpstr>Console Input / Output Redirection</vt:lpstr>
      <vt:lpstr>Unit Testing Console-Based Apps</vt:lpstr>
      <vt:lpstr>Unit Testing Console-Based Apps (1)</vt:lpstr>
      <vt:lpstr>Unit Testing Console-Based Apps (2)</vt:lpstr>
      <vt:lpstr>Unit Testing Console-Based Apps (3)</vt:lpstr>
      <vt:lpstr>You Have Questions?</vt:lpstr>
      <vt:lpstr>Implementing NUnit Test Cases</vt:lpstr>
      <vt:lpstr>Implement Tests for the Collection&lt;T&gt; Class</vt:lpstr>
      <vt:lpstr>Defining the Tests</vt:lpstr>
      <vt:lpstr>Defining the Tests (2)</vt:lpstr>
      <vt:lpstr>Defining the Tests (3)</vt:lpstr>
      <vt:lpstr>Test Cases: Empty Constructor</vt:lpstr>
      <vt:lpstr>Test Constructor with Single / Multiple Items</vt:lpstr>
      <vt:lpstr>Implementing Test Cases: Add</vt:lpstr>
      <vt:lpstr>Implementing Test Cases: Add Range + Grow</vt:lpstr>
      <vt:lpstr>Test Cases: Get by Index</vt:lpstr>
      <vt:lpstr>Test Cases: Get by Invalid Index</vt:lpstr>
      <vt:lpstr>Test Cases: ToString() for Nested Collections</vt:lpstr>
      <vt:lpstr>Performance Test with 1 Million Items</vt:lpstr>
      <vt:lpstr>Data-Driven Testing</vt:lpstr>
      <vt:lpstr>Data-Driven Testing</vt:lpstr>
      <vt:lpstr>Data-Driven Testing Framework</vt:lpstr>
      <vt:lpstr>Data-Driven Testing Example</vt:lpstr>
      <vt:lpstr>Data-Driven Testing with NUnit</vt:lpstr>
      <vt:lpstr>Data-Driven Testing with NUnit</vt:lpstr>
      <vt:lpstr>Data-Driven Testing with NUnit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NUnit Basics</dc:title>
  <dc:subject>Software Development</dc:subject>
  <dc:creator>Software University</dc:creator>
  <cp:keywords>QA; Automation; 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Miroslava Dimitrova</cp:lastModifiedBy>
  <cp:revision>855</cp:revision>
  <dcterms:created xsi:type="dcterms:W3CDTF">2018-05-23T13:08:44Z</dcterms:created>
  <dcterms:modified xsi:type="dcterms:W3CDTF">2023-01-19T12:04:41Z</dcterms:modified>
  <cp:category>QA Automation Course @ SoftUni</cp:category>
</cp:coreProperties>
</file>