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notesMasterIdLst>
    <p:notesMasterId r:id="rId37"/>
  </p:notesMasterIdLst>
  <p:sldIdLst>
    <p:sldId id="261" r:id="rId2"/>
    <p:sldId id="266" r:id="rId3"/>
    <p:sldId id="291" r:id="rId4"/>
    <p:sldId id="380" r:id="rId5"/>
    <p:sldId id="319" r:id="rId6"/>
    <p:sldId id="322" r:id="rId7"/>
    <p:sldId id="292" r:id="rId8"/>
    <p:sldId id="308" r:id="rId9"/>
    <p:sldId id="332" r:id="rId10"/>
    <p:sldId id="303" r:id="rId11"/>
    <p:sldId id="323" r:id="rId12"/>
    <p:sldId id="324" r:id="rId13"/>
    <p:sldId id="335" r:id="rId14"/>
    <p:sldId id="337" r:id="rId15"/>
    <p:sldId id="343" r:id="rId16"/>
    <p:sldId id="375" r:id="rId17"/>
    <p:sldId id="340" r:id="rId18"/>
    <p:sldId id="345" r:id="rId19"/>
    <p:sldId id="346" r:id="rId20"/>
    <p:sldId id="358" r:id="rId21"/>
    <p:sldId id="359" r:id="rId22"/>
    <p:sldId id="311" r:id="rId23"/>
    <p:sldId id="294" r:id="rId24"/>
    <p:sldId id="321" r:id="rId25"/>
    <p:sldId id="364" r:id="rId26"/>
    <p:sldId id="376" r:id="rId27"/>
    <p:sldId id="327" r:id="rId28"/>
    <p:sldId id="377" r:id="rId29"/>
    <p:sldId id="366" r:id="rId30"/>
    <p:sldId id="378" r:id="rId31"/>
    <p:sldId id="383" r:id="rId32"/>
    <p:sldId id="379" r:id="rId33"/>
    <p:sldId id="331" r:id="rId34"/>
    <p:sldId id="382" r:id="rId35"/>
    <p:sldId id="29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C0C0"/>
    <a:srgbClr val="D7ADAD"/>
    <a:srgbClr val="E79D9D"/>
    <a:srgbClr val="F19593"/>
    <a:srgbClr val="AAD292"/>
    <a:srgbClr val="CAAED6"/>
    <a:srgbClr val="CEE6C0"/>
    <a:srgbClr val="538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78" autoAdjust="0"/>
    <p:restoredTop sz="85735" autoAdjust="0"/>
  </p:normalViewPr>
  <p:slideViewPr>
    <p:cSldViewPr snapToGrid="0">
      <p:cViewPr varScale="1">
        <p:scale>
          <a:sx n="73" d="100"/>
          <a:sy n="73" d="100"/>
        </p:scale>
        <p:origin x="125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Nerea\Uni\M&#225;ster\TFM\metr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Nerea\Uni\M&#225;ster\TFM\metr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Nerea\Uni\M&#225;ster\TFM\metric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Nerea\Uni\M&#225;ster\TFM\metric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ata-pipeline\scada-streaming\metric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b="1" dirty="0" err="1"/>
              <a:t>Average</a:t>
            </a:r>
            <a:r>
              <a:rPr lang="es-ES" b="1" baseline="0" dirty="0"/>
              <a:t> </a:t>
            </a:r>
            <a:r>
              <a:rPr lang="es-ES" b="1" baseline="0" dirty="0" err="1"/>
              <a:t>delay</a:t>
            </a:r>
            <a:r>
              <a:rPr lang="es-ES" b="1" baseline="0" dirty="0"/>
              <a:t> (ms) - </a:t>
            </a:r>
            <a:r>
              <a:rPr lang="es-ES" b="1" u="sng" baseline="0" dirty="0"/>
              <a:t>1 Kafka </a:t>
            </a:r>
            <a:r>
              <a:rPr lang="es-ES" b="1" u="sng" baseline="0" dirty="0" err="1"/>
              <a:t>consumer</a:t>
            </a:r>
            <a:endParaRPr lang="es-ES" b="1" u="sng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Kafka Driver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Hoja1!$A$6:$A$9</c:f>
              <c:numCache>
                <c:formatCode>General</c:formatCode>
                <c:ptCount val="4"/>
                <c:pt idx="0">
                  <c:v>50</c:v>
                </c:pt>
                <c:pt idx="1">
                  <c:v>500</c:v>
                </c:pt>
                <c:pt idx="2">
                  <c:v>5000</c:v>
                </c:pt>
                <c:pt idx="3">
                  <c:v>10000</c:v>
                </c:pt>
              </c:numCache>
            </c:numRef>
          </c:xVal>
          <c:yVal>
            <c:numRef>
              <c:f>Hoja1!$B$6:$B$9</c:f>
              <c:numCache>
                <c:formatCode>General</c:formatCode>
                <c:ptCount val="4"/>
                <c:pt idx="0">
                  <c:v>1001.10044</c:v>
                </c:pt>
                <c:pt idx="1">
                  <c:v>1268.737224</c:v>
                </c:pt>
                <c:pt idx="2">
                  <c:v>3619.3370949999999</c:v>
                </c:pt>
                <c:pt idx="3">
                  <c:v>4888.1502540000001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25A-4CC7-84FB-ACBCA7CEB2F8}"/>
            </c:ext>
          </c:extLst>
        </c:ser>
        <c:ser>
          <c:idx val="1"/>
          <c:order val="1"/>
          <c:tx>
            <c:v>WinCC-OA CTRL Extension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Hoja1!$A$6:$A$9</c:f>
              <c:numCache>
                <c:formatCode>General</c:formatCode>
                <c:ptCount val="4"/>
                <c:pt idx="0">
                  <c:v>50</c:v>
                </c:pt>
                <c:pt idx="1">
                  <c:v>500</c:v>
                </c:pt>
                <c:pt idx="2">
                  <c:v>5000</c:v>
                </c:pt>
                <c:pt idx="3">
                  <c:v>10000</c:v>
                </c:pt>
              </c:numCache>
            </c:numRef>
          </c:xVal>
          <c:yVal>
            <c:numRef>
              <c:f>Hoja1!$C$6:$C$9</c:f>
              <c:numCache>
                <c:formatCode>General</c:formatCode>
                <c:ptCount val="4"/>
                <c:pt idx="0">
                  <c:v>769.56205999999997</c:v>
                </c:pt>
                <c:pt idx="1">
                  <c:v>1235.5283712999999</c:v>
                </c:pt>
                <c:pt idx="2">
                  <c:v>2210.8174640000002</c:v>
                </c:pt>
                <c:pt idx="3">
                  <c:v>3079.5593779999999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25A-4CC7-84FB-ACBCA7CEB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42542368"/>
        <c:axId val="1148874688"/>
      </c:scatterChart>
      <c:valAx>
        <c:axId val="1142542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b="1"/>
                  <a:t>Number of messages / second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148874688"/>
        <c:crosses val="autoZero"/>
        <c:crossBetween val="midCat"/>
      </c:valAx>
      <c:valAx>
        <c:axId val="1148874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b="1"/>
                  <a:t>Average delay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1425423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400" b="1" i="0" baseline="0" dirty="0" err="1">
                <a:effectLst/>
              </a:rPr>
              <a:t>Average</a:t>
            </a:r>
            <a:r>
              <a:rPr lang="es-ES" sz="1400" b="1" i="0" baseline="0" dirty="0">
                <a:effectLst/>
              </a:rPr>
              <a:t> </a:t>
            </a:r>
            <a:r>
              <a:rPr lang="es-ES" sz="1400" b="1" i="0" baseline="0" dirty="0" err="1">
                <a:effectLst/>
              </a:rPr>
              <a:t>delay</a:t>
            </a:r>
            <a:r>
              <a:rPr lang="es-ES" sz="1400" b="1" i="0" baseline="0" dirty="0">
                <a:effectLst/>
              </a:rPr>
              <a:t> (ms) - </a:t>
            </a:r>
            <a:r>
              <a:rPr lang="es-ES" sz="1400" b="1" i="0" u="sng" baseline="0" dirty="0">
                <a:effectLst/>
              </a:rPr>
              <a:t>2 Kafka </a:t>
            </a:r>
            <a:r>
              <a:rPr lang="es-ES" sz="1400" b="1" i="0" u="sng" baseline="0" dirty="0" err="1">
                <a:effectLst/>
              </a:rPr>
              <a:t>consumers</a:t>
            </a:r>
            <a:endParaRPr lang="es-ES" sz="1400" u="sng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Kafka Driver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Hoja1!$A$15:$A$18</c:f>
              <c:numCache>
                <c:formatCode>General</c:formatCode>
                <c:ptCount val="4"/>
                <c:pt idx="0">
                  <c:v>50</c:v>
                </c:pt>
                <c:pt idx="1">
                  <c:v>500</c:v>
                </c:pt>
                <c:pt idx="2">
                  <c:v>5000</c:v>
                </c:pt>
                <c:pt idx="3">
                  <c:v>10000</c:v>
                </c:pt>
              </c:numCache>
            </c:numRef>
          </c:xVal>
          <c:yVal>
            <c:numRef>
              <c:f>Hoja1!$B$15:$B$18</c:f>
              <c:numCache>
                <c:formatCode>General</c:formatCode>
                <c:ptCount val="4"/>
                <c:pt idx="0">
                  <c:v>999.34680000000003</c:v>
                </c:pt>
                <c:pt idx="1">
                  <c:v>1223.2061450000001</c:v>
                </c:pt>
                <c:pt idx="2">
                  <c:v>2302.2563030000001</c:v>
                </c:pt>
                <c:pt idx="3">
                  <c:v>3523.2587309999999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EA2-4273-B066-641A778A6289}"/>
            </c:ext>
          </c:extLst>
        </c:ser>
        <c:ser>
          <c:idx val="1"/>
          <c:order val="1"/>
          <c:tx>
            <c:v>WinCC-OA CTRL Extension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Hoja1!$A$15:$A$18</c:f>
              <c:numCache>
                <c:formatCode>General</c:formatCode>
                <c:ptCount val="4"/>
                <c:pt idx="0">
                  <c:v>50</c:v>
                </c:pt>
                <c:pt idx="1">
                  <c:v>500</c:v>
                </c:pt>
                <c:pt idx="2">
                  <c:v>5000</c:v>
                </c:pt>
                <c:pt idx="3">
                  <c:v>10000</c:v>
                </c:pt>
              </c:numCache>
            </c:numRef>
          </c:xVal>
          <c:yVal>
            <c:numRef>
              <c:f>Hoja1!$C$15:$C$18</c:f>
              <c:numCache>
                <c:formatCode>General</c:formatCode>
                <c:ptCount val="4"/>
                <c:pt idx="0">
                  <c:v>401.65021000000002</c:v>
                </c:pt>
                <c:pt idx="1">
                  <c:v>1192.9329230000001</c:v>
                </c:pt>
                <c:pt idx="2">
                  <c:v>2099.9827310000001</c:v>
                </c:pt>
                <c:pt idx="3">
                  <c:v>2600.6256910000002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EA2-4273-B066-641A778A62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6091072"/>
        <c:axId val="1025615344"/>
      </c:scatterChart>
      <c:valAx>
        <c:axId val="1356091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000" b="1" i="0" baseline="0">
                    <a:effectLst/>
                  </a:rPr>
                  <a:t>Number of messages / second</a:t>
                </a:r>
                <a:endParaRPr lang="es-ES" sz="10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025615344"/>
        <c:crosses val="autoZero"/>
        <c:crossBetween val="midCat"/>
      </c:valAx>
      <c:valAx>
        <c:axId val="102561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000" b="1" i="0" baseline="0">
                    <a:effectLst/>
                  </a:rPr>
                  <a:t>Average delay (ms)</a:t>
                </a:r>
                <a:endParaRPr lang="es-ES" sz="10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3560910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400" b="1" i="0" baseline="0" dirty="0" err="1">
                <a:effectLst/>
              </a:rPr>
              <a:t>Average</a:t>
            </a:r>
            <a:r>
              <a:rPr lang="es-ES" sz="1400" b="1" i="0" baseline="0" dirty="0">
                <a:effectLst/>
              </a:rPr>
              <a:t> </a:t>
            </a:r>
            <a:r>
              <a:rPr lang="es-ES" sz="1400" b="1" i="0" baseline="0" dirty="0" err="1">
                <a:effectLst/>
              </a:rPr>
              <a:t>delay</a:t>
            </a:r>
            <a:r>
              <a:rPr lang="es-ES" sz="1400" b="1" i="0" baseline="0" dirty="0">
                <a:effectLst/>
              </a:rPr>
              <a:t> (ms) - </a:t>
            </a:r>
            <a:r>
              <a:rPr lang="es-ES" sz="1400" b="1" i="0" u="sng" baseline="0" dirty="0">
                <a:effectLst/>
              </a:rPr>
              <a:t>3 Kafka </a:t>
            </a:r>
            <a:r>
              <a:rPr lang="es-ES" sz="1400" b="1" i="0" u="sng" baseline="0" dirty="0" err="1">
                <a:effectLst/>
              </a:rPr>
              <a:t>consumers</a:t>
            </a:r>
            <a:endParaRPr lang="es-ES" sz="1100" u="sng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Kafka Driver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Hoja1!$A$25:$A$28</c:f>
              <c:numCache>
                <c:formatCode>General</c:formatCode>
                <c:ptCount val="4"/>
                <c:pt idx="0">
                  <c:v>50</c:v>
                </c:pt>
                <c:pt idx="1">
                  <c:v>500</c:v>
                </c:pt>
                <c:pt idx="2">
                  <c:v>5000</c:v>
                </c:pt>
                <c:pt idx="3">
                  <c:v>10000</c:v>
                </c:pt>
              </c:numCache>
            </c:numRef>
          </c:xVal>
          <c:yVal>
            <c:numRef>
              <c:f>Hoja1!$B$25:$B$28</c:f>
              <c:numCache>
                <c:formatCode>General</c:formatCode>
                <c:ptCount val="4"/>
                <c:pt idx="0">
                  <c:v>874.12464666666676</c:v>
                </c:pt>
                <c:pt idx="1">
                  <c:v>1047.6396520000001</c:v>
                </c:pt>
                <c:pt idx="2">
                  <c:v>2286.7857319999998</c:v>
                </c:pt>
                <c:pt idx="3">
                  <c:v>3502.4182000000001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970-49AD-B37D-908C6AC3B9CA}"/>
            </c:ext>
          </c:extLst>
        </c:ser>
        <c:ser>
          <c:idx val="1"/>
          <c:order val="1"/>
          <c:tx>
            <c:v>WinCC-OA CTRL Extension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Hoja1!$A$25:$A$28</c:f>
              <c:numCache>
                <c:formatCode>General</c:formatCode>
                <c:ptCount val="4"/>
                <c:pt idx="0">
                  <c:v>50</c:v>
                </c:pt>
                <c:pt idx="1">
                  <c:v>500</c:v>
                </c:pt>
                <c:pt idx="2">
                  <c:v>5000</c:v>
                </c:pt>
                <c:pt idx="3">
                  <c:v>10000</c:v>
                </c:pt>
              </c:numCache>
            </c:numRef>
          </c:xVal>
          <c:yVal>
            <c:numRef>
              <c:f>Hoja1!$C$25:$C$28</c:f>
              <c:numCache>
                <c:formatCode>General</c:formatCode>
                <c:ptCount val="4"/>
                <c:pt idx="0">
                  <c:v>308.21033999999997</c:v>
                </c:pt>
                <c:pt idx="1">
                  <c:v>744.93295069999999</c:v>
                </c:pt>
                <c:pt idx="2">
                  <c:v>1908.3301300000001</c:v>
                </c:pt>
                <c:pt idx="3">
                  <c:v>2407.9053840000001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970-49AD-B37D-908C6AC3B9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3440976"/>
        <c:axId val="1364128544"/>
      </c:scatterChart>
      <c:valAx>
        <c:axId val="1363440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000" b="1" i="0" baseline="0">
                    <a:effectLst/>
                  </a:rPr>
                  <a:t>Number of messages / second</a:t>
                </a:r>
                <a:endParaRPr lang="es-ES" sz="10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364128544"/>
        <c:crosses val="autoZero"/>
        <c:crossBetween val="midCat"/>
      </c:valAx>
      <c:valAx>
        <c:axId val="1364128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000" b="1" i="0" baseline="0">
                    <a:effectLst/>
                  </a:rPr>
                  <a:t>Average delay (ms)</a:t>
                </a:r>
                <a:endParaRPr lang="es-ES" sz="10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3634409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400" b="1" i="0" baseline="0" dirty="0" err="1">
                <a:effectLst/>
              </a:rPr>
              <a:t>Average</a:t>
            </a:r>
            <a:r>
              <a:rPr lang="es-ES" sz="1400" b="1" i="0" baseline="0" dirty="0">
                <a:effectLst/>
              </a:rPr>
              <a:t> </a:t>
            </a:r>
            <a:r>
              <a:rPr lang="es-ES" sz="1400" b="1" i="0" baseline="0" dirty="0" err="1">
                <a:effectLst/>
              </a:rPr>
              <a:t>delay</a:t>
            </a:r>
            <a:r>
              <a:rPr lang="es-ES" sz="1400" b="1" i="0" baseline="0" dirty="0">
                <a:effectLst/>
              </a:rPr>
              <a:t> (ms) - </a:t>
            </a:r>
            <a:r>
              <a:rPr lang="es-ES" sz="1400" b="1" i="0" u="sng" baseline="0" dirty="0">
                <a:effectLst/>
              </a:rPr>
              <a:t>4 Kafka </a:t>
            </a:r>
            <a:r>
              <a:rPr lang="es-ES" sz="1400" b="1" i="0" u="sng" baseline="0" dirty="0" err="1">
                <a:effectLst/>
              </a:rPr>
              <a:t>consumers</a:t>
            </a:r>
            <a:endParaRPr lang="es-ES" sz="1100" u="sng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Kafka Driver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Hoja1!$A$35:$A$38</c:f>
              <c:numCache>
                <c:formatCode>General</c:formatCode>
                <c:ptCount val="4"/>
                <c:pt idx="0">
                  <c:v>50</c:v>
                </c:pt>
                <c:pt idx="1">
                  <c:v>500</c:v>
                </c:pt>
                <c:pt idx="2">
                  <c:v>5000</c:v>
                </c:pt>
                <c:pt idx="3">
                  <c:v>10000</c:v>
                </c:pt>
              </c:numCache>
            </c:numRef>
          </c:xVal>
          <c:yVal>
            <c:numRef>
              <c:f>Hoja1!$B$35:$B$38</c:f>
              <c:numCache>
                <c:formatCode>General</c:formatCode>
                <c:ptCount val="4"/>
                <c:pt idx="0">
                  <c:v>794.36917000000005</c:v>
                </c:pt>
                <c:pt idx="1">
                  <c:v>916.37612466666667</c:v>
                </c:pt>
                <c:pt idx="2">
                  <c:v>1673.5967995000001</c:v>
                </c:pt>
                <c:pt idx="3">
                  <c:v>3094.6398370000002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369-4A3D-8591-3F05EDDAFD8A}"/>
            </c:ext>
          </c:extLst>
        </c:ser>
        <c:ser>
          <c:idx val="1"/>
          <c:order val="1"/>
          <c:tx>
            <c:v>WinCC-OA CTRL Extension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Hoja1!$A$35:$A$38</c:f>
              <c:numCache>
                <c:formatCode>General</c:formatCode>
                <c:ptCount val="4"/>
                <c:pt idx="0">
                  <c:v>50</c:v>
                </c:pt>
                <c:pt idx="1">
                  <c:v>500</c:v>
                </c:pt>
                <c:pt idx="2">
                  <c:v>5000</c:v>
                </c:pt>
                <c:pt idx="3">
                  <c:v>10000</c:v>
                </c:pt>
              </c:numCache>
            </c:numRef>
          </c:xVal>
          <c:yVal>
            <c:numRef>
              <c:f>Hoja1!$C$35:$C$38</c:f>
              <c:numCache>
                <c:formatCode>General</c:formatCode>
                <c:ptCount val="4"/>
                <c:pt idx="0">
                  <c:v>203.61895000000001</c:v>
                </c:pt>
                <c:pt idx="1">
                  <c:v>455.22978699999999</c:v>
                </c:pt>
                <c:pt idx="2">
                  <c:v>1551.0072889999999</c:v>
                </c:pt>
                <c:pt idx="3">
                  <c:v>2100.1576553333298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369-4A3D-8591-3F05EDDAFD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5340880"/>
        <c:axId val="1148884672"/>
      </c:scatterChart>
      <c:valAx>
        <c:axId val="1355340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000" b="1" i="0" baseline="0">
                    <a:effectLst/>
                  </a:rPr>
                  <a:t>Number of messages / second</a:t>
                </a:r>
                <a:endParaRPr lang="es-ES" sz="10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148884672"/>
        <c:crosses val="autoZero"/>
        <c:crossBetween val="midCat"/>
      </c:valAx>
      <c:valAx>
        <c:axId val="1148884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000" b="1" i="0" baseline="0">
                    <a:effectLst/>
                  </a:rPr>
                  <a:t>Average delay (ms)</a:t>
                </a:r>
                <a:endParaRPr lang="es-ES" sz="10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3553408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/>
              <a:t>Average memory usage (GB)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Kafka Driver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Sheet2!$A$75:$A$78</c:f>
              <c:numCache>
                <c:formatCode>General</c:formatCode>
                <c:ptCount val="4"/>
                <c:pt idx="0">
                  <c:v>50</c:v>
                </c:pt>
                <c:pt idx="1">
                  <c:v>500</c:v>
                </c:pt>
                <c:pt idx="2">
                  <c:v>5000</c:v>
                </c:pt>
                <c:pt idx="3">
                  <c:v>10000</c:v>
                </c:pt>
              </c:numCache>
            </c:numRef>
          </c:cat>
          <c:val>
            <c:numRef>
              <c:f>Sheet2!$B$75:$B$78</c:f>
              <c:numCache>
                <c:formatCode>General</c:formatCode>
                <c:ptCount val="4"/>
                <c:pt idx="0">
                  <c:v>3.3</c:v>
                </c:pt>
                <c:pt idx="1">
                  <c:v>3.31</c:v>
                </c:pt>
                <c:pt idx="2">
                  <c:v>3.37</c:v>
                </c:pt>
                <c:pt idx="3">
                  <c:v>3.72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F8-44C8-AACA-2EE04FF69B52}"/>
            </c:ext>
          </c:extLst>
        </c:ser>
        <c:ser>
          <c:idx val="1"/>
          <c:order val="1"/>
          <c:tx>
            <c:v>WinCC-OA CTRL extension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Sheet2!$A$75:$A$78</c:f>
              <c:numCache>
                <c:formatCode>General</c:formatCode>
                <c:ptCount val="4"/>
                <c:pt idx="0">
                  <c:v>50</c:v>
                </c:pt>
                <c:pt idx="1">
                  <c:v>500</c:v>
                </c:pt>
                <c:pt idx="2">
                  <c:v>5000</c:v>
                </c:pt>
                <c:pt idx="3">
                  <c:v>10000</c:v>
                </c:pt>
              </c:numCache>
            </c:numRef>
          </c:cat>
          <c:val>
            <c:numRef>
              <c:f>Sheet2!$C$75:$C$78</c:f>
              <c:numCache>
                <c:formatCode>General</c:formatCode>
                <c:ptCount val="4"/>
                <c:pt idx="0">
                  <c:v>2.0499999999999998</c:v>
                </c:pt>
                <c:pt idx="1">
                  <c:v>2.06</c:v>
                </c:pt>
                <c:pt idx="2">
                  <c:v>2.13</c:v>
                </c:pt>
                <c:pt idx="3">
                  <c:v>2.16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F8-44C8-AACA-2EE04FF69B5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86184816"/>
        <c:axId val="286185144"/>
      </c:barChart>
      <c:catAx>
        <c:axId val="286184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 b="1"/>
                  <a:t>Number of streamed messages / second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86185144"/>
        <c:crosses val="autoZero"/>
        <c:auto val="1"/>
        <c:lblAlgn val="ctr"/>
        <c:lblOffset val="100"/>
        <c:noMultiLvlLbl val="0"/>
      </c:catAx>
      <c:valAx>
        <c:axId val="286185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/>
                  <a:t>Average memory (GB)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86184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0A874-551E-4658-834E-6AE559B6D38A}" type="datetimeFigureOut">
              <a:rPr lang="es-ES" smtClean="0"/>
              <a:t>14/07/2020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6CABE-E40C-4398-B38D-0CCDB44934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8869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6CABE-E40C-4398-B38D-0CCDB449341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9775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6CABE-E40C-4398-B38D-0CCDB4493417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8394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6CABE-E40C-4398-B38D-0CCDB4493417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7137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6CABE-E40C-4398-B38D-0CCDB4493417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974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6CABE-E40C-4398-B38D-0CCDB4493417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2128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6CABE-E40C-4398-B38D-0CCDB4493417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9073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6CABE-E40C-4398-B38D-0CCDB4493417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7150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6CABE-E40C-4398-B38D-0CCDB4493417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783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6CABE-E40C-4398-B38D-0CCDB4493417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851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6CABE-E40C-4398-B38D-0CCDB4493417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68900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6CABE-E40C-4398-B38D-0CCDB4493417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460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D6CABE-E40C-4398-B38D-0CCDB449341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0774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D6CABE-E40C-4398-B38D-0CCDB4493417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152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6CABE-E40C-4398-B38D-0CCDB4493417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80873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6CABE-E40C-4398-B38D-0CCDB4493417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9057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6CABE-E40C-4398-B38D-0CCDB4493417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01702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6CABE-E40C-4398-B38D-0CCDB4493417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02455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6CABE-E40C-4398-B38D-0CCDB4493417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1627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6CABE-E40C-4398-B38D-0CCDB4493417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1021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6CABE-E40C-4398-B38D-0CCDB4493417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2854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6CABE-E40C-4398-B38D-0CCDB4493417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2871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6CABE-E40C-4398-B38D-0CCDB4493417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0135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6CABE-E40C-4398-B38D-0CCDB4493417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4821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6CABE-E40C-4398-B38D-0CCDB4493417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5915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6CABE-E40C-4398-B38D-0CCDB4493417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8884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6CABE-E40C-4398-B38D-0CCDB4493417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1377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A301D-1385-4375-B5D5-1B3CE9B4E92E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0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8B37-CE09-4466-8836-27C04908D8EA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78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EDEF-B097-4BA0-8EDD-1C0BFF5C4085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1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54E1-BBD5-489E-945F-4A6EE1417E3F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4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E47B-F6E5-460C-9806-3F13718805EC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5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C0B1-247E-4358-995D-7FE8FE844574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5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3EF2-3D9A-4415-9EBE-08F300DB912F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0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0E5F-E310-400A-AB69-A92FCD1ACBCB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9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D6FF-8BDC-4E0D-8AA9-FEAD5597A88E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8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D2C1-E4A4-4C9A-A524-4FD0755D92AB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0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432B-2986-4314-AF0B-D504FA8286BC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5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09403-DAAF-4C94-A405-14D2D83D0E01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84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31977" y="6171684"/>
            <a:ext cx="248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Nerea Luna </a:t>
            </a:r>
            <a:r>
              <a:rPr lang="en-US" b="1" dirty="0" err="1"/>
              <a:t>Picón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28452" y="1030751"/>
            <a:ext cx="1175657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DEVELOPMENT</a:t>
            </a:r>
          </a:p>
          <a:p>
            <a:pPr algn="ctr"/>
            <a:r>
              <a:rPr lang="en-US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OF A REAL-TIME</a:t>
            </a:r>
          </a:p>
          <a:p>
            <a:pPr algn="ctr"/>
            <a:r>
              <a:rPr lang="en-US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DATA STREAMING PIPELINE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668F7E0-D557-4AC7-856B-B6FFBD8CCB2C}"/>
              </a:ext>
            </a:extLst>
          </p:cNvPr>
          <p:cNvSpPr txBox="1"/>
          <p:nvPr/>
        </p:nvSpPr>
        <p:spPr>
          <a:xfrm>
            <a:off x="449260" y="6171684"/>
            <a:ext cx="248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16/07/2020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DBB4C4E-9C54-4915-B754-93156904807E}"/>
              </a:ext>
            </a:extLst>
          </p:cNvPr>
          <p:cNvSpPr/>
          <p:nvPr/>
        </p:nvSpPr>
        <p:spPr>
          <a:xfrm>
            <a:off x="228597" y="5003079"/>
            <a:ext cx="114604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Master Degree in Big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161414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64" y="2326916"/>
            <a:ext cx="10001250" cy="18478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62059" y="1658678"/>
            <a:ext cx="1309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Filebeat</a:t>
            </a:r>
            <a:endParaRPr lang="en-GB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66902" y="1646789"/>
            <a:ext cx="1309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Logstash</a:t>
            </a:r>
            <a:endParaRPr lang="en-GB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620660" y="1646789"/>
            <a:ext cx="1812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Elasticsearch</a:t>
            </a:r>
            <a:endParaRPr lang="en-GB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9503420" y="1646788"/>
            <a:ext cx="1322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Kibana</a:t>
            </a:r>
            <a:endParaRPr lang="en-GB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238957" y="4112391"/>
            <a:ext cx="2337762" cy="2231120"/>
            <a:chOff x="238957" y="4163191"/>
            <a:chExt cx="2337762" cy="2231120"/>
          </a:xfrm>
        </p:grpSpPr>
        <p:grpSp>
          <p:nvGrpSpPr>
            <p:cNvPr id="8" name="Group 7"/>
            <p:cNvGrpSpPr/>
            <p:nvPr/>
          </p:nvGrpSpPr>
          <p:grpSpPr>
            <a:xfrm>
              <a:off x="771069" y="4163191"/>
              <a:ext cx="1805650" cy="2231120"/>
              <a:chOff x="771069" y="4163191"/>
              <a:chExt cx="1805650" cy="2231120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771069" y="4553936"/>
                <a:ext cx="1805650" cy="1840375"/>
              </a:xfrm>
              <a:prstGeom prst="ellipse">
                <a:avLst/>
              </a:prstGeom>
              <a:noFill/>
              <a:ln w="317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flipV="1">
                <a:off x="1673894" y="4163191"/>
                <a:ext cx="0" cy="379170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238957" y="4663879"/>
              <a:ext cx="9207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??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50788" y="4912861"/>
            <a:ext cx="2109208" cy="1742986"/>
            <a:chOff x="3950788" y="4912861"/>
            <a:chExt cx="2109208" cy="1742986"/>
          </a:xfrm>
        </p:grpSpPr>
        <p:pic>
          <p:nvPicPr>
            <p:cNvPr id="2070" name="Picture 22" descr="Gear icon vs. ellipsis (3 dots) - User Experience Stack Exchang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0788" y="4912861"/>
              <a:ext cx="909616" cy="909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2" descr="Gear icon vs. ellipsis (3 dots) - User Experience Stack Exchang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464" y="5424696"/>
              <a:ext cx="534650" cy="53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2" descr="Gear icon vs. ellipsis (3 dots) - User Experience Stack Exchang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4721" y="5797077"/>
              <a:ext cx="385683" cy="385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051582" y="6286515"/>
              <a:ext cx="2008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err="1"/>
                <a:t>processor</a:t>
              </a:r>
              <a:endParaRPr lang="en-GB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900524" y="4811249"/>
            <a:ext cx="2057029" cy="1830446"/>
            <a:chOff x="6900524" y="4811249"/>
            <a:chExt cx="2057029" cy="1830446"/>
          </a:xfrm>
        </p:grpSpPr>
        <p:pic>
          <p:nvPicPr>
            <p:cNvPr id="2076" name="Picture 28" descr="Database Icons - Download Free Vector Icons | Noun Projec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0524" y="4811249"/>
              <a:ext cx="1219825" cy="1219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6949139" y="6272363"/>
              <a:ext cx="2008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err="1"/>
                <a:t>storage</a:t>
              </a:r>
              <a:r>
                <a:rPr lang="es-ES" b="1" dirty="0"/>
                <a:t> DB</a:t>
              </a:r>
              <a:endParaRPr lang="en-GB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516120" y="4810848"/>
            <a:ext cx="2040880" cy="1845014"/>
            <a:chOff x="9516120" y="4810848"/>
            <a:chExt cx="2040880" cy="1845014"/>
          </a:xfrm>
        </p:grpSpPr>
        <p:pic>
          <p:nvPicPr>
            <p:cNvPr id="2088" name="Picture 40" descr="graph, Stocks, graphic, Stats, graphics, Business, Trading, symbol ...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6120" y="4810848"/>
              <a:ext cx="1212497" cy="1212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9548586" y="6286530"/>
              <a:ext cx="2008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err="1"/>
                <a:t>visualize</a:t>
              </a:r>
              <a:endParaRPr lang="en-GB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62059" y="4924188"/>
            <a:ext cx="2027878" cy="1731659"/>
            <a:chOff x="1162059" y="4924188"/>
            <a:chExt cx="2027878" cy="1731659"/>
          </a:xfrm>
        </p:grpSpPr>
        <p:pic>
          <p:nvPicPr>
            <p:cNvPr id="2052" name="Picture 4" descr="Text Lines, files, File, sheet, symbol, paper, Big Mug Line ...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2059" y="4924188"/>
              <a:ext cx="1023671" cy="1023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1181523" y="6286515"/>
              <a:ext cx="2008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err="1"/>
                <a:t>collector</a:t>
              </a:r>
              <a:endParaRPr lang="en-GB" b="1" dirty="0"/>
            </a:p>
          </p:txBody>
        </p:sp>
      </p:grpSp>
      <p:sp>
        <p:nvSpPr>
          <p:cNvPr id="38" name="Title 1"/>
          <p:cNvSpPr txBox="1">
            <a:spLocks/>
          </p:cNvSpPr>
          <p:nvPr/>
        </p:nvSpPr>
        <p:spPr>
          <a:xfrm>
            <a:off x="446314" y="1582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3.1.  Log Streaming Pipeline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70351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3" grpId="0"/>
      <p:bldP spid="34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DAA4933-0093-4AF2-BC8B-E4859333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4" descr="Text Lines, files, File, sheet, symbol, paper, Big Mug Lin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645" y="2686033"/>
            <a:ext cx="2102270" cy="210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Lupa muñeco png » PNG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061" y="737486"/>
            <a:ext cx="3381375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938638" y="1619068"/>
            <a:ext cx="920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??</a:t>
            </a:r>
            <a:endParaRPr lang="en-GB" b="1" dirty="0"/>
          </a:p>
        </p:txBody>
      </p:sp>
      <p:cxnSp>
        <p:nvCxnSpPr>
          <p:cNvPr id="10242" name="Curved Connector 10241"/>
          <p:cNvCxnSpPr>
            <a:cxnSpLocks/>
            <a:stCxn id="39" idx="0"/>
          </p:cNvCxnSpPr>
          <p:nvPr/>
        </p:nvCxnSpPr>
        <p:spPr>
          <a:xfrm rot="16200000" flipV="1">
            <a:off x="6785749" y="3103723"/>
            <a:ext cx="419332" cy="1269932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50800" dir="12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87915" y="3948355"/>
            <a:ext cx="884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LOGS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46314" y="1582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3.1.  Log Streaming Pipeline</a:t>
            </a:r>
            <a:endParaRPr lang="en-GB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446314" y="5071785"/>
            <a:ext cx="11425388" cy="1180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sz="1900" b="1" dirty="0" err="1"/>
              <a:t>Why</a:t>
            </a:r>
            <a:r>
              <a:rPr lang="es-ES" sz="1900" b="1" dirty="0"/>
              <a:t> are </a:t>
            </a:r>
            <a:r>
              <a:rPr lang="es-ES" sz="1900" b="1" dirty="0" err="1"/>
              <a:t>logs</a:t>
            </a:r>
            <a:r>
              <a:rPr lang="es-ES" sz="1900" b="1" dirty="0"/>
              <a:t> </a:t>
            </a:r>
            <a:r>
              <a:rPr lang="es-ES" sz="1900" b="1" dirty="0" err="1"/>
              <a:t>useful</a:t>
            </a:r>
            <a:r>
              <a:rPr lang="es-ES" sz="1900" b="1" dirty="0"/>
              <a:t>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1900" dirty="0" err="1"/>
              <a:t>They</a:t>
            </a:r>
            <a:r>
              <a:rPr lang="es-ES" sz="1900" dirty="0"/>
              <a:t> show </a:t>
            </a:r>
            <a:r>
              <a:rPr lang="es-ES" sz="1900" dirty="0" err="1"/>
              <a:t>the</a:t>
            </a:r>
            <a:r>
              <a:rPr lang="es-ES" sz="1900" dirty="0"/>
              <a:t> actual </a:t>
            </a:r>
            <a:r>
              <a:rPr lang="es-ES" sz="1900" dirty="0" err="1"/>
              <a:t>state</a:t>
            </a:r>
            <a:r>
              <a:rPr lang="es-ES" sz="1900" dirty="0"/>
              <a:t>/</a:t>
            </a:r>
            <a:r>
              <a:rPr lang="es-ES" sz="1900" dirty="0" err="1"/>
              <a:t>behaviour</a:t>
            </a:r>
            <a:r>
              <a:rPr lang="es-ES" sz="1900" dirty="0"/>
              <a:t> </a:t>
            </a:r>
            <a:r>
              <a:rPr lang="es-ES" sz="1900" dirty="0" err="1"/>
              <a:t>of</a:t>
            </a:r>
            <a:r>
              <a:rPr lang="es-ES" sz="1900" dirty="0"/>
              <a:t> </a:t>
            </a:r>
            <a:r>
              <a:rPr lang="es-ES" sz="1900" dirty="0" err="1"/>
              <a:t>the</a:t>
            </a:r>
            <a:r>
              <a:rPr lang="es-ES" sz="1900" dirty="0"/>
              <a:t> server</a:t>
            </a:r>
            <a:r>
              <a:rPr lang="en-GB" sz="1900" dirty="0"/>
              <a:t> in a specific moment in time</a:t>
            </a:r>
          </a:p>
        </p:txBody>
      </p:sp>
    </p:spTree>
    <p:extLst>
      <p:ext uri="{BB962C8B-B14F-4D97-AF65-F5344CB8AC3E}">
        <p14:creationId xmlns:p14="http://schemas.microsoft.com/office/powerpoint/2010/main" val="150567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DAA4933-0093-4AF2-BC8B-E4859333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0940" y="3105835"/>
            <a:ext cx="11609408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latin typeface="Roboto Mono"/>
              </a:rPr>
              <a:t>WCCOAs7 (2), 2020.05.22 14:42:31.715, SYS, SEVERE, 7/s7, No active connection for CFP_26_VOFFLINE2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052577" y="459936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00940" y="4101425"/>
            <a:ext cx="11609408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Roboto Mono"/>
              </a:rPr>
              <a:t>WCCOAdip</a:t>
            </a:r>
            <a:r>
              <a:rPr lang="en-GB" dirty="0">
                <a:solidFill>
                  <a:srgbClr val="000000"/>
                </a:solidFill>
                <a:latin typeface="Roboto Mono"/>
              </a:rPr>
              <a:t> (12), 2020.05.22 15:42:50.560, CTRL, </a:t>
            </a:r>
            <a:r>
              <a:rPr lang="en-GB" dirty="0"/>
              <a:t>INFO</a:t>
            </a:r>
            <a:r>
              <a:rPr lang="en-GB" dirty="0">
                <a:solidFill>
                  <a:srgbClr val="000000"/>
                </a:solidFill>
                <a:latin typeface="Roboto Mono"/>
              </a:rPr>
              <a:t>, 0, Uninitialized DIP data received for :/Intensity/Beam1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38895" y="5072748"/>
            <a:ext cx="11933498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Roboto Mono"/>
              </a:rPr>
              <a:t>WCCOAs7 (2), 2020.05.22 15:49:30.231, SYS, SEVERE, 24/s7, Timeout during IP read for S7_CFP_368_VPGFPS</a:t>
            </a:r>
            <a:endParaRPr lang="en-GB" dirty="0"/>
          </a:p>
        </p:txBody>
      </p:sp>
      <p:pic>
        <p:nvPicPr>
          <p:cNvPr id="5" name="Picture 4" descr="Text Lines, files, File, sheet, symbol, paper, Big Mug Line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15" y="689020"/>
            <a:ext cx="2102270" cy="210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00940" y="5998305"/>
            <a:ext cx="11609408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Roboto Mono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Roboto Mono"/>
              </a:rPr>
              <a:t>WCCOActrl</a:t>
            </a:r>
            <a:r>
              <a:rPr lang="en-GB" dirty="0">
                <a:solidFill>
                  <a:srgbClr val="000000"/>
                </a:solidFill>
                <a:latin typeface="Roboto Mono"/>
              </a:rPr>
              <a:t> (22), 2020.07.16 07:01:36.914, SYS, INFO, 39, Connection lost, MAN:(-</a:t>
            </a:r>
            <a:r>
              <a:rPr lang="en-GB" dirty="0" err="1">
                <a:solidFill>
                  <a:srgbClr val="000000"/>
                </a:solidFill>
                <a:latin typeface="Roboto Mono"/>
              </a:rPr>
              <a:t>num</a:t>
            </a:r>
            <a:r>
              <a:rPr lang="en-GB" dirty="0">
                <a:solidFill>
                  <a:srgbClr val="000000"/>
                </a:solidFill>
                <a:latin typeface="Roboto Mono"/>
              </a:rPr>
              <a:t> 0) Connection closed</a:t>
            </a:r>
          </a:p>
        </p:txBody>
      </p:sp>
      <p:cxnSp>
        <p:nvCxnSpPr>
          <p:cNvPr id="15" name="Elbow Connector 14"/>
          <p:cNvCxnSpPr/>
          <p:nvPr/>
        </p:nvCxnSpPr>
        <p:spPr>
          <a:xfrm>
            <a:off x="2222339" y="1574157"/>
            <a:ext cx="3576577" cy="1354238"/>
          </a:xfrm>
          <a:prstGeom prst="bentConnector3">
            <a:avLst>
              <a:gd name="adj1" fmla="val 100016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73752" y="1163160"/>
            <a:ext cx="3431152" cy="40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/>
              <a:t>some</a:t>
            </a:r>
            <a:r>
              <a:rPr lang="es-ES" sz="2000" b="1" dirty="0"/>
              <a:t> message </a:t>
            </a:r>
            <a:r>
              <a:rPr lang="es-ES" sz="2000" b="1" dirty="0" err="1"/>
              <a:t>examples</a:t>
            </a:r>
            <a:r>
              <a:rPr lang="es-ES" sz="2000" b="1" dirty="0"/>
              <a:t>…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67136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3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368" y="3433912"/>
            <a:ext cx="10307313" cy="2194198"/>
          </a:xfrm>
          <a:prstGeom prst="rect">
            <a:avLst/>
          </a:prstGeom>
        </p:spPr>
      </p:pic>
      <p:cxnSp>
        <p:nvCxnSpPr>
          <p:cNvPr id="37" name="Elbow Connector 36"/>
          <p:cNvCxnSpPr>
            <a:cxnSpLocks/>
          </p:cNvCxnSpPr>
          <p:nvPr/>
        </p:nvCxnSpPr>
        <p:spPr>
          <a:xfrm rot="16200000" flipH="1">
            <a:off x="360842" y="3373601"/>
            <a:ext cx="1837571" cy="854509"/>
          </a:xfrm>
          <a:prstGeom prst="bentConnector3">
            <a:avLst>
              <a:gd name="adj1" fmla="val 10015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36">
            <a:extLst>
              <a:ext uri="{FF2B5EF4-FFF2-40B4-BE49-F238E27FC236}">
                <a16:creationId xmlns:a16="http://schemas.microsoft.com/office/drawing/2014/main" id="{EFEBF9C8-8355-4F87-B627-D6E8E2ADC1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0217" y="3378514"/>
            <a:ext cx="1818818" cy="854507"/>
          </a:xfrm>
          <a:prstGeom prst="bentConnector3">
            <a:avLst>
              <a:gd name="adj1" fmla="val 10027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DAA4933-0093-4AF2-BC8B-E4859333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0" name="Picture 29" descr="Text Lines, files, File, sheet, symbol, paper, Big Mug Line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33" y="1264982"/>
            <a:ext cx="1086351" cy="108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Elbow Connector 7"/>
          <p:cNvCxnSpPr/>
          <p:nvPr/>
        </p:nvCxnSpPr>
        <p:spPr>
          <a:xfrm rot="16200000" flipH="1">
            <a:off x="1515355" y="1791182"/>
            <a:ext cx="785888" cy="685800"/>
          </a:xfrm>
          <a:prstGeom prst="bentConnector3">
            <a:avLst>
              <a:gd name="adj1" fmla="val 55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-255114" y="107222"/>
            <a:ext cx="100758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How to stream a message through the pipeline </a:t>
            </a:r>
            <a:r>
              <a:rPr lang="es-ES" sz="3200" b="1" dirty="0"/>
              <a:t>-</a:t>
            </a:r>
            <a:r>
              <a:rPr lang="en-US" sz="3200" b="1" dirty="0"/>
              <a:t> Filebeat</a:t>
            </a:r>
            <a:endParaRPr lang="en-GB" sz="3200" b="1" dirty="0"/>
          </a:p>
        </p:txBody>
      </p:sp>
      <p:pic>
        <p:nvPicPr>
          <p:cNvPr id="10" name="Content Placeholder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753" y="487020"/>
            <a:ext cx="2176236" cy="40208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630718" y="389239"/>
            <a:ext cx="571500" cy="622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413955" y="3802244"/>
            <a:ext cx="1452816" cy="18258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46829" y="2514668"/>
            <a:ext cx="433796" cy="369332"/>
          </a:xfrm>
          <a:prstGeom prst="rect">
            <a:avLst/>
          </a:prstGeom>
          <a:solidFill>
            <a:srgbClr val="E79D9D"/>
          </a:solidFill>
          <a:ln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Roboto Mono"/>
              </a:rPr>
              <a:t>ID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12820" y="2527026"/>
            <a:ext cx="11484445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Roboto Mono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Roboto Mono"/>
              </a:rPr>
              <a:t>WCCOActrl</a:t>
            </a:r>
            <a:r>
              <a:rPr lang="en-GB" dirty="0">
                <a:solidFill>
                  <a:srgbClr val="000000"/>
                </a:solidFill>
                <a:latin typeface="Roboto Mono"/>
              </a:rPr>
              <a:t> (22), 2020.07.16 07:01:36.914, SYS, INFO, 39, Connection lost, MAN:(-</a:t>
            </a:r>
            <a:r>
              <a:rPr lang="en-GB" dirty="0" err="1">
                <a:solidFill>
                  <a:srgbClr val="000000"/>
                </a:solidFill>
                <a:latin typeface="Roboto Mono"/>
              </a:rPr>
              <a:t>num</a:t>
            </a:r>
            <a:r>
              <a:rPr lang="en-GB" dirty="0">
                <a:solidFill>
                  <a:srgbClr val="000000"/>
                </a:solidFill>
                <a:latin typeface="Roboto Mono"/>
              </a:rPr>
              <a:t> 0) Connection closed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955556D5-9D5C-422A-87FF-156A29EE0AB4}"/>
              </a:ext>
            </a:extLst>
          </p:cNvPr>
          <p:cNvCxnSpPr>
            <a:cxnSpLocks/>
          </p:cNvCxnSpPr>
          <p:nvPr/>
        </p:nvCxnSpPr>
        <p:spPr>
          <a:xfrm>
            <a:off x="2656523" y="4651534"/>
            <a:ext cx="100250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64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 txBox="1">
            <a:spLocks/>
          </p:cNvSpPr>
          <p:nvPr/>
        </p:nvSpPr>
        <p:spPr>
          <a:xfrm>
            <a:off x="-255114" y="107222"/>
            <a:ext cx="100758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How to stream a message through the pipeline </a:t>
            </a:r>
            <a:r>
              <a:rPr lang="es-ES" sz="3200" b="1" dirty="0"/>
              <a:t>-</a:t>
            </a:r>
            <a:r>
              <a:rPr lang="en-US" sz="3200" b="1" dirty="0"/>
              <a:t> Logstash</a:t>
            </a:r>
            <a:endParaRPr lang="en-GB" sz="3200" b="1" dirty="0"/>
          </a:p>
        </p:txBody>
      </p:sp>
      <p:pic>
        <p:nvPicPr>
          <p:cNvPr id="33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753" y="487020"/>
            <a:ext cx="2176236" cy="402085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10233352" y="389239"/>
            <a:ext cx="571500" cy="622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" name="Picture 4">
            <a:extLst>
              <a:ext uri="{FF2B5EF4-FFF2-40B4-BE49-F238E27FC236}">
                <a16:creationId xmlns:a16="http://schemas.microsoft.com/office/drawing/2014/main" id="{39B770FC-F18C-4D9F-925F-9BCDB04606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368" y="3433912"/>
            <a:ext cx="10307313" cy="2194198"/>
          </a:xfrm>
          <a:prstGeom prst="rect">
            <a:avLst/>
          </a:prstGeom>
        </p:spPr>
      </p:pic>
      <p:cxnSp>
        <p:nvCxnSpPr>
          <p:cNvPr id="41" name="Elbow Connector 36">
            <a:extLst>
              <a:ext uri="{FF2B5EF4-FFF2-40B4-BE49-F238E27FC236}">
                <a16:creationId xmlns:a16="http://schemas.microsoft.com/office/drawing/2014/main" id="{C16F37CB-30AE-419A-9A08-C8AC6AA494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0842" y="3373601"/>
            <a:ext cx="1837571" cy="854509"/>
          </a:xfrm>
          <a:prstGeom prst="bentConnector3">
            <a:avLst>
              <a:gd name="adj1" fmla="val 10015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9" descr="Text Lines, files, File, sheet, symbol, paper, Big Mug Line ...">
            <a:extLst>
              <a:ext uri="{FF2B5EF4-FFF2-40B4-BE49-F238E27FC236}">
                <a16:creationId xmlns:a16="http://schemas.microsoft.com/office/drawing/2014/main" id="{696C3CC9-FC5E-4B79-A14A-A7DED8FB6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33" y="1264982"/>
            <a:ext cx="1086351" cy="108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Elbow Connector 7">
            <a:extLst>
              <a:ext uri="{FF2B5EF4-FFF2-40B4-BE49-F238E27FC236}">
                <a16:creationId xmlns:a16="http://schemas.microsoft.com/office/drawing/2014/main" id="{14C24A07-D9F8-430A-94DE-2D614005602B}"/>
              </a:ext>
            </a:extLst>
          </p:cNvPr>
          <p:cNvCxnSpPr/>
          <p:nvPr/>
        </p:nvCxnSpPr>
        <p:spPr>
          <a:xfrm rot="16200000" flipH="1">
            <a:off x="1515355" y="1791182"/>
            <a:ext cx="785888" cy="685800"/>
          </a:xfrm>
          <a:prstGeom prst="bentConnector3">
            <a:avLst>
              <a:gd name="adj1" fmla="val 55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12">
            <a:extLst>
              <a:ext uri="{FF2B5EF4-FFF2-40B4-BE49-F238E27FC236}">
                <a16:creationId xmlns:a16="http://schemas.microsoft.com/office/drawing/2014/main" id="{EA869C45-D7CE-42ED-8EE3-C925137E73A3}"/>
              </a:ext>
            </a:extLst>
          </p:cNvPr>
          <p:cNvSpPr/>
          <p:nvPr/>
        </p:nvSpPr>
        <p:spPr>
          <a:xfrm>
            <a:off x="3381829" y="3831273"/>
            <a:ext cx="4673600" cy="16377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13">
            <a:extLst>
              <a:ext uri="{FF2B5EF4-FFF2-40B4-BE49-F238E27FC236}">
                <a16:creationId xmlns:a16="http://schemas.microsoft.com/office/drawing/2014/main" id="{89D4D565-A215-4319-A816-0746544B1C93}"/>
              </a:ext>
            </a:extLst>
          </p:cNvPr>
          <p:cNvSpPr/>
          <p:nvPr/>
        </p:nvSpPr>
        <p:spPr>
          <a:xfrm>
            <a:off x="146829" y="2514668"/>
            <a:ext cx="433796" cy="369332"/>
          </a:xfrm>
          <a:prstGeom prst="rect">
            <a:avLst/>
          </a:prstGeom>
          <a:solidFill>
            <a:srgbClr val="E79D9D"/>
          </a:solidFill>
          <a:ln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Roboto Mono"/>
              </a:rPr>
              <a:t>ID  </a:t>
            </a:r>
          </a:p>
        </p:txBody>
      </p:sp>
      <p:sp>
        <p:nvSpPr>
          <p:cNvPr id="47" name="Rectangle 28">
            <a:extLst>
              <a:ext uri="{FF2B5EF4-FFF2-40B4-BE49-F238E27FC236}">
                <a16:creationId xmlns:a16="http://schemas.microsoft.com/office/drawing/2014/main" id="{8656767E-3ED4-431B-8BD6-CDE38C70755A}"/>
              </a:ext>
            </a:extLst>
          </p:cNvPr>
          <p:cNvSpPr/>
          <p:nvPr/>
        </p:nvSpPr>
        <p:spPr>
          <a:xfrm>
            <a:off x="612820" y="2527026"/>
            <a:ext cx="11484445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Roboto Mono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Roboto Mono"/>
              </a:rPr>
              <a:t>WCCOActrl</a:t>
            </a:r>
            <a:r>
              <a:rPr lang="en-GB" dirty="0">
                <a:solidFill>
                  <a:srgbClr val="000000"/>
                </a:solidFill>
                <a:latin typeface="Roboto Mono"/>
              </a:rPr>
              <a:t> (22), 2020.07.16 07:01:36.914, SYS, INFO, 39, Connection lost, MAN:(-</a:t>
            </a:r>
            <a:r>
              <a:rPr lang="en-GB" dirty="0" err="1">
                <a:solidFill>
                  <a:srgbClr val="000000"/>
                </a:solidFill>
                <a:latin typeface="Roboto Mono"/>
              </a:rPr>
              <a:t>num</a:t>
            </a:r>
            <a:r>
              <a:rPr lang="en-GB" dirty="0">
                <a:solidFill>
                  <a:srgbClr val="000000"/>
                </a:solidFill>
                <a:latin typeface="Roboto Mono"/>
              </a:rPr>
              <a:t> 0) Connection closed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080B99DD-D374-4236-B681-3D525C5D9C13}"/>
              </a:ext>
            </a:extLst>
          </p:cNvPr>
          <p:cNvSpPr/>
          <p:nvPr/>
        </p:nvSpPr>
        <p:spPr>
          <a:xfrm>
            <a:off x="727407" y="6352980"/>
            <a:ext cx="1070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manager</a:t>
            </a:r>
            <a:endParaRPr lang="en-GB" b="1" dirty="0"/>
          </a:p>
        </p:txBody>
      </p:sp>
      <p:sp>
        <p:nvSpPr>
          <p:cNvPr id="49" name="Rectangle 12">
            <a:extLst>
              <a:ext uri="{FF2B5EF4-FFF2-40B4-BE49-F238E27FC236}">
                <a16:creationId xmlns:a16="http://schemas.microsoft.com/office/drawing/2014/main" id="{F5E90CBE-F7F6-45AA-A999-80B22D9F0AC7}"/>
              </a:ext>
            </a:extLst>
          </p:cNvPr>
          <p:cNvSpPr/>
          <p:nvPr/>
        </p:nvSpPr>
        <p:spPr>
          <a:xfrm>
            <a:off x="488566" y="5813374"/>
            <a:ext cx="11609408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Roboto Mono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Roboto Mono"/>
              </a:rPr>
              <a:t>WCCOActrl</a:t>
            </a:r>
            <a:r>
              <a:rPr lang="en-GB" dirty="0">
                <a:solidFill>
                  <a:srgbClr val="000000"/>
                </a:solidFill>
                <a:latin typeface="Roboto Mono"/>
              </a:rPr>
              <a:t> (22), 2020.07.16 07:01:36.914, SYS, INFO, 39, Connection lost, MAN:(-</a:t>
            </a:r>
            <a:r>
              <a:rPr lang="en-GB" dirty="0" err="1">
                <a:solidFill>
                  <a:srgbClr val="000000"/>
                </a:solidFill>
                <a:latin typeface="Roboto Mono"/>
              </a:rPr>
              <a:t>num</a:t>
            </a:r>
            <a:r>
              <a:rPr lang="en-GB" dirty="0">
                <a:solidFill>
                  <a:srgbClr val="000000"/>
                </a:solidFill>
                <a:latin typeface="Roboto Mono"/>
              </a:rPr>
              <a:t> 0) Connection closed</a:t>
            </a:r>
          </a:p>
        </p:txBody>
      </p:sp>
      <p:sp>
        <p:nvSpPr>
          <p:cNvPr id="50" name="Left Brace 1">
            <a:extLst>
              <a:ext uri="{FF2B5EF4-FFF2-40B4-BE49-F238E27FC236}">
                <a16:creationId xmlns:a16="http://schemas.microsoft.com/office/drawing/2014/main" id="{AD430E77-5B70-4430-A3C0-6F07E496D492}"/>
              </a:ext>
            </a:extLst>
          </p:cNvPr>
          <p:cNvSpPr/>
          <p:nvPr/>
        </p:nvSpPr>
        <p:spPr>
          <a:xfrm rot="16200000">
            <a:off x="1128040" y="5567679"/>
            <a:ext cx="238120" cy="1324050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Left Brace 13">
            <a:extLst>
              <a:ext uri="{FF2B5EF4-FFF2-40B4-BE49-F238E27FC236}">
                <a16:creationId xmlns:a16="http://schemas.microsoft.com/office/drawing/2014/main" id="{F9D68333-6550-41A4-89DC-6B959BA5ADE3}"/>
              </a:ext>
            </a:extLst>
          </p:cNvPr>
          <p:cNvSpPr/>
          <p:nvPr/>
        </p:nvSpPr>
        <p:spPr>
          <a:xfrm rot="16200000">
            <a:off x="9261876" y="3658510"/>
            <a:ext cx="211346" cy="5150524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15">
            <a:extLst>
              <a:ext uri="{FF2B5EF4-FFF2-40B4-BE49-F238E27FC236}">
                <a16:creationId xmlns:a16="http://schemas.microsoft.com/office/drawing/2014/main" id="{151CF22C-0F18-4C92-9092-56DA0B909DDB}"/>
              </a:ext>
            </a:extLst>
          </p:cNvPr>
          <p:cNvSpPr/>
          <p:nvPr/>
        </p:nvSpPr>
        <p:spPr>
          <a:xfrm>
            <a:off x="8857011" y="6357785"/>
            <a:ext cx="1070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message</a:t>
            </a:r>
            <a:endParaRPr lang="en-GB" b="1" dirty="0"/>
          </a:p>
        </p:txBody>
      </p:sp>
      <p:sp>
        <p:nvSpPr>
          <p:cNvPr id="53" name="Rectangle 16">
            <a:extLst>
              <a:ext uri="{FF2B5EF4-FFF2-40B4-BE49-F238E27FC236}">
                <a16:creationId xmlns:a16="http://schemas.microsoft.com/office/drawing/2014/main" id="{95FC5598-31C0-4081-93E2-17A982CB2C73}"/>
              </a:ext>
            </a:extLst>
          </p:cNvPr>
          <p:cNvSpPr/>
          <p:nvPr/>
        </p:nvSpPr>
        <p:spPr>
          <a:xfrm>
            <a:off x="3200051" y="6348554"/>
            <a:ext cx="1254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/>
              <a:t>timestamp</a:t>
            </a:r>
            <a:endParaRPr lang="en-GB" b="1" dirty="0"/>
          </a:p>
        </p:txBody>
      </p:sp>
      <p:sp>
        <p:nvSpPr>
          <p:cNvPr id="54" name="Left Brace 17">
            <a:extLst>
              <a:ext uri="{FF2B5EF4-FFF2-40B4-BE49-F238E27FC236}">
                <a16:creationId xmlns:a16="http://schemas.microsoft.com/office/drawing/2014/main" id="{ED7243A8-A8CF-4F45-BE84-CC0089C5EA6B}"/>
              </a:ext>
            </a:extLst>
          </p:cNvPr>
          <p:cNvSpPr/>
          <p:nvPr/>
        </p:nvSpPr>
        <p:spPr>
          <a:xfrm rot="16200000">
            <a:off x="3682020" y="4921266"/>
            <a:ext cx="197711" cy="2607873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Left Brace 19">
            <a:extLst>
              <a:ext uri="{FF2B5EF4-FFF2-40B4-BE49-F238E27FC236}">
                <a16:creationId xmlns:a16="http://schemas.microsoft.com/office/drawing/2014/main" id="{89A915D6-0C4D-4EE8-8DC3-C9BBD19A7649}"/>
              </a:ext>
            </a:extLst>
          </p:cNvPr>
          <p:cNvSpPr/>
          <p:nvPr/>
        </p:nvSpPr>
        <p:spPr>
          <a:xfrm rot="16200000">
            <a:off x="2086742" y="5990619"/>
            <a:ext cx="175281" cy="468277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20">
            <a:extLst>
              <a:ext uri="{FF2B5EF4-FFF2-40B4-BE49-F238E27FC236}">
                <a16:creationId xmlns:a16="http://schemas.microsoft.com/office/drawing/2014/main" id="{B1F4FC1E-FDBF-4B84-82BF-2398D2EF48C0}"/>
              </a:ext>
            </a:extLst>
          </p:cNvPr>
          <p:cNvSpPr/>
          <p:nvPr/>
        </p:nvSpPr>
        <p:spPr>
          <a:xfrm>
            <a:off x="1987445" y="6367381"/>
            <a:ext cx="1070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ID</a:t>
            </a:r>
            <a:endParaRPr lang="en-GB" b="1" dirty="0"/>
          </a:p>
        </p:txBody>
      </p:sp>
      <p:sp>
        <p:nvSpPr>
          <p:cNvPr id="57" name="Left Brace 21">
            <a:extLst>
              <a:ext uri="{FF2B5EF4-FFF2-40B4-BE49-F238E27FC236}">
                <a16:creationId xmlns:a16="http://schemas.microsoft.com/office/drawing/2014/main" id="{D5103CCD-44E9-4C34-8706-EC83E2857893}"/>
              </a:ext>
            </a:extLst>
          </p:cNvPr>
          <p:cNvSpPr/>
          <p:nvPr/>
        </p:nvSpPr>
        <p:spPr>
          <a:xfrm rot="16200000">
            <a:off x="5296544" y="5992701"/>
            <a:ext cx="175281" cy="468277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22">
            <a:extLst>
              <a:ext uri="{FF2B5EF4-FFF2-40B4-BE49-F238E27FC236}">
                <a16:creationId xmlns:a16="http://schemas.microsoft.com/office/drawing/2014/main" id="{7D19F544-BD47-4F77-9DB1-9199A43F2E24}"/>
              </a:ext>
            </a:extLst>
          </p:cNvPr>
          <p:cNvSpPr/>
          <p:nvPr/>
        </p:nvSpPr>
        <p:spPr>
          <a:xfrm>
            <a:off x="5110748" y="6320035"/>
            <a:ext cx="1070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/>
              <a:t>type</a:t>
            </a:r>
            <a:endParaRPr lang="en-GB" b="1" dirty="0"/>
          </a:p>
        </p:txBody>
      </p:sp>
      <p:sp>
        <p:nvSpPr>
          <p:cNvPr id="59" name="Left Brace 23">
            <a:extLst>
              <a:ext uri="{FF2B5EF4-FFF2-40B4-BE49-F238E27FC236}">
                <a16:creationId xmlns:a16="http://schemas.microsoft.com/office/drawing/2014/main" id="{EC018EF9-8293-425E-9DA8-AD6F322A9E2E}"/>
              </a:ext>
            </a:extLst>
          </p:cNvPr>
          <p:cNvSpPr/>
          <p:nvPr/>
        </p:nvSpPr>
        <p:spPr>
          <a:xfrm rot="16200000">
            <a:off x="5869287" y="5984556"/>
            <a:ext cx="175281" cy="468277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24">
            <a:extLst>
              <a:ext uri="{FF2B5EF4-FFF2-40B4-BE49-F238E27FC236}">
                <a16:creationId xmlns:a16="http://schemas.microsoft.com/office/drawing/2014/main" id="{10380E89-62B1-4AB9-8A69-1F89950C4250}"/>
              </a:ext>
            </a:extLst>
          </p:cNvPr>
          <p:cNvSpPr/>
          <p:nvPr/>
        </p:nvSpPr>
        <p:spPr>
          <a:xfrm>
            <a:off x="5683491" y="6311890"/>
            <a:ext cx="1070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/>
              <a:t>level</a:t>
            </a:r>
            <a:endParaRPr lang="en-GB" b="1" dirty="0"/>
          </a:p>
        </p:txBody>
      </p:sp>
      <p:sp>
        <p:nvSpPr>
          <p:cNvPr id="61" name="Left Brace 25">
            <a:extLst>
              <a:ext uri="{FF2B5EF4-FFF2-40B4-BE49-F238E27FC236}">
                <a16:creationId xmlns:a16="http://schemas.microsoft.com/office/drawing/2014/main" id="{296B5EBC-7497-4327-8CAF-EC798E45F1BB}"/>
              </a:ext>
            </a:extLst>
          </p:cNvPr>
          <p:cNvSpPr/>
          <p:nvPr/>
        </p:nvSpPr>
        <p:spPr>
          <a:xfrm rot="16200000">
            <a:off x="6430474" y="5987146"/>
            <a:ext cx="175281" cy="468277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26">
            <a:extLst>
              <a:ext uri="{FF2B5EF4-FFF2-40B4-BE49-F238E27FC236}">
                <a16:creationId xmlns:a16="http://schemas.microsoft.com/office/drawing/2014/main" id="{8E7BDD16-D1D3-49EF-BE94-A3C78B232C97}"/>
              </a:ext>
            </a:extLst>
          </p:cNvPr>
          <p:cNvSpPr/>
          <p:nvPr/>
        </p:nvSpPr>
        <p:spPr>
          <a:xfrm>
            <a:off x="6244678" y="6314480"/>
            <a:ext cx="1070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/>
              <a:t>num</a:t>
            </a:r>
            <a:endParaRPr lang="en-GB" b="1" dirty="0"/>
          </a:p>
        </p:txBody>
      </p:sp>
      <p:sp>
        <p:nvSpPr>
          <p:cNvPr id="63" name="Rectangle 33">
            <a:extLst>
              <a:ext uri="{FF2B5EF4-FFF2-40B4-BE49-F238E27FC236}">
                <a16:creationId xmlns:a16="http://schemas.microsoft.com/office/drawing/2014/main" id="{6D3F2FFF-B629-4926-A60F-17FB54417B95}"/>
              </a:ext>
            </a:extLst>
          </p:cNvPr>
          <p:cNvSpPr/>
          <p:nvPr/>
        </p:nvSpPr>
        <p:spPr>
          <a:xfrm>
            <a:off x="35351" y="5797519"/>
            <a:ext cx="433796" cy="369332"/>
          </a:xfrm>
          <a:prstGeom prst="rect">
            <a:avLst/>
          </a:prstGeom>
          <a:solidFill>
            <a:srgbClr val="E79D9D"/>
          </a:solidFill>
          <a:ln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Roboto Mono"/>
              </a:rPr>
              <a:t>ID  </a:t>
            </a:r>
          </a:p>
        </p:txBody>
      </p:sp>
      <p:cxnSp>
        <p:nvCxnSpPr>
          <p:cNvPr id="64" name="Straight Arrow Connector 3">
            <a:extLst>
              <a:ext uri="{FF2B5EF4-FFF2-40B4-BE49-F238E27FC236}">
                <a16:creationId xmlns:a16="http://schemas.microsoft.com/office/drawing/2014/main" id="{7F3B8CDE-EF14-44FD-9F17-11E642EFDF5A}"/>
              </a:ext>
            </a:extLst>
          </p:cNvPr>
          <p:cNvCxnSpPr>
            <a:cxnSpLocks/>
          </p:cNvCxnSpPr>
          <p:nvPr/>
        </p:nvCxnSpPr>
        <p:spPr>
          <a:xfrm flipV="1">
            <a:off x="6410550" y="4793340"/>
            <a:ext cx="0" cy="1020034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FBD6AC57-807B-416F-B916-BE6879ECDC15}"/>
              </a:ext>
            </a:extLst>
          </p:cNvPr>
          <p:cNvCxnSpPr>
            <a:cxnSpLocks/>
          </p:cNvCxnSpPr>
          <p:nvPr/>
        </p:nvCxnSpPr>
        <p:spPr>
          <a:xfrm>
            <a:off x="7740650" y="4682335"/>
            <a:ext cx="782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Marcador de número de diapositiva 2">
            <a:extLst>
              <a:ext uri="{FF2B5EF4-FFF2-40B4-BE49-F238E27FC236}">
                <a16:creationId xmlns:a16="http://schemas.microsoft.com/office/drawing/2014/main" id="{BAE4A66F-65EB-41AD-8F77-FCE15766E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58505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  <p:bldP spid="50" grpId="0" animBg="1"/>
      <p:bldP spid="51" grpId="0" animBg="1"/>
      <p:bldP spid="52" grpId="0"/>
      <p:bldP spid="53" grpId="0"/>
      <p:bldP spid="54" grpId="0" animBg="1"/>
      <p:bldP spid="55" grpId="0" animBg="1"/>
      <p:bldP spid="56" grpId="0"/>
      <p:bldP spid="57" grpId="0" animBg="1"/>
      <p:bldP spid="58" grpId="0"/>
      <p:bldP spid="59" grpId="0" animBg="1"/>
      <p:bldP spid="60" grpId="0"/>
      <p:bldP spid="61" grpId="0" animBg="1"/>
      <p:bldP spid="62" grpId="0"/>
      <p:bldP spid="6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28" descr="Database Icons - Download Free Vector Icons | Noun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592" y="2675970"/>
            <a:ext cx="2028826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400" y="326381"/>
            <a:ext cx="2176236" cy="40208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693400" y="228600"/>
            <a:ext cx="571500" cy="622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629733" y="2241650"/>
            <a:ext cx="2810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Elasticsearch DB</a:t>
            </a:r>
            <a:endParaRPr lang="en-GB" b="1" dirty="0"/>
          </a:p>
        </p:txBody>
      </p:sp>
      <p:cxnSp>
        <p:nvCxnSpPr>
          <p:cNvPr id="21" name="Elbow Connector 20"/>
          <p:cNvCxnSpPr/>
          <p:nvPr/>
        </p:nvCxnSpPr>
        <p:spPr>
          <a:xfrm rot="16200000" flipH="1">
            <a:off x="3980382" y="2118178"/>
            <a:ext cx="1544362" cy="640527"/>
          </a:xfrm>
          <a:prstGeom prst="bentConnector3">
            <a:avLst>
              <a:gd name="adj1" fmla="val 99752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2" name="Group 2051"/>
          <p:cNvGrpSpPr/>
          <p:nvPr/>
        </p:nvGrpSpPr>
        <p:grpSpPr>
          <a:xfrm>
            <a:off x="545158" y="1296929"/>
            <a:ext cx="11552108" cy="923339"/>
            <a:chOff x="167829" y="1014255"/>
            <a:chExt cx="11552108" cy="923339"/>
          </a:xfrm>
        </p:grpSpPr>
        <p:sp>
          <p:nvSpPr>
            <p:cNvPr id="26" name="Rectangle 25"/>
            <p:cNvSpPr/>
            <p:nvPr/>
          </p:nvSpPr>
          <p:spPr>
            <a:xfrm>
              <a:off x="406670" y="1553861"/>
              <a:ext cx="107050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b="1" dirty="0"/>
                <a:t>manager</a:t>
              </a:r>
              <a:endParaRPr lang="en-GB" b="1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67829" y="1014255"/>
              <a:ext cx="11552108" cy="369332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Roboto Mono"/>
                </a:rPr>
                <a:t>  </a:t>
              </a:r>
              <a:r>
                <a:rPr lang="en-GB" dirty="0" err="1">
                  <a:solidFill>
                    <a:srgbClr val="000000"/>
                  </a:solidFill>
                  <a:latin typeface="Roboto Mono"/>
                </a:rPr>
                <a:t>WCCOActrl</a:t>
              </a:r>
              <a:r>
                <a:rPr lang="en-GB" dirty="0">
                  <a:solidFill>
                    <a:srgbClr val="000000"/>
                  </a:solidFill>
                  <a:latin typeface="Roboto Mono"/>
                </a:rPr>
                <a:t> (22), 2020.07.16 07:01:36.914, SYS, INFO, 39, Connection lost, MAN:(-</a:t>
              </a:r>
              <a:r>
                <a:rPr lang="en-GB" dirty="0" err="1">
                  <a:solidFill>
                    <a:srgbClr val="000000"/>
                  </a:solidFill>
                  <a:latin typeface="Roboto Mono"/>
                </a:rPr>
                <a:t>num</a:t>
              </a:r>
              <a:r>
                <a:rPr lang="en-GB" dirty="0">
                  <a:solidFill>
                    <a:srgbClr val="000000"/>
                  </a:solidFill>
                  <a:latin typeface="Roboto Mono"/>
                </a:rPr>
                <a:t> 0) Connection closed</a:t>
              </a:r>
            </a:p>
          </p:txBody>
        </p:sp>
        <p:sp>
          <p:nvSpPr>
            <p:cNvPr id="28" name="Left Brace 27"/>
            <p:cNvSpPr/>
            <p:nvPr/>
          </p:nvSpPr>
          <p:spPr>
            <a:xfrm rot="16200000">
              <a:off x="807303" y="768560"/>
              <a:ext cx="238120" cy="1324050"/>
            </a:xfrm>
            <a:prstGeom prst="leftBrac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Left Brace 28"/>
            <p:cNvSpPr/>
            <p:nvPr/>
          </p:nvSpPr>
          <p:spPr>
            <a:xfrm rot="16200000">
              <a:off x="8941139" y="-1140609"/>
              <a:ext cx="211346" cy="5150524"/>
            </a:xfrm>
            <a:prstGeom prst="leftBrac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536274" y="1558666"/>
              <a:ext cx="107050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b="1" dirty="0"/>
                <a:t>message</a:t>
              </a:r>
              <a:endParaRPr lang="en-GB" b="1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879314" y="1549435"/>
              <a:ext cx="125457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b="1" dirty="0" err="1"/>
                <a:t>timestamp</a:t>
              </a:r>
              <a:endParaRPr lang="en-GB" b="1" dirty="0"/>
            </a:p>
          </p:txBody>
        </p:sp>
        <p:sp>
          <p:nvSpPr>
            <p:cNvPr id="32" name="Left Brace 31"/>
            <p:cNvSpPr/>
            <p:nvPr/>
          </p:nvSpPr>
          <p:spPr>
            <a:xfrm rot="16200000">
              <a:off x="3361283" y="122147"/>
              <a:ext cx="197711" cy="2607873"/>
            </a:xfrm>
            <a:prstGeom prst="leftBrac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Left Brace 32"/>
            <p:cNvSpPr/>
            <p:nvPr/>
          </p:nvSpPr>
          <p:spPr>
            <a:xfrm rot="16200000">
              <a:off x="1766005" y="1191500"/>
              <a:ext cx="175281" cy="468277"/>
            </a:xfrm>
            <a:prstGeom prst="leftBrac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666708" y="1568262"/>
              <a:ext cx="107050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b="1" dirty="0"/>
                <a:t>ID</a:t>
              </a:r>
              <a:endParaRPr lang="en-GB" b="1" dirty="0"/>
            </a:p>
          </p:txBody>
        </p:sp>
        <p:sp>
          <p:nvSpPr>
            <p:cNvPr id="35" name="Left Brace 34"/>
            <p:cNvSpPr/>
            <p:nvPr/>
          </p:nvSpPr>
          <p:spPr>
            <a:xfrm rot="16200000">
              <a:off x="4975807" y="1193582"/>
              <a:ext cx="175281" cy="468277"/>
            </a:xfrm>
            <a:prstGeom prst="leftBrac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790011" y="1520916"/>
              <a:ext cx="107050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b="1" dirty="0" err="1"/>
                <a:t>type</a:t>
              </a:r>
              <a:endParaRPr lang="en-GB" b="1" dirty="0"/>
            </a:p>
          </p:txBody>
        </p:sp>
        <p:sp>
          <p:nvSpPr>
            <p:cNvPr id="37" name="Left Brace 36"/>
            <p:cNvSpPr/>
            <p:nvPr/>
          </p:nvSpPr>
          <p:spPr>
            <a:xfrm rot="16200000">
              <a:off x="5548550" y="1185437"/>
              <a:ext cx="175281" cy="468277"/>
            </a:xfrm>
            <a:prstGeom prst="leftBrac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362754" y="1512771"/>
              <a:ext cx="107050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b="1" dirty="0" err="1"/>
                <a:t>level</a:t>
              </a:r>
              <a:endParaRPr lang="en-GB" b="1" dirty="0"/>
            </a:p>
          </p:txBody>
        </p:sp>
        <p:sp>
          <p:nvSpPr>
            <p:cNvPr id="39" name="Left Brace 38"/>
            <p:cNvSpPr/>
            <p:nvPr/>
          </p:nvSpPr>
          <p:spPr>
            <a:xfrm rot="16200000">
              <a:off x="6109737" y="1188027"/>
              <a:ext cx="175281" cy="468277"/>
            </a:xfrm>
            <a:prstGeom prst="leftBrac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923941" y="1515361"/>
              <a:ext cx="107050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b="1" dirty="0" err="1"/>
                <a:t>num</a:t>
              </a:r>
              <a:endParaRPr lang="en-GB" b="1" dirty="0"/>
            </a:p>
          </p:txBody>
        </p:sp>
      </p:grpSp>
      <p:sp>
        <p:nvSpPr>
          <p:cNvPr id="77" name="Rectangle 76"/>
          <p:cNvSpPr/>
          <p:nvPr/>
        </p:nvSpPr>
        <p:spPr>
          <a:xfrm>
            <a:off x="55530" y="1290579"/>
            <a:ext cx="433796" cy="369332"/>
          </a:xfrm>
          <a:prstGeom prst="rect">
            <a:avLst/>
          </a:prstGeom>
          <a:solidFill>
            <a:srgbClr val="E79D9D"/>
          </a:solidFill>
          <a:ln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Roboto Mono"/>
              </a:rPr>
              <a:t>ID  </a:t>
            </a:r>
          </a:p>
        </p:txBody>
      </p:sp>
      <p:sp>
        <p:nvSpPr>
          <p:cNvPr id="82" name="Oval 81"/>
          <p:cNvSpPr/>
          <p:nvPr/>
        </p:nvSpPr>
        <p:spPr>
          <a:xfrm>
            <a:off x="6625221" y="3243089"/>
            <a:ext cx="211300" cy="1943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Title 1"/>
          <p:cNvSpPr>
            <a:spLocks noGrp="1"/>
          </p:cNvSpPr>
          <p:nvPr>
            <p:ph type="title"/>
          </p:nvPr>
        </p:nvSpPr>
        <p:spPr>
          <a:xfrm>
            <a:off x="605236" y="1163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How Elasticsearch index the message</a:t>
            </a:r>
            <a:endParaRPr lang="en-GB" sz="32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579703" y="3340317"/>
            <a:ext cx="4511588" cy="2754208"/>
            <a:chOff x="579703" y="3340317"/>
            <a:chExt cx="4511588" cy="2754208"/>
          </a:xfrm>
        </p:grpSpPr>
        <p:grpSp>
          <p:nvGrpSpPr>
            <p:cNvPr id="50" name="Group 49"/>
            <p:cNvGrpSpPr/>
            <p:nvPr/>
          </p:nvGrpSpPr>
          <p:grpSpPr>
            <a:xfrm>
              <a:off x="579703" y="3340317"/>
              <a:ext cx="4511588" cy="2379899"/>
              <a:chOff x="579703" y="3340317"/>
              <a:chExt cx="4511588" cy="2379899"/>
            </a:xfrm>
          </p:grpSpPr>
          <p:cxnSp>
            <p:nvCxnSpPr>
              <p:cNvPr id="12" name="Curved Connector 11"/>
              <p:cNvCxnSpPr/>
              <p:nvPr/>
            </p:nvCxnSpPr>
            <p:spPr>
              <a:xfrm rot="10800000" flipV="1">
                <a:off x="1255891" y="3340317"/>
                <a:ext cx="3835400" cy="1524000"/>
              </a:xfrm>
              <a:prstGeom prst="curvedConnector3">
                <a:avLst>
                  <a:gd name="adj1" fmla="val 100993"/>
                </a:avLst>
              </a:prstGeom>
              <a:ln w="158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50" name="Picture 2" descr="Jpg Royalty Free Stock Packing Pack Delivery Png - Box Packaging ...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703" y="4469961"/>
                <a:ext cx="1352373" cy="1250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7" name="TextBox 66"/>
            <p:cNvSpPr txBox="1"/>
            <p:nvPr/>
          </p:nvSpPr>
          <p:spPr>
            <a:xfrm>
              <a:off x="641667" y="5725193"/>
              <a:ext cx="1653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index</a:t>
              </a:r>
              <a:r>
                <a:rPr lang="es-ES" dirty="0"/>
                <a:t>-April</a:t>
              </a:r>
              <a:endParaRPr lang="en-GB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048164" y="3863381"/>
            <a:ext cx="2026314" cy="2858094"/>
            <a:chOff x="3048164" y="3863381"/>
            <a:chExt cx="2026314" cy="2858094"/>
          </a:xfrm>
        </p:grpSpPr>
        <p:grpSp>
          <p:nvGrpSpPr>
            <p:cNvPr id="51" name="Group 50"/>
            <p:cNvGrpSpPr/>
            <p:nvPr/>
          </p:nvGrpSpPr>
          <p:grpSpPr>
            <a:xfrm>
              <a:off x="3048164" y="3863381"/>
              <a:ext cx="2026314" cy="2481302"/>
              <a:chOff x="3048164" y="3863381"/>
              <a:chExt cx="2026314" cy="2481302"/>
            </a:xfrm>
          </p:grpSpPr>
          <p:pic>
            <p:nvPicPr>
              <p:cNvPr id="46" name="Picture 2" descr="Jpg Royalty Free Stock Packing Pack Delivery Png - Box Packaging ...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8164" y="4950437"/>
                <a:ext cx="1508125" cy="13942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054" name="Curved Connector 2053"/>
              <p:cNvCxnSpPr/>
              <p:nvPr/>
            </p:nvCxnSpPr>
            <p:spPr>
              <a:xfrm rot="5400000">
                <a:off x="3685471" y="3980136"/>
                <a:ext cx="1505762" cy="1272252"/>
              </a:xfrm>
              <a:prstGeom prst="curvedConnector3">
                <a:avLst>
                  <a:gd name="adj1" fmla="val 9516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/>
            <p:cNvSpPr txBox="1"/>
            <p:nvPr/>
          </p:nvSpPr>
          <p:spPr>
            <a:xfrm>
              <a:off x="3173590" y="6352143"/>
              <a:ext cx="1653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index</a:t>
              </a:r>
              <a:r>
                <a:rPr lang="es-ES" dirty="0"/>
                <a:t>-May</a:t>
              </a:r>
              <a:endParaRPr lang="en-GB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858001" y="3863380"/>
            <a:ext cx="2076961" cy="2791826"/>
            <a:chOff x="6858001" y="3863380"/>
            <a:chExt cx="2076961" cy="2791826"/>
          </a:xfrm>
        </p:grpSpPr>
        <p:grpSp>
          <p:nvGrpSpPr>
            <p:cNvPr id="48" name="Group 47"/>
            <p:cNvGrpSpPr/>
            <p:nvPr/>
          </p:nvGrpSpPr>
          <p:grpSpPr>
            <a:xfrm>
              <a:off x="6858001" y="3863380"/>
              <a:ext cx="1784201" cy="2422494"/>
              <a:chOff x="6858001" y="3863380"/>
              <a:chExt cx="1784201" cy="2422494"/>
            </a:xfrm>
          </p:grpSpPr>
          <p:pic>
            <p:nvPicPr>
              <p:cNvPr id="57" name="Picture 2" descr="Jpg Royalty Free Stock Packing Pack Delivery Png - Box Packaging ...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34077" y="4891628"/>
                <a:ext cx="1508125" cy="13942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063" name="Curved Connector 2062"/>
              <p:cNvCxnSpPr/>
              <p:nvPr/>
            </p:nvCxnSpPr>
            <p:spPr>
              <a:xfrm rot="16200000" flipH="1">
                <a:off x="6679911" y="4041470"/>
                <a:ext cx="1397582" cy="1041402"/>
              </a:xfrm>
              <a:prstGeom prst="curvedConnector3">
                <a:avLst>
                  <a:gd name="adj1" fmla="val 930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/>
            <p:cNvSpPr txBox="1"/>
            <p:nvPr/>
          </p:nvSpPr>
          <p:spPr>
            <a:xfrm>
              <a:off x="7281606" y="6285874"/>
              <a:ext cx="1653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index</a:t>
              </a:r>
              <a:r>
                <a:rPr lang="es-ES" dirty="0"/>
                <a:t>-June</a:t>
              </a:r>
              <a:endParaRPr lang="en-GB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70700" y="3340317"/>
            <a:ext cx="4333056" cy="1989662"/>
            <a:chOff x="6870700" y="3340317"/>
            <a:chExt cx="4333056" cy="1989662"/>
          </a:xfrm>
        </p:grpSpPr>
        <p:grpSp>
          <p:nvGrpSpPr>
            <p:cNvPr id="49" name="Group 48"/>
            <p:cNvGrpSpPr/>
            <p:nvPr/>
          </p:nvGrpSpPr>
          <p:grpSpPr>
            <a:xfrm>
              <a:off x="6870700" y="3340317"/>
              <a:ext cx="4003214" cy="1610120"/>
              <a:chOff x="6870700" y="3340317"/>
              <a:chExt cx="4003214" cy="1610120"/>
            </a:xfrm>
          </p:grpSpPr>
          <p:pic>
            <p:nvPicPr>
              <p:cNvPr id="59" name="Picture 2" descr="Jpg Royalty Free Stock Packing Pack Delivery Png - Box Packaging ...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65789" y="3556191"/>
                <a:ext cx="1508125" cy="13942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068" name="Curved Connector 2067"/>
              <p:cNvCxnSpPr/>
              <p:nvPr/>
            </p:nvCxnSpPr>
            <p:spPr>
              <a:xfrm>
                <a:off x="6870700" y="3340317"/>
                <a:ext cx="3327400" cy="622083"/>
              </a:xfrm>
              <a:prstGeom prst="curvedConnector3">
                <a:avLst>
                  <a:gd name="adj1" fmla="val 100763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/>
            <p:cNvSpPr txBox="1"/>
            <p:nvPr/>
          </p:nvSpPr>
          <p:spPr>
            <a:xfrm>
              <a:off x="9550400" y="4960647"/>
              <a:ext cx="1653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index-July</a:t>
              </a:r>
              <a:endParaRPr lang="en-GB" dirty="0"/>
            </a:p>
          </p:txBody>
        </p:sp>
      </p:grpSp>
      <p:sp>
        <p:nvSpPr>
          <p:cNvPr id="78" name="Rectangle 77"/>
          <p:cNvSpPr/>
          <p:nvPr/>
        </p:nvSpPr>
        <p:spPr>
          <a:xfrm>
            <a:off x="2492292" y="1185647"/>
            <a:ext cx="1240878" cy="622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51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6 L 0.14362 -3.7037E-6 C 0.20794 -3.7037E-6 0.2875 0.02778 0.2875 0.05024 L 0.2875 0.10093 " pathEditMode="relative" rAng="0" ptsTypes="AAAA">
                                      <p:cBhvr>
                                        <p:cTn id="39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5" y="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82" grpId="0" animBg="1"/>
      <p:bldP spid="82" grpId="1" animBg="1"/>
      <p:bldP spid="7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DAA4933-0093-4AF2-BC8B-E4859333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7" y="2423385"/>
            <a:ext cx="10307313" cy="219419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-255114" y="107222"/>
            <a:ext cx="100758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How to stream a message through the pipeline </a:t>
            </a:r>
            <a:r>
              <a:rPr lang="es-ES" sz="3200" b="1" dirty="0"/>
              <a:t>-</a:t>
            </a:r>
            <a:r>
              <a:rPr lang="en-US" sz="3200" b="1" dirty="0"/>
              <a:t> Kibana</a:t>
            </a:r>
            <a:endParaRPr lang="en-GB" sz="3200" b="1" dirty="0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753" y="487020"/>
            <a:ext cx="2176236" cy="40208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427515" y="389239"/>
            <a:ext cx="571500" cy="622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291ADA90-99C0-46C8-92A9-92ED50CDD3F4}"/>
              </a:ext>
            </a:extLst>
          </p:cNvPr>
          <p:cNvSpPr/>
          <p:nvPr/>
        </p:nvSpPr>
        <p:spPr>
          <a:xfrm>
            <a:off x="9934575" y="2986512"/>
            <a:ext cx="1368425" cy="16310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38A500B2-0053-4C72-923D-E6DB37F057BC}"/>
              </a:ext>
            </a:extLst>
          </p:cNvPr>
          <p:cNvCxnSpPr>
            <a:cxnSpLocks/>
          </p:cNvCxnSpPr>
          <p:nvPr/>
        </p:nvCxnSpPr>
        <p:spPr>
          <a:xfrm>
            <a:off x="9110663" y="3645694"/>
            <a:ext cx="100250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30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Kibana </a:t>
            </a:r>
            <a:r>
              <a:rPr lang="es-ES" dirty="0" err="1"/>
              <a:t>results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0" y="478781"/>
            <a:ext cx="2176236" cy="4020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099114" y="381000"/>
            <a:ext cx="571500" cy="622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24" name="Picture 4" descr="https://i.gyazo.com/2087344ab2a3b0e5afd9012d4f5e3f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02" y="1333861"/>
            <a:ext cx="11701396" cy="493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5236" y="1163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Kibana main view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619280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0" y="478781"/>
            <a:ext cx="2176236" cy="4020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099114" y="381000"/>
            <a:ext cx="571500" cy="622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24" name="Picture 4" descr="https://i.gyazo.com/2087344ab2a3b0e5afd9012d4f5e3f56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61"/>
          <a:stretch/>
        </p:blipFill>
        <p:spPr bwMode="auto">
          <a:xfrm>
            <a:off x="245302" y="3332836"/>
            <a:ext cx="11701396" cy="308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00197" y="4596013"/>
            <a:ext cx="1847851" cy="39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2" descr="https://i.gyazo.com/042c65045b61b516e371bf0a729c7edc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67"/>
          <a:stretch/>
        </p:blipFill>
        <p:spPr bwMode="auto">
          <a:xfrm>
            <a:off x="245302" y="1493866"/>
            <a:ext cx="11744466" cy="146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i.gyazo.com/042c65045b61b516e371bf0a729c7edc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611"/>
          <a:stretch/>
        </p:blipFill>
        <p:spPr bwMode="auto">
          <a:xfrm>
            <a:off x="245302" y="1275831"/>
            <a:ext cx="11744466" cy="23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400300" y="1359244"/>
            <a:ext cx="1183159" cy="17278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urved Connector 10"/>
          <p:cNvCxnSpPr>
            <a:endCxn id="10" idx="2"/>
          </p:cNvCxnSpPr>
          <p:nvPr/>
        </p:nvCxnSpPr>
        <p:spPr>
          <a:xfrm rot="5400000" flipH="1" flipV="1">
            <a:off x="1871778" y="3488975"/>
            <a:ext cx="1521966" cy="718237"/>
          </a:xfrm>
          <a:prstGeom prst="curvedConnector3">
            <a:avLst>
              <a:gd name="adj1" fmla="val 28079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05236" y="1163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Kibana index search box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353127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Kibana </a:t>
            </a:r>
            <a:r>
              <a:rPr lang="es-ES" dirty="0" err="1"/>
              <a:t>results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0" y="478781"/>
            <a:ext cx="2176236" cy="4020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099114" y="381000"/>
            <a:ext cx="571500" cy="622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24" name="Picture 4" descr="https://i.gyazo.com/2087344ab2a3b0e5afd9012d4f5e3f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02" y="1333861"/>
            <a:ext cx="11678968" cy="493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410449" y="1927660"/>
            <a:ext cx="1474059" cy="39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5236" y="1163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Kibana date search box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41391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657" y="373523"/>
            <a:ext cx="10515600" cy="1137106"/>
          </a:xfrm>
        </p:spPr>
        <p:txBody>
          <a:bodyPr/>
          <a:lstStyle/>
          <a:p>
            <a:r>
              <a:rPr lang="en-US" dirty="0"/>
              <a:t>INDEX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440" y="1697798"/>
            <a:ext cx="11527972" cy="465855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/>
              <a:t>Motivation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/>
              <a:t>Objectives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/>
              <a:t>Data Streaming Pipeline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3.1. Log Streaming Pipeline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3.2. Vacuum Data Streaming Pipeline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/>
              <a:t>Conclusions</a:t>
            </a:r>
          </a:p>
          <a:p>
            <a:pPr marL="514350" indent="-514350">
              <a:buAutoNum type="arabicPeriod"/>
            </a:pPr>
            <a:endParaRPr lang="en-US" dirty="0">
              <a:solidFill>
                <a:schemeClr val="accent6"/>
              </a:solidFill>
            </a:endParaRPr>
          </a:p>
          <a:p>
            <a:pPr marL="514350" indent="-514350"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endParaRPr lang="en-GB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FFA458-6201-4BE8-8F0F-434F0A975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873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Kibana </a:t>
            </a:r>
            <a:r>
              <a:rPr lang="es-ES" dirty="0" err="1"/>
              <a:t>results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0" y="478781"/>
            <a:ext cx="2176236" cy="4020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099114" y="381000"/>
            <a:ext cx="571500" cy="622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458" name="Picture 2" descr="https://i.gyazo.com/40f8726accc6e1dd82e705529e3e367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02" y="1333859"/>
            <a:ext cx="11678968" cy="493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18985" y="1927660"/>
            <a:ext cx="1346885" cy="39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5236" y="1163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Kibana filter search box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1452794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0" y="478781"/>
            <a:ext cx="2176236" cy="4020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099114" y="381000"/>
            <a:ext cx="571500" cy="622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530" name="Picture 2" descr="https://i.gyazo.com/69ab843ca72f7f3190382b52c633b5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192" y="1490318"/>
            <a:ext cx="9171976" cy="487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8884028" y="1631092"/>
            <a:ext cx="1584242" cy="1137130"/>
            <a:chOff x="2137719" y="2075935"/>
            <a:chExt cx="1853514" cy="1502205"/>
          </a:xfrm>
        </p:grpSpPr>
        <p:sp>
          <p:nvSpPr>
            <p:cNvPr id="12" name="TextBox 11"/>
            <p:cNvSpPr txBox="1"/>
            <p:nvPr/>
          </p:nvSpPr>
          <p:spPr>
            <a:xfrm>
              <a:off x="2137719" y="2075935"/>
              <a:ext cx="1828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62433" y="2531079"/>
              <a:ext cx="1828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62433" y="2878484"/>
              <a:ext cx="1828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37719" y="3208808"/>
              <a:ext cx="1828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884027" y="2153618"/>
            <a:ext cx="1586436" cy="396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vac_velo_1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8881833" y="1871972"/>
            <a:ext cx="158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vac_lhc_1</a:t>
            </a:r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05236" y="1163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Example - Kibana histogram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371622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D7039B3C-44D8-4FF3-B96A-E364B6C95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847" y="1388102"/>
            <a:ext cx="6353537" cy="515081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46314" y="1582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3.2. Vacuum Data Streaming Pipeline</a:t>
            </a:r>
            <a:endParaRPr lang="en-GB" sz="4000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1BBD2E21-043B-4D47-8CCE-C59A8DF7BDD2}"/>
              </a:ext>
            </a:extLst>
          </p:cNvPr>
          <p:cNvSpPr/>
          <p:nvPr/>
        </p:nvSpPr>
        <p:spPr>
          <a:xfrm>
            <a:off x="7118291" y="3281703"/>
            <a:ext cx="2292824" cy="14131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501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63" y="2934552"/>
            <a:ext cx="7921850" cy="1482035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000" dirty="0"/>
              <a:t>Platform for streaming/sending real-time data</a:t>
            </a:r>
          </a:p>
          <a:p>
            <a:pPr lvl="1">
              <a:lnSpc>
                <a:spcPct val="200000"/>
              </a:lnSpc>
            </a:pPr>
            <a:r>
              <a:rPr lang="en-US" sz="2000" dirty="0"/>
              <a:t>Publish/subscribe messaging model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414985-9E10-4437-A08F-AEAB2B94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81"/>
          <a:stretch/>
        </p:blipFill>
        <p:spPr>
          <a:xfrm>
            <a:off x="2284423" y="4166475"/>
            <a:ext cx="7130142" cy="2533228"/>
          </a:xfrm>
          <a:prstGeom prst="rect">
            <a:avLst/>
          </a:prstGeom>
        </p:spPr>
      </p:pic>
      <p:pic>
        <p:nvPicPr>
          <p:cNvPr id="10" name="Picture 2" descr="Resultado de imagen de kafka logo">
            <a:extLst>
              <a:ext uri="{FF2B5EF4-FFF2-40B4-BE49-F238E27FC236}">
                <a16:creationId xmlns:a16="http://schemas.microsoft.com/office/drawing/2014/main" id="{D6612C68-95E1-4DCA-B0CE-6531E3755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981" y="1285712"/>
            <a:ext cx="2745412" cy="144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WinCC OA">
            <a:extLst>
              <a:ext uri="{FF2B5EF4-FFF2-40B4-BE49-F238E27FC236}">
                <a16:creationId xmlns:a16="http://schemas.microsoft.com/office/drawing/2014/main" id="{07FAFF14-860F-43AC-BB96-5D1938AA2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498" y="1514713"/>
            <a:ext cx="1054000" cy="10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7">
            <a:extLst>
              <a:ext uri="{FF2B5EF4-FFF2-40B4-BE49-F238E27FC236}">
                <a16:creationId xmlns:a16="http://schemas.microsoft.com/office/drawing/2014/main" id="{B536703F-C425-4683-A22E-0F34091A4F71}"/>
              </a:ext>
            </a:extLst>
          </p:cNvPr>
          <p:cNvCxnSpPr/>
          <p:nvPr/>
        </p:nvCxnSpPr>
        <p:spPr>
          <a:xfrm flipV="1">
            <a:off x="5636491" y="2007264"/>
            <a:ext cx="1314450" cy="381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AE76759-38D1-48B3-9506-A31C9FBBBC45}"/>
              </a:ext>
            </a:extLst>
          </p:cNvPr>
          <p:cNvSpPr txBox="1">
            <a:spLocks/>
          </p:cNvSpPr>
          <p:nvPr/>
        </p:nvSpPr>
        <p:spPr>
          <a:xfrm>
            <a:off x="446314" y="1582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3.2. Vacuum Data Streaming Pipeline</a:t>
            </a:r>
            <a:endParaRPr lang="en-GB" sz="40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FC6E883-0224-4E08-88F5-278E3C8C1E86}"/>
              </a:ext>
            </a:extLst>
          </p:cNvPr>
          <p:cNvSpPr txBox="1">
            <a:spLocks/>
          </p:cNvSpPr>
          <p:nvPr/>
        </p:nvSpPr>
        <p:spPr>
          <a:xfrm>
            <a:off x="40293" y="2796751"/>
            <a:ext cx="10750731" cy="190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</a:pPr>
            <a:r>
              <a:rPr lang="en-US" sz="2000" dirty="0"/>
              <a:t>WinCC-OA: tool used for supervision, control and monitoring of industrial processes</a:t>
            </a:r>
          </a:p>
          <a:p>
            <a:pPr lvl="1">
              <a:lnSpc>
                <a:spcPct val="200000"/>
              </a:lnSpc>
            </a:pPr>
            <a:r>
              <a:rPr lang="en-US" sz="2000" dirty="0"/>
              <a:t>Implemented by Siemens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9A04115D-1721-43D1-84DE-AFAFC52E1D92}"/>
              </a:ext>
            </a:extLst>
          </p:cNvPr>
          <p:cNvSpPr/>
          <p:nvPr/>
        </p:nvSpPr>
        <p:spPr>
          <a:xfrm>
            <a:off x="3663397" y="1335149"/>
            <a:ext cx="2292824" cy="14131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8303F592-FCD5-478C-9B40-952BA3A80143}"/>
              </a:ext>
            </a:extLst>
          </p:cNvPr>
          <p:cNvSpPr/>
          <p:nvPr/>
        </p:nvSpPr>
        <p:spPr>
          <a:xfrm>
            <a:off x="7055279" y="1325972"/>
            <a:ext cx="2725113" cy="14131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2" descr="https://i.gyazo.com/498e59401e5fe8eeca1c19434e69b788.png">
            <a:extLst>
              <a:ext uri="{FF2B5EF4-FFF2-40B4-BE49-F238E27FC236}">
                <a16:creationId xmlns:a16="http://schemas.microsoft.com/office/drawing/2014/main" id="{8F790CB1-BC04-491E-8720-FA6928CECC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" t="1901" r="915" b="845"/>
          <a:stretch/>
        </p:blipFill>
        <p:spPr bwMode="auto">
          <a:xfrm>
            <a:off x="1575115" y="1407158"/>
            <a:ext cx="1801245" cy="77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urved Connector 13">
            <a:extLst>
              <a:ext uri="{FF2B5EF4-FFF2-40B4-BE49-F238E27FC236}">
                <a16:creationId xmlns:a16="http://schemas.microsoft.com/office/drawing/2014/main" id="{BAC76496-AF5B-40C8-A288-271E17CF5B7B}"/>
              </a:ext>
            </a:extLst>
          </p:cNvPr>
          <p:cNvCxnSpPr/>
          <p:nvPr/>
        </p:nvCxnSpPr>
        <p:spPr>
          <a:xfrm>
            <a:off x="2953917" y="2068109"/>
            <a:ext cx="1325759" cy="299032"/>
          </a:xfrm>
          <a:prstGeom prst="curvedConnector3">
            <a:avLst>
              <a:gd name="adj1" fmla="val -2501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7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  <p:bldP spid="15" grpId="1"/>
      <p:bldP spid="16" grpId="0" animBg="1"/>
      <p:bldP spid="16" grpId="1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4" y="3485328"/>
            <a:ext cx="11532326" cy="3012354"/>
          </a:xfrm>
        </p:spPr>
        <p:txBody>
          <a:bodyPr>
            <a:normAutofit/>
          </a:bodyPr>
          <a:lstStyle/>
          <a:p>
            <a:r>
              <a:rPr lang="es-ES" sz="2300" dirty="0" err="1"/>
              <a:t>Tested</a:t>
            </a:r>
            <a:r>
              <a:rPr lang="es-ES" sz="2300" dirty="0"/>
              <a:t> </a:t>
            </a:r>
            <a:r>
              <a:rPr lang="es-ES" sz="2300" dirty="0" err="1"/>
              <a:t>alternatives</a:t>
            </a:r>
            <a:r>
              <a:rPr lang="es-ES" sz="2300" dirty="0"/>
              <a:t>: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s-ES" sz="2300" dirty="0"/>
              <a:t>Kafka driver</a:t>
            </a:r>
          </a:p>
          <a:p>
            <a:pPr lvl="1">
              <a:lnSpc>
                <a:spcPct val="100000"/>
              </a:lnSpc>
            </a:pPr>
            <a:r>
              <a:rPr lang="es-ES" sz="1900" dirty="0" err="1"/>
              <a:t>Piece</a:t>
            </a:r>
            <a:r>
              <a:rPr lang="es-ES" sz="1900" dirty="0"/>
              <a:t> </a:t>
            </a:r>
            <a:r>
              <a:rPr lang="es-ES" sz="1900" dirty="0" err="1"/>
              <a:t>of</a:t>
            </a:r>
            <a:r>
              <a:rPr lang="es-ES" sz="1900" dirty="0"/>
              <a:t> software </a:t>
            </a:r>
            <a:r>
              <a:rPr lang="es-ES" sz="1900" dirty="0" err="1"/>
              <a:t>that</a:t>
            </a:r>
            <a:r>
              <a:rPr lang="es-ES" sz="1900" dirty="0"/>
              <a:t> </a:t>
            </a:r>
            <a:r>
              <a:rPr lang="es-ES" sz="1900" dirty="0" err="1"/>
              <a:t>allows</a:t>
            </a:r>
            <a:r>
              <a:rPr lang="es-ES" sz="1900" dirty="0"/>
              <a:t> </a:t>
            </a:r>
            <a:r>
              <a:rPr lang="es-ES" sz="1900" dirty="0" err="1"/>
              <a:t>you</a:t>
            </a:r>
            <a:r>
              <a:rPr lang="es-ES" sz="1900" dirty="0"/>
              <a:t> </a:t>
            </a:r>
            <a:r>
              <a:rPr lang="es-ES" sz="1900" dirty="0" err="1"/>
              <a:t>to</a:t>
            </a:r>
            <a:r>
              <a:rPr lang="es-ES" sz="1900" dirty="0"/>
              <a:t> </a:t>
            </a:r>
            <a:r>
              <a:rPr lang="es-ES" sz="1900" dirty="0" err="1"/>
              <a:t>send</a:t>
            </a:r>
            <a:r>
              <a:rPr lang="es-ES" sz="1900" dirty="0"/>
              <a:t> </a:t>
            </a:r>
            <a:r>
              <a:rPr lang="es-ES" sz="1900" dirty="0" err="1"/>
              <a:t>the</a:t>
            </a:r>
            <a:r>
              <a:rPr lang="es-ES" sz="1900" dirty="0"/>
              <a:t> data </a:t>
            </a:r>
            <a:r>
              <a:rPr lang="es-ES" sz="1900" dirty="0" err="1"/>
              <a:t>from</a:t>
            </a:r>
            <a:r>
              <a:rPr lang="es-ES" sz="1900" dirty="0"/>
              <a:t> WinCC-OA </a:t>
            </a:r>
            <a:r>
              <a:rPr lang="es-ES" sz="1900" dirty="0" err="1"/>
              <a:t>to</a:t>
            </a:r>
            <a:r>
              <a:rPr lang="es-ES" sz="1900" dirty="0"/>
              <a:t> Kafka</a:t>
            </a:r>
          </a:p>
          <a:p>
            <a:pPr marL="514350" indent="-514350">
              <a:lnSpc>
                <a:spcPct val="200000"/>
              </a:lnSpc>
              <a:buAutoNum type="arabicParenR"/>
            </a:pPr>
            <a:r>
              <a:rPr lang="es-ES" sz="2300" dirty="0"/>
              <a:t>WinCC-OA CTRL Extension</a:t>
            </a:r>
          </a:p>
          <a:p>
            <a:pPr lvl="1"/>
            <a:r>
              <a:rPr lang="en-GB" sz="1900" dirty="0"/>
              <a:t>Functionality to control the data within WinCC-OA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2" descr="Resultado de imagen de kafka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408" y="1742916"/>
            <a:ext cx="2745412" cy="144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WinCC O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1971917"/>
            <a:ext cx="1054000" cy="10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4844918" y="2464468"/>
            <a:ext cx="1314450" cy="381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446314" y="1582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3.2. Vacuum Data Streaming Pipeline</a:t>
            </a:r>
            <a:endParaRPr lang="en-GB" sz="4000" dirty="0"/>
          </a:p>
        </p:txBody>
      </p:sp>
      <p:pic>
        <p:nvPicPr>
          <p:cNvPr id="5" name="Picture 2" descr="https://i.gyazo.com/498e59401e5fe8eeca1c19434e69b788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" t="1901" r="915" b="845"/>
          <a:stretch/>
        </p:blipFill>
        <p:spPr bwMode="auto">
          <a:xfrm>
            <a:off x="1541203" y="1586892"/>
            <a:ext cx="1801245" cy="77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urved Connector 13">
            <a:extLst>
              <a:ext uri="{FF2B5EF4-FFF2-40B4-BE49-F238E27FC236}">
                <a16:creationId xmlns:a16="http://schemas.microsoft.com/office/drawing/2014/main" id="{7F779535-D2FD-4C24-BF64-75B9A6E5E7BE}"/>
              </a:ext>
            </a:extLst>
          </p:cNvPr>
          <p:cNvCxnSpPr/>
          <p:nvPr/>
        </p:nvCxnSpPr>
        <p:spPr>
          <a:xfrm>
            <a:off x="2138166" y="2285554"/>
            <a:ext cx="1325759" cy="299032"/>
          </a:xfrm>
          <a:prstGeom prst="curvedConnector3">
            <a:avLst>
              <a:gd name="adj1" fmla="val -2501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1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778181" y="3469536"/>
            <a:ext cx="9880116" cy="1876392"/>
            <a:chOff x="1265679" y="2420231"/>
            <a:chExt cx="9880116" cy="1876392"/>
          </a:xfrm>
        </p:grpSpPr>
        <p:pic>
          <p:nvPicPr>
            <p:cNvPr id="6" name="Picture 2" descr="Resultado de imagen de kafka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6077" y="2420231"/>
              <a:ext cx="3569718" cy="1876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1265679" y="2512189"/>
              <a:ext cx="6310398" cy="1784434"/>
              <a:chOff x="1265679" y="2512189"/>
              <a:chExt cx="6310398" cy="1784434"/>
            </a:xfrm>
          </p:grpSpPr>
          <p:pic>
            <p:nvPicPr>
              <p:cNvPr id="24578" name="Picture 2" descr="WinCC OA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65679" y="2512189"/>
                <a:ext cx="1784434" cy="17844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" name="Straight Arrow Connector 2"/>
              <p:cNvCxnSpPr/>
              <p:nvPr/>
            </p:nvCxnSpPr>
            <p:spPr>
              <a:xfrm>
                <a:off x="3215582" y="3358427"/>
                <a:ext cx="53134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7044737" y="3335222"/>
                <a:ext cx="53134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/>
              <p:cNvGrpSpPr/>
              <p:nvPr/>
            </p:nvGrpSpPr>
            <p:grpSpPr>
              <a:xfrm>
                <a:off x="4028303" y="2767914"/>
                <a:ext cx="2903217" cy="1161535"/>
                <a:chOff x="4028303" y="2767914"/>
                <a:chExt cx="2903217" cy="1161535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4028303" y="2767914"/>
                  <a:ext cx="2903217" cy="1161535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0000"/>
                        <a:lumOff val="60000"/>
                      </a:schemeClr>
                    </a:gs>
                    <a:gs pos="83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rgbClr val="0070C0"/>
                    </a:gs>
                  </a:gsLst>
                  <a:lin ang="5400000" scaled="1"/>
                </a:gra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4426133" y="3173761"/>
                  <a:ext cx="213803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b="1" dirty="0">
                      <a:solidFill>
                        <a:srgbClr val="000000"/>
                      </a:solidFill>
                      <a:latin typeface="Roboto Mono"/>
                    </a:rPr>
                    <a:t>Kafka</a:t>
                  </a:r>
                  <a:r>
                    <a:rPr lang="es-ES" b="1" dirty="0"/>
                    <a:t> </a:t>
                  </a:r>
                  <a:r>
                    <a:rPr lang="es-ES" b="1" dirty="0">
                      <a:solidFill>
                        <a:srgbClr val="000000"/>
                      </a:solidFill>
                      <a:latin typeface="Roboto Mono"/>
                    </a:rPr>
                    <a:t>driver</a:t>
                  </a:r>
                  <a:endParaRPr lang="en-GB" b="1" dirty="0">
                    <a:solidFill>
                      <a:srgbClr val="000000"/>
                    </a:solidFill>
                    <a:latin typeface="Roboto Mono"/>
                  </a:endParaRPr>
                </a:p>
              </p:txBody>
            </p:sp>
          </p:grpSp>
        </p:grpSp>
      </p:grpSp>
      <p:sp>
        <p:nvSpPr>
          <p:cNvPr id="18" name="Title 1"/>
          <p:cNvSpPr txBox="1">
            <a:spLocks/>
          </p:cNvSpPr>
          <p:nvPr/>
        </p:nvSpPr>
        <p:spPr>
          <a:xfrm>
            <a:off x="3827849" y="1608630"/>
            <a:ext cx="5918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  1) Kafka driver</a:t>
            </a:r>
            <a:endParaRPr lang="en-GB" sz="40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46314" y="1582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3.2. Vacuum Data Streaming Pipeline</a:t>
            </a:r>
            <a:endParaRPr lang="en-GB" sz="4000" dirty="0"/>
          </a:p>
        </p:txBody>
      </p:sp>
      <p:pic>
        <p:nvPicPr>
          <p:cNvPr id="16" name="Picture 2" descr="https://i.gyazo.com/498e59401e5fe8eeca1c19434e69b788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" t="1901" r="915" b="845"/>
          <a:stretch/>
        </p:blipFill>
        <p:spPr bwMode="auto">
          <a:xfrm>
            <a:off x="349037" y="2518801"/>
            <a:ext cx="1801245" cy="77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urved Connector 16"/>
          <p:cNvCxnSpPr/>
          <p:nvPr/>
        </p:nvCxnSpPr>
        <p:spPr>
          <a:xfrm rot="16200000" flipH="1">
            <a:off x="821311" y="3434754"/>
            <a:ext cx="1415882" cy="1124077"/>
          </a:xfrm>
          <a:prstGeom prst="curvedConnector3">
            <a:avLst>
              <a:gd name="adj1" fmla="val 112498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05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901284" y="1414001"/>
            <a:ext cx="5678128" cy="50301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4" name="Picture 2" descr="https://i.gyazo.com/eeb2e5fa1f10fe4a8de51e5a769ea37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491" y="1179047"/>
            <a:ext cx="1408809" cy="38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sultado de imagen de kafka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646" y="1704308"/>
            <a:ext cx="1687105" cy="88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-24198" y="-85113"/>
            <a:ext cx="39011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  1) Kafka driver</a:t>
            </a:r>
            <a:endParaRPr lang="en-GB" sz="3200" b="1" dirty="0"/>
          </a:p>
        </p:txBody>
      </p:sp>
      <p:pic>
        <p:nvPicPr>
          <p:cNvPr id="3078" name="Picture 6" descr="File Icon | Line Iconset | IconsMin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338" y="4520321"/>
            <a:ext cx="1628875" cy="151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03195" y="4988418"/>
            <a:ext cx="988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  CTRL</a:t>
            </a:r>
          </a:p>
          <a:p>
            <a:r>
              <a:rPr lang="es-ES" b="1" dirty="0"/>
              <a:t>SCRIPT</a:t>
            </a:r>
            <a:endParaRPr lang="en-GB" b="1" dirty="0"/>
          </a:p>
        </p:txBody>
      </p:sp>
      <p:sp>
        <p:nvSpPr>
          <p:cNvPr id="26" name="Rectangle 25"/>
          <p:cNvSpPr/>
          <p:nvPr/>
        </p:nvSpPr>
        <p:spPr>
          <a:xfrm>
            <a:off x="6249867" y="2669207"/>
            <a:ext cx="1251113" cy="1545569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VACUUM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DATA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28" name="Elbow Connector 27"/>
          <p:cNvCxnSpPr>
            <a:stCxn id="10" idx="2"/>
          </p:cNvCxnSpPr>
          <p:nvPr/>
        </p:nvCxnSpPr>
        <p:spPr>
          <a:xfrm rot="16200000" flipH="1">
            <a:off x="4416516" y="1470522"/>
            <a:ext cx="2023697" cy="1631991"/>
          </a:xfrm>
          <a:prstGeom prst="bentConnector3">
            <a:avLst>
              <a:gd name="adj1" fmla="val 10028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82324" y="750412"/>
            <a:ext cx="1460090" cy="52425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PLC Data</a:t>
            </a:r>
            <a:endParaRPr lang="en-GB" sz="2000" b="1" dirty="0">
              <a:solidFill>
                <a:schemeClr val="tx1"/>
              </a:solidFill>
            </a:endParaRPr>
          </a:p>
        </p:txBody>
      </p:sp>
      <p:cxnSp>
        <p:nvCxnSpPr>
          <p:cNvPr id="38" name="Elbow Connector 37"/>
          <p:cNvCxnSpPr>
            <a:endCxn id="3078" idx="0"/>
          </p:cNvCxnSpPr>
          <p:nvPr/>
        </p:nvCxnSpPr>
        <p:spPr>
          <a:xfrm rot="10800000" flipV="1">
            <a:off x="4908777" y="3749213"/>
            <a:ext cx="1335585" cy="77110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244361" y="4569083"/>
            <a:ext cx="1269707" cy="1545569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TARGET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VACUUM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DATA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62" name="Elbow Connector 61"/>
          <p:cNvCxnSpPr/>
          <p:nvPr/>
        </p:nvCxnSpPr>
        <p:spPr>
          <a:xfrm>
            <a:off x="5499473" y="5341867"/>
            <a:ext cx="741713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3022416" y="5341867"/>
            <a:ext cx="1273870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11041" y="4848090"/>
            <a:ext cx="2109020" cy="94389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9000"/>
                  <a:lumOff val="91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25400">
            <a:solidFill>
              <a:srgbClr val="AAD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Configuration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77" name="Elbow Connector 76"/>
          <p:cNvCxnSpPr>
            <a:stCxn id="21" idx="3"/>
          </p:cNvCxnSpPr>
          <p:nvPr/>
        </p:nvCxnSpPr>
        <p:spPr>
          <a:xfrm>
            <a:off x="9040206" y="2147709"/>
            <a:ext cx="1169133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284043" y="1779792"/>
            <a:ext cx="3756163" cy="7358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Kafka Driver</a:t>
            </a:r>
            <a:endParaRPr lang="en-GB" dirty="0"/>
          </a:p>
        </p:txBody>
      </p:sp>
      <p:cxnSp>
        <p:nvCxnSpPr>
          <p:cNvPr id="87" name="Straight Arrow Connector 86"/>
          <p:cNvCxnSpPr/>
          <p:nvPr/>
        </p:nvCxnSpPr>
        <p:spPr>
          <a:xfrm flipH="1" flipV="1">
            <a:off x="8619306" y="2510411"/>
            <a:ext cx="18620" cy="25194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962247" y="5025053"/>
            <a:ext cx="1351357" cy="64633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9000"/>
                  <a:lumOff val="91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25400">
            <a:solidFill>
              <a:srgbClr val="AAD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message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69" name="Elbow Connector 68"/>
          <p:cNvCxnSpPr>
            <a:stCxn id="50" idx="3"/>
          </p:cNvCxnSpPr>
          <p:nvPr/>
        </p:nvCxnSpPr>
        <p:spPr>
          <a:xfrm flipV="1">
            <a:off x="7514068" y="5341867"/>
            <a:ext cx="448179" cy="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o 4">
            <a:extLst>
              <a:ext uri="{FF2B5EF4-FFF2-40B4-BE49-F238E27FC236}">
                <a16:creationId xmlns:a16="http://schemas.microsoft.com/office/drawing/2014/main" id="{2DDD3C90-A60D-4AB4-BCEA-63F521B20F19}"/>
              </a:ext>
            </a:extLst>
          </p:cNvPr>
          <p:cNvGrpSpPr/>
          <p:nvPr/>
        </p:nvGrpSpPr>
        <p:grpSpPr>
          <a:xfrm>
            <a:off x="471215" y="1012542"/>
            <a:ext cx="3411109" cy="2221612"/>
            <a:chOff x="471215" y="1012542"/>
            <a:chExt cx="3411109" cy="2221612"/>
          </a:xfrm>
        </p:grpSpPr>
        <p:pic>
          <p:nvPicPr>
            <p:cNvPr id="24" name="Picture 2" descr="CERN's two-year shutdown drawing to a close | CERN">
              <a:extLst>
                <a:ext uri="{FF2B5EF4-FFF2-40B4-BE49-F238E27FC236}">
                  <a16:creationId xmlns:a16="http://schemas.microsoft.com/office/drawing/2014/main" id="{3FCC21BE-66E9-4619-BD90-65080BA4A3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215" y="1444278"/>
              <a:ext cx="2690615" cy="1789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7" name="Elbow Connector 37">
              <a:extLst>
                <a:ext uri="{FF2B5EF4-FFF2-40B4-BE49-F238E27FC236}">
                  <a16:creationId xmlns:a16="http://schemas.microsoft.com/office/drawing/2014/main" id="{68AD8558-C8BA-412B-8BAA-CC6589CE86A2}"/>
                </a:ext>
              </a:extLst>
            </p:cNvPr>
            <p:cNvCxnSpPr>
              <a:cxnSpLocks/>
              <a:stCxn id="24" idx="0"/>
              <a:endCxn id="10" idx="1"/>
            </p:cNvCxnSpPr>
            <p:nvPr/>
          </p:nvCxnSpPr>
          <p:spPr>
            <a:xfrm rot="5400000" flipH="1" flipV="1">
              <a:off x="2633555" y="195510"/>
              <a:ext cx="431737" cy="206580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9649562D-2819-4BD7-90C9-F0801E85A396}"/>
              </a:ext>
            </a:extLst>
          </p:cNvPr>
          <p:cNvSpPr txBox="1"/>
          <p:nvPr/>
        </p:nvSpPr>
        <p:spPr>
          <a:xfrm>
            <a:off x="8103613" y="305822"/>
            <a:ext cx="4211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>
                <a:solidFill>
                  <a:schemeClr val="bg2">
                    <a:lumMod val="50000"/>
                  </a:schemeClr>
                </a:solidFill>
              </a:rPr>
              <a:t>PLC: </a:t>
            </a:r>
            <a:r>
              <a:rPr lang="es-ES" sz="1600" i="1" dirty="0" err="1">
                <a:solidFill>
                  <a:schemeClr val="bg2">
                    <a:lumMod val="50000"/>
                  </a:schemeClr>
                </a:solidFill>
              </a:rPr>
              <a:t>Programmable</a:t>
            </a:r>
            <a:r>
              <a:rPr lang="es-ES" sz="16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600" i="1" dirty="0" err="1">
                <a:solidFill>
                  <a:schemeClr val="bg2">
                    <a:lumMod val="50000"/>
                  </a:schemeClr>
                </a:solidFill>
              </a:rPr>
              <a:t>Logic</a:t>
            </a:r>
            <a:r>
              <a:rPr lang="es-ES" sz="16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600" i="1" dirty="0" err="1">
                <a:solidFill>
                  <a:schemeClr val="bg2">
                    <a:lumMod val="50000"/>
                  </a:schemeClr>
                </a:solidFill>
              </a:rPr>
              <a:t>Controller</a:t>
            </a:r>
            <a:endParaRPr lang="es-ES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8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/>
      <p:bldP spid="26" grpId="0" animBg="1"/>
      <p:bldP spid="10" grpId="0" animBg="1"/>
      <p:bldP spid="50" grpId="0" animBg="1"/>
      <p:bldP spid="8" grpId="0" animBg="1"/>
      <p:bldP spid="21" grpId="0" animBg="1"/>
      <p:bldP spid="51" grpId="0" animBg="1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026048" y="1589967"/>
            <a:ext cx="69395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  2) </a:t>
            </a:r>
            <a:r>
              <a:rPr lang="en-US" sz="4000" dirty="0" err="1"/>
              <a:t>WinCC</a:t>
            </a:r>
            <a:r>
              <a:rPr lang="en-US" sz="4000" dirty="0"/>
              <a:t>-OA CTRL extension</a:t>
            </a:r>
            <a:endParaRPr lang="en-GB" sz="40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46314" y="1582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3.2. Vacuum Data Streaming Pipeline</a:t>
            </a:r>
            <a:endParaRPr lang="en-GB" sz="4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778181" y="3469536"/>
            <a:ext cx="9880116" cy="1876392"/>
            <a:chOff x="1265679" y="2420231"/>
            <a:chExt cx="9880116" cy="1876392"/>
          </a:xfrm>
        </p:grpSpPr>
        <p:pic>
          <p:nvPicPr>
            <p:cNvPr id="16" name="Picture 2" descr="Resultado de imagen de kafka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6077" y="2420231"/>
              <a:ext cx="3569718" cy="1876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7" name="Group 16"/>
            <p:cNvGrpSpPr/>
            <p:nvPr/>
          </p:nvGrpSpPr>
          <p:grpSpPr>
            <a:xfrm>
              <a:off x="1265679" y="2512189"/>
              <a:ext cx="6310398" cy="1784434"/>
              <a:chOff x="1265679" y="2512189"/>
              <a:chExt cx="6310398" cy="1784434"/>
            </a:xfrm>
          </p:grpSpPr>
          <p:pic>
            <p:nvPicPr>
              <p:cNvPr id="18" name="Picture 2" descr="WinCC OA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65679" y="2512189"/>
                <a:ext cx="1784434" cy="17844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Straight Arrow Connector 18"/>
              <p:cNvCxnSpPr/>
              <p:nvPr/>
            </p:nvCxnSpPr>
            <p:spPr>
              <a:xfrm>
                <a:off x="3215582" y="3358427"/>
                <a:ext cx="53134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7044737" y="3335222"/>
                <a:ext cx="53134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20"/>
              <p:cNvGrpSpPr/>
              <p:nvPr/>
            </p:nvGrpSpPr>
            <p:grpSpPr>
              <a:xfrm>
                <a:off x="4028303" y="2767914"/>
                <a:ext cx="2903217" cy="1161535"/>
                <a:chOff x="4028303" y="2767914"/>
                <a:chExt cx="2903217" cy="1161535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4028303" y="2767914"/>
                  <a:ext cx="2903217" cy="1161535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0000"/>
                        <a:lumOff val="60000"/>
                      </a:schemeClr>
                    </a:gs>
                    <a:gs pos="83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rgbClr val="0070C0"/>
                    </a:gs>
                  </a:gsLst>
                  <a:lin ang="5400000" scaled="1"/>
                </a:gra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4534619" y="3173761"/>
                  <a:ext cx="213803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b="1" dirty="0">
                      <a:solidFill>
                        <a:srgbClr val="000000"/>
                      </a:solidFill>
                      <a:latin typeface="Roboto Mono"/>
                    </a:rPr>
                    <a:t>CTRL Extension</a:t>
                  </a:r>
                  <a:endParaRPr lang="en-GB" b="1" dirty="0">
                    <a:solidFill>
                      <a:srgbClr val="000000"/>
                    </a:solidFill>
                    <a:latin typeface="Roboto Mono"/>
                  </a:endParaRPr>
                </a:p>
              </p:txBody>
            </p:sp>
          </p:grpSp>
        </p:grpSp>
      </p:grpSp>
      <p:pic>
        <p:nvPicPr>
          <p:cNvPr id="24" name="Picture 2" descr="https://i.gyazo.com/498e59401e5fe8eeca1c19434e69b788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" t="1901" r="915" b="845"/>
          <a:stretch/>
        </p:blipFill>
        <p:spPr bwMode="auto">
          <a:xfrm>
            <a:off x="349037" y="2518801"/>
            <a:ext cx="1801245" cy="77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urved Connector 24"/>
          <p:cNvCxnSpPr/>
          <p:nvPr/>
        </p:nvCxnSpPr>
        <p:spPr>
          <a:xfrm rot="16200000" flipH="1">
            <a:off x="821311" y="3434754"/>
            <a:ext cx="1415882" cy="1124077"/>
          </a:xfrm>
          <a:prstGeom prst="curvedConnector3">
            <a:avLst>
              <a:gd name="adj1" fmla="val 112498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35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150932" y="1508340"/>
            <a:ext cx="5678128" cy="50301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Picture 2" descr="https://i.gyazo.com/eeb2e5fa1f10fe4a8de51e5a769ea37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139" y="1273386"/>
            <a:ext cx="1408809" cy="38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Resultado de imagen de kafka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294" y="1798647"/>
            <a:ext cx="1687105" cy="88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File Icon | Line Iconset | IconsMi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986" y="4614660"/>
            <a:ext cx="1628875" cy="151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4752843" y="5082757"/>
            <a:ext cx="988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  CTRL</a:t>
            </a:r>
          </a:p>
          <a:p>
            <a:r>
              <a:rPr lang="es-ES" b="1" dirty="0"/>
              <a:t>SCRIPT</a:t>
            </a:r>
            <a:endParaRPr lang="en-GB" b="1" dirty="0"/>
          </a:p>
        </p:txBody>
      </p:sp>
      <p:sp>
        <p:nvSpPr>
          <p:cNvPr id="31" name="Rectangle 30"/>
          <p:cNvSpPr/>
          <p:nvPr/>
        </p:nvSpPr>
        <p:spPr>
          <a:xfrm>
            <a:off x="6499515" y="2763546"/>
            <a:ext cx="1251113" cy="1545569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VACUUM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DATA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32" name="Elbow Connector 31"/>
          <p:cNvCxnSpPr>
            <a:stCxn id="33" idx="2"/>
          </p:cNvCxnSpPr>
          <p:nvPr/>
        </p:nvCxnSpPr>
        <p:spPr>
          <a:xfrm rot="16200000" flipH="1">
            <a:off x="4666164" y="1564861"/>
            <a:ext cx="2023697" cy="1631991"/>
          </a:xfrm>
          <a:prstGeom prst="bentConnector3">
            <a:avLst>
              <a:gd name="adj1" fmla="val 10028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131972" y="844751"/>
            <a:ext cx="1460090" cy="52425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PLC Data</a:t>
            </a:r>
            <a:endParaRPr lang="en-GB" sz="2000" b="1" dirty="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endCxn id="29" idx="0"/>
          </p:cNvCxnSpPr>
          <p:nvPr/>
        </p:nvCxnSpPr>
        <p:spPr>
          <a:xfrm rot="10800000" flipV="1">
            <a:off x="5158425" y="3843552"/>
            <a:ext cx="1335585" cy="77110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>
            <a:off x="3272064" y="5436206"/>
            <a:ext cx="1273870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9" idx="3"/>
          </p:cNvCxnSpPr>
          <p:nvPr/>
        </p:nvCxnSpPr>
        <p:spPr>
          <a:xfrm>
            <a:off x="9289854" y="2242048"/>
            <a:ext cx="1169133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533691" y="1874131"/>
            <a:ext cx="3756163" cy="7358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E2C0C0"/>
              </a:gs>
              <a:gs pos="83000">
                <a:srgbClr val="D7ADAD"/>
              </a:gs>
              <a:gs pos="100000">
                <a:srgbClr val="F19593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CTRL Extension</a:t>
            </a:r>
            <a:endParaRPr lang="en-GB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8868954" y="2604750"/>
            <a:ext cx="18620" cy="25194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211895" y="5119392"/>
            <a:ext cx="1351357" cy="64633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9000"/>
                  <a:lumOff val="91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25400">
            <a:solidFill>
              <a:srgbClr val="AAD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message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-24198" y="-85113"/>
            <a:ext cx="5918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  2) </a:t>
            </a:r>
            <a:r>
              <a:rPr lang="en-US" sz="2800" b="1" dirty="0" err="1"/>
              <a:t>WinCC</a:t>
            </a:r>
            <a:r>
              <a:rPr lang="en-US" sz="2800" b="1" dirty="0"/>
              <a:t>-OA CTRL Extension</a:t>
            </a:r>
            <a:endParaRPr lang="en-GB" sz="2800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740985" y="5436206"/>
            <a:ext cx="24709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7">
            <a:extLst>
              <a:ext uri="{FF2B5EF4-FFF2-40B4-BE49-F238E27FC236}">
                <a16:creationId xmlns:a16="http://schemas.microsoft.com/office/drawing/2014/main" id="{5055F8FF-3016-4C96-AC99-0A99F4641280}"/>
              </a:ext>
            </a:extLst>
          </p:cNvPr>
          <p:cNvSpPr/>
          <p:nvPr/>
        </p:nvSpPr>
        <p:spPr>
          <a:xfrm>
            <a:off x="1346175" y="4965656"/>
            <a:ext cx="2109020" cy="94389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9000"/>
                  <a:lumOff val="91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25400">
            <a:solidFill>
              <a:srgbClr val="AAD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Configuration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A5396153-11B7-4B96-A922-E2826F79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28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AA91405B-613F-445C-84D6-D43098204C21}"/>
              </a:ext>
            </a:extLst>
          </p:cNvPr>
          <p:cNvGrpSpPr/>
          <p:nvPr/>
        </p:nvGrpSpPr>
        <p:grpSpPr>
          <a:xfrm>
            <a:off x="699815" y="1088742"/>
            <a:ext cx="3411109" cy="2221612"/>
            <a:chOff x="471215" y="1012542"/>
            <a:chExt cx="3411109" cy="2221612"/>
          </a:xfrm>
        </p:grpSpPr>
        <p:pic>
          <p:nvPicPr>
            <p:cNvPr id="23" name="Picture 2" descr="CERN's two-year shutdown drawing to a close | CERN">
              <a:extLst>
                <a:ext uri="{FF2B5EF4-FFF2-40B4-BE49-F238E27FC236}">
                  <a16:creationId xmlns:a16="http://schemas.microsoft.com/office/drawing/2014/main" id="{0A9DAB53-9C02-4B9D-B143-D96CAA8A35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215" y="1444278"/>
              <a:ext cx="2690615" cy="1789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Elbow Connector 37">
              <a:extLst>
                <a:ext uri="{FF2B5EF4-FFF2-40B4-BE49-F238E27FC236}">
                  <a16:creationId xmlns:a16="http://schemas.microsoft.com/office/drawing/2014/main" id="{15E0E826-43EF-45F7-A567-50B9CC3E63B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rot="5400000" flipH="1" flipV="1">
              <a:off x="2633555" y="195510"/>
              <a:ext cx="431737" cy="206580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6EACF49-C9A1-4137-A9EF-71E84B8A39E0}"/>
              </a:ext>
            </a:extLst>
          </p:cNvPr>
          <p:cNvSpPr txBox="1"/>
          <p:nvPr/>
        </p:nvSpPr>
        <p:spPr>
          <a:xfrm>
            <a:off x="8103613" y="305822"/>
            <a:ext cx="4211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>
                <a:solidFill>
                  <a:schemeClr val="bg2">
                    <a:lumMod val="50000"/>
                  </a:schemeClr>
                </a:solidFill>
              </a:rPr>
              <a:t>PLC: </a:t>
            </a:r>
            <a:r>
              <a:rPr lang="es-ES" sz="1600" i="1" dirty="0" err="1">
                <a:solidFill>
                  <a:schemeClr val="bg2">
                    <a:lumMod val="50000"/>
                  </a:schemeClr>
                </a:solidFill>
              </a:rPr>
              <a:t>Programmable</a:t>
            </a:r>
            <a:r>
              <a:rPr lang="es-ES" sz="16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600" i="1" dirty="0" err="1">
                <a:solidFill>
                  <a:schemeClr val="bg2">
                    <a:lumMod val="50000"/>
                  </a:schemeClr>
                </a:solidFill>
              </a:rPr>
              <a:t>Logic</a:t>
            </a:r>
            <a:r>
              <a:rPr lang="es-ES" sz="16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600" i="1" dirty="0" err="1">
                <a:solidFill>
                  <a:schemeClr val="bg2">
                    <a:lumMod val="50000"/>
                  </a:schemeClr>
                </a:solidFill>
              </a:rPr>
              <a:t>Controller</a:t>
            </a:r>
            <a:endParaRPr lang="es-ES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27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/>
      <p:bldP spid="31" grpId="0" animBg="1"/>
      <p:bldP spid="33" grpId="0" animBg="1"/>
      <p:bldP spid="39" grpId="0" animBg="1"/>
      <p:bldP spid="41" grpId="0" animBg="1"/>
      <p:bldP spid="20" grpId="0" animBg="1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60399" y="1553669"/>
            <a:ext cx="4631725" cy="1179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  2) </a:t>
            </a:r>
            <a:r>
              <a:rPr lang="es-ES" sz="2800" dirty="0"/>
              <a:t>WinCC-OA CTRL Extension</a:t>
            </a:r>
            <a:endParaRPr lang="en-GB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814183" y="1571586"/>
            <a:ext cx="4228070" cy="1179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  1) Kafka Driver</a:t>
            </a:r>
            <a:endParaRPr lang="en-GB" sz="28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46314" y="1582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3.2. Vacuum Data Streaming Pipeline</a:t>
            </a:r>
            <a:endParaRPr lang="en-GB" sz="4000" dirty="0"/>
          </a:p>
        </p:txBody>
      </p:sp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9D664FAA-75D3-4305-BF2D-88B898971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04" y="2752801"/>
            <a:ext cx="5280759" cy="2945162"/>
          </a:xfrm>
          <a:prstGeom prst="rect">
            <a:avLst/>
          </a:prstGeom>
        </p:spPr>
      </p:pic>
      <p:pic>
        <p:nvPicPr>
          <p:cNvPr id="8" name="Imagen 7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F9B2932-AB24-488B-B762-5414DD894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348" y="2733051"/>
            <a:ext cx="5394311" cy="2964912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2267875" y="3747622"/>
            <a:ext cx="2292513" cy="19548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8240784" y="3735970"/>
            <a:ext cx="2292513" cy="19548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89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14" y="15829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1. Motivation</a:t>
            </a:r>
            <a:endParaRPr lang="en-GB" sz="4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9376" y="1342995"/>
            <a:ext cx="11941628" cy="5482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2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300" dirty="0"/>
              <a:t>Biggest particle physics laboratory of the world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300" dirty="0">
              <a:sym typeface="Wingdings" panose="05000000000000000000" pitchFamily="2" charset="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300" dirty="0">
              <a:sym typeface="Wingdings" panose="05000000000000000000" pitchFamily="2" charset="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F9449CC-786A-44A4-8542-2B6E2F55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Imagen 11" descr="Imagen que contiene naturaleza, montaña&#10;&#10;Descripción generada automáticamente">
            <a:extLst>
              <a:ext uri="{FF2B5EF4-FFF2-40B4-BE49-F238E27FC236}">
                <a16:creationId xmlns:a16="http://schemas.microsoft.com/office/drawing/2014/main" id="{A4001934-F534-48B1-8FB6-7071F2B2F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91" y="2390113"/>
            <a:ext cx="5505648" cy="3736368"/>
          </a:xfrm>
          <a:prstGeom prst="rect">
            <a:avLst/>
          </a:prstGeom>
        </p:spPr>
      </p:pic>
      <p:pic>
        <p:nvPicPr>
          <p:cNvPr id="1034" name="Picture 10" descr="Terracotta Community CERN">
            <a:extLst>
              <a:ext uri="{FF2B5EF4-FFF2-40B4-BE49-F238E27FC236}">
                <a16:creationId xmlns:a16="http://schemas.microsoft.com/office/drawing/2014/main" id="{6BC84F98-9A5B-4511-B426-FE38191F4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843" y="444140"/>
            <a:ext cx="1345202" cy="134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upo 30">
            <a:extLst>
              <a:ext uri="{FF2B5EF4-FFF2-40B4-BE49-F238E27FC236}">
                <a16:creationId xmlns:a16="http://schemas.microsoft.com/office/drawing/2014/main" id="{1F31AEAF-EB94-435F-BD87-58272DDE0576}"/>
              </a:ext>
            </a:extLst>
          </p:cNvPr>
          <p:cNvGrpSpPr/>
          <p:nvPr/>
        </p:nvGrpSpPr>
        <p:grpSpPr>
          <a:xfrm>
            <a:off x="339222" y="3307144"/>
            <a:ext cx="5137251" cy="2038104"/>
            <a:chOff x="339222" y="3307144"/>
            <a:chExt cx="5137251" cy="2038104"/>
          </a:xfrm>
        </p:grpSpPr>
        <p:sp>
          <p:nvSpPr>
            <p:cNvPr id="22" name="Arco 21">
              <a:extLst>
                <a:ext uri="{FF2B5EF4-FFF2-40B4-BE49-F238E27FC236}">
                  <a16:creationId xmlns:a16="http://schemas.microsoft.com/office/drawing/2014/main" id="{5AB7F735-E805-4906-9E02-9F296669D7FB}"/>
                </a:ext>
              </a:extLst>
            </p:cNvPr>
            <p:cNvSpPr/>
            <p:nvPr/>
          </p:nvSpPr>
          <p:spPr>
            <a:xfrm>
              <a:off x="3149599" y="3446579"/>
              <a:ext cx="2044665" cy="760295"/>
            </a:xfrm>
            <a:custGeom>
              <a:avLst/>
              <a:gdLst>
                <a:gd name="connsiteX0" fmla="*/ 2399720 w 4102100"/>
                <a:gd name="connsiteY0" fmla="*/ 11230 h 1543050"/>
                <a:gd name="connsiteX1" fmla="*/ 4095715 w 4102100"/>
                <a:gd name="connsiteY1" fmla="*/ 710698 h 1543050"/>
                <a:gd name="connsiteX2" fmla="*/ 2051050 w 4102100"/>
                <a:gd name="connsiteY2" fmla="*/ 771525 h 1543050"/>
                <a:gd name="connsiteX3" fmla="*/ 2399720 w 4102100"/>
                <a:gd name="connsiteY3" fmla="*/ 11230 h 1543050"/>
                <a:gd name="connsiteX0" fmla="*/ 2399720 w 4102100"/>
                <a:gd name="connsiteY0" fmla="*/ 11230 h 1543050"/>
                <a:gd name="connsiteX1" fmla="*/ 4095715 w 4102100"/>
                <a:gd name="connsiteY1" fmla="*/ 710698 h 1543050"/>
                <a:gd name="connsiteX0" fmla="*/ 348670 w 2044665"/>
                <a:gd name="connsiteY0" fmla="*/ 0 h 760295"/>
                <a:gd name="connsiteX1" fmla="*/ 2044665 w 2044665"/>
                <a:gd name="connsiteY1" fmla="*/ 699468 h 760295"/>
                <a:gd name="connsiteX2" fmla="*/ 0 w 2044665"/>
                <a:gd name="connsiteY2" fmla="*/ 760295 h 760295"/>
                <a:gd name="connsiteX3" fmla="*/ 348670 w 2044665"/>
                <a:gd name="connsiteY3" fmla="*/ 0 h 760295"/>
                <a:gd name="connsiteX0" fmla="*/ 348670 w 2044665"/>
                <a:gd name="connsiteY0" fmla="*/ 9525 h 760295"/>
                <a:gd name="connsiteX1" fmla="*/ 2044665 w 2044665"/>
                <a:gd name="connsiteY1" fmla="*/ 699468 h 760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44665" h="760295" stroke="0" extrusionOk="0">
                  <a:moveTo>
                    <a:pt x="348670" y="0"/>
                  </a:moveTo>
                  <a:cubicBezTo>
                    <a:pt x="1272539" y="59950"/>
                    <a:pt x="1970751" y="347909"/>
                    <a:pt x="2044665" y="699468"/>
                  </a:cubicBezTo>
                  <a:lnTo>
                    <a:pt x="0" y="760295"/>
                  </a:lnTo>
                  <a:lnTo>
                    <a:pt x="348670" y="0"/>
                  </a:lnTo>
                  <a:close/>
                </a:path>
                <a:path w="2044665" h="760295" fill="none">
                  <a:moveTo>
                    <a:pt x="348670" y="9525"/>
                  </a:moveTo>
                  <a:cubicBezTo>
                    <a:pt x="1272539" y="69475"/>
                    <a:pt x="1970751" y="347909"/>
                    <a:pt x="2044665" y="699468"/>
                  </a:cubicBezTo>
                </a:path>
              </a:pathLst>
            </a:cu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Arco 28">
              <a:extLst>
                <a:ext uri="{FF2B5EF4-FFF2-40B4-BE49-F238E27FC236}">
                  <a16:creationId xmlns:a16="http://schemas.microsoft.com/office/drawing/2014/main" id="{59FACD45-5D7C-4598-B1B7-8AC616C49711}"/>
                </a:ext>
              </a:extLst>
            </p:cNvPr>
            <p:cNvSpPr/>
            <p:nvPr/>
          </p:nvSpPr>
          <p:spPr>
            <a:xfrm rot="10800000">
              <a:off x="1125069" y="4584953"/>
              <a:ext cx="2063715" cy="760295"/>
            </a:xfrm>
            <a:custGeom>
              <a:avLst/>
              <a:gdLst>
                <a:gd name="connsiteX0" fmla="*/ 2399720 w 4102100"/>
                <a:gd name="connsiteY0" fmla="*/ 11230 h 1543050"/>
                <a:gd name="connsiteX1" fmla="*/ 4095715 w 4102100"/>
                <a:gd name="connsiteY1" fmla="*/ 710698 h 1543050"/>
                <a:gd name="connsiteX2" fmla="*/ 2051050 w 4102100"/>
                <a:gd name="connsiteY2" fmla="*/ 771525 h 1543050"/>
                <a:gd name="connsiteX3" fmla="*/ 2399720 w 4102100"/>
                <a:gd name="connsiteY3" fmla="*/ 11230 h 1543050"/>
                <a:gd name="connsiteX0" fmla="*/ 2399720 w 4102100"/>
                <a:gd name="connsiteY0" fmla="*/ 11230 h 1543050"/>
                <a:gd name="connsiteX1" fmla="*/ 4095715 w 4102100"/>
                <a:gd name="connsiteY1" fmla="*/ 710698 h 1543050"/>
                <a:gd name="connsiteX0" fmla="*/ 348670 w 2063715"/>
                <a:gd name="connsiteY0" fmla="*/ 0 h 760295"/>
                <a:gd name="connsiteX1" fmla="*/ 2044665 w 2063715"/>
                <a:gd name="connsiteY1" fmla="*/ 699468 h 760295"/>
                <a:gd name="connsiteX2" fmla="*/ 0 w 2063715"/>
                <a:gd name="connsiteY2" fmla="*/ 760295 h 760295"/>
                <a:gd name="connsiteX3" fmla="*/ 348670 w 2063715"/>
                <a:gd name="connsiteY3" fmla="*/ 0 h 760295"/>
                <a:gd name="connsiteX0" fmla="*/ 348670 w 2063715"/>
                <a:gd name="connsiteY0" fmla="*/ 0 h 760295"/>
                <a:gd name="connsiteX1" fmla="*/ 2063715 w 2063715"/>
                <a:gd name="connsiteY1" fmla="*/ 699468 h 760295"/>
                <a:gd name="connsiteX0" fmla="*/ 348670 w 2063715"/>
                <a:gd name="connsiteY0" fmla="*/ 0 h 760295"/>
                <a:gd name="connsiteX1" fmla="*/ 2044665 w 2063715"/>
                <a:gd name="connsiteY1" fmla="*/ 699468 h 760295"/>
                <a:gd name="connsiteX2" fmla="*/ 0 w 2063715"/>
                <a:gd name="connsiteY2" fmla="*/ 760295 h 760295"/>
                <a:gd name="connsiteX3" fmla="*/ 348670 w 2063715"/>
                <a:gd name="connsiteY3" fmla="*/ 0 h 760295"/>
                <a:gd name="connsiteX0" fmla="*/ 348670 w 2063715"/>
                <a:gd name="connsiteY0" fmla="*/ 4762 h 760295"/>
                <a:gd name="connsiteX1" fmla="*/ 2063715 w 2063715"/>
                <a:gd name="connsiteY1" fmla="*/ 699468 h 760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63715" h="760295" stroke="0" extrusionOk="0">
                  <a:moveTo>
                    <a:pt x="348670" y="0"/>
                  </a:moveTo>
                  <a:cubicBezTo>
                    <a:pt x="1272539" y="59950"/>
                    <a:pt x="1970751" y="347909"/>
                    <a:pt x="2044665" y="699468"/>
                  </a:cubicBezTo>
                  <a:lnTo>
                    <a:pt x="0" y="760295"/>
                  </a:lnTo>
                  <a:lnTo>
                    <a:pt x="348670" y="0"/>
                  </a:lnTo>
                  <a:close/>
                </a:path>
                <a:path w="2063715" h="760295" fill="none">
                  <a:moveTo>
                    <a:pt x="348670" y="4762"/>
                  </a:moveTo>
                  <a:cubicBezTo>
                    <a:pt x="1272539" y="64712"/>
                    <a:pt x="1989801" y="347909"/>
                    <a:pt x="2063715" y="699468"/>
                  </a:cubicBezTo>
                </a:path>
              </a:pathLst>
            </a:cu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Arco 24">
              <a:extLst>
                <a:ext uri="{FF2B5EF4-FFF2-40B4-BE49-F238E27FC236}">
                  <a16:creationId xmlns:a16="http://schemas.microsoft.com/office/drawing/2014/main" id="{33F2B60A-77F7-4489-AFB7-B0686BEB40F3}"/>
                </a:ext>
              </a:extLst>
            </p:cNvPr>
            <p:cNvSpPr/>
            <p:nvPr/>
          </p:nvSpPr>
          <p:spPr>
            <a:xfrm rot="10379790">
              <a:off x="339222" y="3307144"/>
              <a:ext cx="3577167" cy="1238846"/>
            </a:xfrm>
            <a:custGeom>
              <a:avLst/>
              <a:gdLst>
                <a:gd name="connsiteX0" fmla="*/ 600044 w 2361116"/>
                <a:gd name="connsiteY0" fmla="*/ 77971 h 1206500"/>
                <a:gd name="connsiteX1" fmla="*/ 1408596 w 2361116"/>
                <a:gd name="connsiteY1" fmla="*/ 11361 h 1206500"/>
                <a:gd name="connsiteX2" fmla="*/ 2361117 w 2361116"/>
                <a:gd name="connsiteY2" fmla="*/ 603250 h 1206500"/>
                <a:gd name="connsiteX3" fmla="*/ 1180558 w 2361116"/>
                <a:gd name="connsiteY3" fmla="*/ 603250 h 1206500"/>
                <a:gd name="connsiteX4" fmla="*/ 600044 w 2361116"/>
                <a:gd name="connsiteY4" fmla="*/ 77971 h 1206500"/>
                <a:gd name="connsiteX0" fmla="*/ 600044 w 2361116"/>
                <a:gd name="connsiteY0" fmla="*/ 77971 h 1206500"/>
                <a:gd name="connsiteX1" fmla="*/ 1408596 w 2361116"/>
                <a:gd name="connsiteY1" fmla="*/ 11361 h 1206500"/>
                <a:gd name="connsiteX2" fmla="*/ 2361117 w 2361116"/>
                <a:gd name="connsiteY2" fmla="*/ 603250 h 1206500"/>
                <a:gd name="connsiteX0" fmla="*/ 0 w 1834859"/>
                <a:gd name="connsiteY0" fmla="*/ 413211 h 938490"/>
                <a:gd name="connsiteX1" fmla="*/ 808552 w 1834859"/>
                <a:gd name="connsiteY1" fmla="*/ 346601 h 938490"/>
                <a:gd name="connsiteX2" fmla="*/ 1761073 w 1834859"/>
                <a:gd name="connsiteY2" fmla="*/ 938490 h 938490"/>
                <a:gd name="connsiteX3" fmla="*/ 580514 w 1834859"/>
                <a:gd name="connsiteY3" fmla="*/ 938490 h 938490"/>
                <a:gd name="connsiteX4" fmla="*/ 0 w 1834859"/>
                <a:gd name="connsiteY4" fmla="*/ 413211 h 938490"/>
                <a:gd name="connsiteX0" fmla="*/ 0 w 1834859"/>
                <a:gd name="connsiteY0" fmla="*/ 413211 h 938490"/>
                <a:gd name="connsiteX1" fmla="*/ 808552 w 1834859"/>
                <a:gd name="connsiteY1" fmla="*/ 346601 h 938490"/>
                <a:gd name="connsiteX2" fmla="*/ 1834859 w 1834859"/>
                <a:gd name="connsiteY2" fmla="*/ 77463 h 938490"/>
                <a:gd name="connsiteX0" fmla="*/ 0 w 1834859"/>
                <a:gd name="connsiteY0" fmla="*/ 379993 h 918743"/>
                <a:gd name="connsiteX1" fmla="*/ 808552 w 1834859"/>
                <a:gd name="connsiteY1" fmla="*/ 313383 h 918743"/>
                <a:gd name="connsiteX2" fmla="*/ 1761073 w 1834859"/>
                <a:gd name="connsiteY2" fmla="*/ 905272 h 918743"/>
                <a:gd name="connsiteX3" fmla="*/ 580514 w 1834859"/>
                <a:gd name="connsiteY3" fmla="*/ 905272 h 918743"/>
                <a:gd name="connsiteX4" fmla="*/ 0 w 1834859"/>
                <a:gd name="connsiteY4" fmla="*/ 379993 h 918743"/>
                <a:gd name="connsiteX0" fmla="*/ 0 w 1834859"/>
                <a:gd name="connsiteY0" fmla="*/ 379993 h 918743"/>
                <a:gd name="connsiteX1" fmla="*/ 721618 w 1834859"/>
                <a:gd name="connsiteY1" fmla="*/ 916886 h 918743"/>
                <a:gd name="connsiteX2" fmla="*/ 1834859 w 1834859"/>
                <a:gd name="connsiteY2" fmla="*/ 44245 h 918743"/>
                <a:gd name="connsiteX0" fmla="*/ 0 w 1834859"/>
                <a:gd name="connsiteY0" fmla="*/ 415174 h 953924"/>
                <a:gd name="connsiteX1" fmla="*/ 1054322 w 1834859"/>
                <a:gd name="connsiteY1" fmla="*/ 1486 h 953924"/>
                <a:gd name="connsiteX2" fmla="*/ 1761073 w 1834859"/>
                <a:gd name="connsiteY2" fmla="*/ 940453 h 953924"/>
                <a:gd name="connsiteX3" fmla="*/ 580514 w 1834859"/>
                <a:gd name="connsiteY3" fmla="*/ 940453 h 953924"/>
                <a:gd name="connsiteX4" fmla="*/ 0 w 1834859"/>
                <a:gd name="connsiteY4" fmla="*/ 415174 h 953924"/>
                <a:gd name="connsiteX0" fmla="*/ 0 w 1834859"/>
                <a:gd name="connsiteY0" fmla="*/ 415174 h 953924"/>
                <a:gd name="connsiteX1" fmla="*/ 721618 w 1834859"/>
                <a:gd name="connsiteY1" fmla="*/ 952067 h 953924"/>
                <a:gd name="connsiteX2" fmla="*/ 1834859 w 1834859"/>
                <a:gd name="connsiteY2" fmla="*/ 79426 h 953924"/>
                <a:gd name="connsiteX0" fmla="*/ 0 w 1834859"/>
                <a:gd name="connsiteY0" fmla="*/ 379993 h 1176240"/>
                <a:gd name="connsiteX1" fmla="*/ 462131 w 1834859"/>
                <a:gd name="connsiteY1" fmla="*/ 1172631 h 1176240"/>
                <a:gd name="connsiteX2" fmla="*/ 1761073 w 1834859"/>
                <a:gd name="connsiteY2" fmla="*/ 905272 h 1176240"/>
                <a:gd name="connsiteX3" fmla="*/ 580514 w 1834859"/>
                <a:gd name="connsiteY3" fmla="*/ 905272 h 1176240"/>
                <a:gd name="connsiteX4" fmla="*/ 0 w 1834859"/>
                <a:gd name="connsiteY4" fmla="*/ 379993 h 1176240"/>
                <a:gd name="connsiteX0" fmla="*/ 0 w 1834859"/>
                <a:gd name="connsiteY0" fmla="*/ 379993 h 1176240"/>
                <a:gd name="connsiteX1" fmla="*/ 721618 w 1834859"/>
                <a:gd name="connsiteY1" fmla="*/ 916886 h 1176240"/>
                <a:gd name="connsiteX2" fmla="*/ 1834859 w 1834859"/>
                <a:gd name="connsiteY2" fmla="*/ 44245 h 1176240"/>
                <a:gd name="connsiteX0" fmla="*/ 0 w 1845138"/>
                <a:gd name="connsiteY0" fmla="*/ 379993 h 1172714"/>
                <a:gd name="connsiteX1" fmla="*/ 462131 w 1845138"/>
                <a:gd name="connsiteY1" fmla="*/ 1172631 h 1172714"/>
                <a:gd name="connsiteX2" fmla="*/ 1845138 w 1845138"/>
                <a:gd name="connsiteY2" fmla="*/ 320677 h 1172714"/>
                <a:gd name="connsiteX3" fmla="*/ 580514 w 1845138"/>
                <a:gd name="connsiteY3" fmla="*/ 905272 h 1172714"/>
                <a:gd name="connsiteX4" fmla="*/ 0 w 1845138"/>
                <a:gd name="connsiteY4" fmla="*/ 379993 h 1172714"/>
                <a:gd name="connsiteX0" fmla="*/ 0 w 1845138"/>
                <a:gd name="connsiteY0" fmla="*/ 379993 h 1172714"/>
                <a:gd name="connsiteX1" fmla="*/ 721618 w 1845138"/>
                <a:gd name="connsiteY1" fmla="*/ 916886 h 1172714"/>
                <a:gd name="connsiteX2" fmla="*/ 1834859 w 1845138"/>
                <a:gd name="connsiteY2" fmla="*/ 44245 h 1172714"/>
                <a:gd name="connsiteX0" fmla="*/ 0 w 1845138"/>
                <a:gd name="connsiteY0" fmla="*/ 379993 h 1172714"/>
                <a:gd name="connsiteX1" fmla="*/ 462131 w 1845138"/>
                <a:gd name="connsiteY1" fmla="*/ 1172631 h 1172714"/>
                <a:gd name="connsiteX2" fmla="*/ 1845138 w 1845138"/>
                <a:gd name="connsiteY2" fmla="*/ 320677 h 1172714"/>
                <a:gd name="connsiteX3" fmla="*/ 580514 w 1845138"/>
                <a:gd name="connsiteY3" fmla="*/ 905272 h 1172714"/>
                <a:gd name="connsiteX4" fmla="*/ 0 w 1845138"/>
                <a:gd name="connsiteY4" fmla="*/ 379993 h 1172714"/>
                <a:gd name="connsiteX0" fmla="*/ 0 w 1845138"/>
                <a:gd name="connsiteY0" fmla="*/ 379993 h 1172714"/>
                <a:gd name="connsiteX1" fmla="*/ 721618 w 1845138"/>
                <a:gd name="connsiteY1" fmla="*/ 916886 h 1172714"/>
                <a:gd name="connsiteX2" fmla="*/ 1834859 w 1845138"/>
                <a:gd name="connsiteY2" fmla="*/ 44245 h 1172714"/>
                <a:gd name="connsiteX0" fmla="*/ 0 w 1845138"/>
                <a:gd name="connsiteY0" fmla="*/ 379993 h 1172714"/>
                <a:gd name="connsiteX1" fmla="*/ 462131 w 1845138"/>
                <a:gd name="connsiteY1" fmla="*/ 1172631 h 1172714"/>
                <a:gd name="connsiteX2" fmla="*/ 1845138 w 1845138"/>
                <a:gd name="connsiteY2" fmla="*/ 320677 h 1172714"/>
                <a:gd name="connsiteX3" fmla="*/ 580514 w 1845138"/>
                <a:gd name="connsiteY3" fmla="*/ 905272 h 1172714"/>
                <a:gd name="connsiteX4" fmla="*/ 0 w 1845138"/>
                <a:gd name="connsiteY4" fmla="*/ 379993 h 1172714"/>
                <a:gd name="connsiteX0" fmla="*/ 205258 w 1845138"/>
                <a:gd name="connsiteY0" fmla="*/ 838333 h 1172714"/>
                <a:gd name="connsiteX1" fmla="*/ 721618 w 1845138"/>
                <a:gd name="connsiteY1" fmla="*/ 916886 h 1172714"/>
                <a:gd name="connsiteX2" fmla="*/ 1834859 w 1845138"/>
                <a:gd name="connsiteY2" fmla="*/ 44245 h 1172714"/>
                <a:gd name="connsiteX0" fmla="*/ 0 w 1845138"/>
                <a:gd name="connsiteY0" fmla="*/ 379993 h 1172714"/>
                <a:gd name="connsiteX1" fmla="*/ 462131 w 1845138"/>
                <a:gd name="connsiteY1" fmla="*/ 1172631 h 1172714"/>
                <a:gd name="connsiteX2" fmla="*/ 1845138 w 1845138"/>
                <a:gd name="connsiteY2" fmla="*/ 320677 h 1172714"/>
                <a:gd name="connsiteX3" fmla="*/ 580514 w 1845138"/>
                <a:gd name="connsiteY3" fmla="*/ 905272 h 1172714"/>
                <a:gd name="connsiteX4" fmla="*/ 0 w 1845138"/>
                <a:gd name="connsiteY4" fmla="*/ 379993 h 1172714"/>
                <a:gd name="connsiteX0" fmla="*/ 191056 w 1845138"/>
                <a:gd name="connsiteY0" fmla="*/ 854144 h 1172714"/>
                <a:gd name="connsiteX1" fmla="*/ 721618 w 1845138"/>
                <a:gd name="connsiteY1" fmla="*/ 916886 h 1172714"/>
                <a:gd name="connsiteX2" fmla="*/ 1834859 w 1845138"/>
                <a:gd name="connsiteY2" fmla="*/ 44245 h 1172714"/>
                <a:gd name="connsiteX0" fmla="*/ 0 w 1845138"/>
                <a:gd name="connsiteY0" fmla="*/ 379993 h 1172714"/>
                <a:gd name="connsiteX1" fmla="*/ 462131 w 1845138"/>
                <a:gd name="connsiteY1" fmla="*/ 1172631 h 1172714"/>
                <a:gd name="connsiteX2" fmla="*/ 1845138 w 1845138"/>
                <a:gd name="connsiteY2" fmla="*/ 320677 h 1172714"/>
                <a:gd name="connsiteX3" fmla="*/ 580514 w 1845138"/>
                <a:gd name="connsiteY3" fmla="*/ 905272 h 1172714"/>
                <a:gd name="connsiteX4" fmla="*/ 0 w 1845138"/>
                <a:gd name="connsiteY4" fmla="*/ 379993 h 1172714"/>
                <a:gd name="connsiteX0" fmla="*/ 191056 w 1845138"/>
                <a:gd name="connsiteY0" fmla="*/ 854144 h 1172714"/>
                <a:gd name="connsiteX1" fmla="*/ 721618 w 1845138"/>
                <a:gd name="connsiteY1" fmla="*/ 916886 h 1172714"/>
                <a:gd name="connsiteX2" fmla="*/ 1834859 w 1845138"/>
                <a:gd name="connsiteY2" fmla="*/ 44245 h 1172714"/>
                <a:gd name="connsiteX0" fmla="*/ 0 w 1845138"/>
                <a:gd name="connsiteY0" fmla="*/ 379993 h 1172714"/>
                <a:gd name="connsiteX1" fmla="*/ 462131 w 1845138"/>
                <a:gd name="connsiteY1" fmla="*/ 1172631 h 1172714"/>
                <a:gd name="connsiteX2" fmla="*/ 1845138 w 1845138"/>
                <a:gd name="connsiteY2" fmla="*/ 320677 h 1172714"/>
                <a:gd name="connsiteX3" fmla="*/ 585818 w 1845138"/>
                <a:gd name="connsiteY3" fmla="*/ 925728 h 1172714"/>
                <a:gd name="connsiteX4" fmla="*/ 0 w 1845138"/>
                <a:gd name="connsiteY4" fmla="*/ 379993 h 1172714"/>
                <a:gd name="connsiteX0" fmla="*/ 191056 w 1845138"/>
                <a:gd name="connsiteY0" fmla="*/ 854144 h 1172714"/>
                <a:gd name="connsiteX1" fmla="*/ 721618 w 1845138"/>
                <a:gd name="connsiteY1" fmla="*/ 916886 h 1172714"/>
                <a:gd name="connsiteX2" fmla="*/ 1834859 w 1845138"/>
                <a:gd name="connsiteY2" fmla="*/ 44245 h 1172714"/>
                <a:gd name="connsiteX0" fmla="*/ 0 w 1845138"/>
                <a:gd name="connsiteY0" fmla="*/ 379748 h 1172469"/>
                <a:gd name="connsiteX1" fmla="*/ 462131 w 1845138"/>
                <a:gd name="connsiteY1" fmla="*/ 1172386 h 1172469"/>
                <a:gd name="connsiteX2" fmla="*/ 1845138 w 1845138"/>
                <a:gd name="connsiteY2" fmla="*/ 320432 h 1172469"/>
                <a:gd name="connsiteX3" fmla="*/ 585818 w 1845138"/>
                <a:gd name="connsiteY3" fmla="*/ 925483 h 1172469"/>
                <a:gd name="connsiteX4" fmla="*/ 0 w 1845138"/>
                <a:gd name="connsiteY4" fmla="*/ 379748 h 1172469"/>
                <a:gd name="connsiteX0" fmla="*/ 191056 w 1845138"/>
                <a:gd name="connsiteY0" fmla="*/ 853899 h 1172469"/>
                <a:gd name="connsiteX1" fmla="*/ 727720 w 1845138"/>
                <a:gd name="connsiteY1" fmla="*/ 924492 h 1172469"/>
                <a:gd name="connsiteX2" fmla="*/ 1834859 w 1845138"/>
                <a:gd name="connsiteY2" fmla="*/ 44000 h 1172469"/>
                <a:gd name="connsiteX0" fmla="*/ 0 w 1845138"/>
                <a:gd name="connsiteY0" fmla="*/ 335748 h 1128469"/>
                <a:gd name="connsiteX1" fmla="*/ 462131 w 1845138"/>
                <a:gd name="connsiteY1" fmla="*/ 1128386 h 1128469"/>
                <a:gd name="connsiteX2" fmla="*/ 1845138 w 1845138"/>
                <a:gd name="connsiteY2" fmla="*/ 276432 h 1128469"/>
                <a:gd name="connsiteX3" fmla="*/ 585818 w 1845138"/>
                <a:gd name="connsiteY3" fmla="*/ 881483 h 1128469"/>
                <a:gd name="connsiteX4" fmla="*/ 0 w 1845138"/>
                <a:gd name="connsiteY4" fmla="*/ 335748 h 1128469"/>
                <a:gd name="connsiteX0" fmla="*/ 191056 w 1845138"/>
                <a:gd name="connsiteY0" fmla="*/ 809899 h 1128469"/>
                <a:gd name="connsiteX1" fmla="*/ 727720 w 1845138"/>
                <a:gd name="connsiteY1" fmla="*/ 880492 h 1128469"/>
                <a:gd name="connsiteX2" fmla="*/ 1392390 w 1845138"/>
                <a:gd name="connsiteY2" fmla="*/ 546450 h 1128469"/>
                <a:gd name="connsiteX3" fmla="*/ 1834859 w 1845138"/>
                <a:gd name="connsiteY3" fmla="*/ 0 h 1128469"/>
                <a:gd name="connsiteX0" fmla="*/ 0 w 1845138"/>
                <a:gd name="connsiteY0" fmla="*/ 406531 h 1199252"/>
                <a:gd name="connsiteX1" fmla="*/ 462131 w 1845138"/>
                <a:gd name="connsiteY1" fmla="*/ 1199169 h 1199252"/>
                <a:gd name="connsiteX2" fmla="*/ 1845138 w 1845138"/>
                <a:gd name="connsiteY2" fmla="*/ 347215 h 1199252"/>
                <a:gd name="connsiteX3" fmla="*/ 585818 w 1845138"/>
                <a:gd name="connsiteY3" fmla="*/ 952266 h 1199252"/>
                <a:gd name="connsiteX4" fmla="*/ 0 w 1845138"/>
                <a:gd name="connsiteY4" fmla="*/ 406531 h 1199252"/>
                <a:gd name="connsiteX0" fmla="*/ 191056 w 1845138"/>
                <a:gd name="connsiteY0" fmla="*/ 880682 h 1199252"/>
                <a:gd name="connsiteX1" fmla="*/ 727720 w 1845138"/>
                <a:gd name="connsiteY1" fmla="*/ 951275 h 1199252"/>
                <a:gd name="connsiteX2" fmla="*/ 1392390 w 1845138"/>
                <a:gd name="connsiteY2" fmla="*/ 617233 h 1199252"/>
                <a:gd name="connsiteX3" fmla="*/ 1618243 w 1845138"/>
                <a:gd name="connsiteY3" fmla="*/ 0 h 1199252"/>
                <a:gd name="connsiteX0" fmla="*/ 0 w 1845138"/>
                <a:gd name="connsiteY0" fmla="*/ 405988 h 1198709"/>
                <a:gd name="connsiteX1" fmla="*/ 462131 w 1845138"/>
                <a:gd name="connsiteY1" fmla="*/ 1198626 h 1198709"/>
                <a:gd name="connsiteX2" fmla="*/ 1845138 w 1845138"/>
                <a:gd name="connsiteY2" fmla="*/ 346672 h 1198709"/>
                <a:gd name="connsiteX3" fmla="*/ 585818 w 1845138"/>
                <a:gd name="connsiteY3" fmla="*/ 951723 h 1198709"/>
                <a:gd name="connsiteX4" fmla="*/ 0 w 1845138"/>
                <a:gd name="connsiteY4" fmla="*/ 405988 h 1198709"/>
                <a:gd name="connsiteX0" fmla="*/ 191056 w 1845138"/>
                <a:gd name="connsiteY0" fmla="*/ 880139 h 1198709"/>
                <a:gd name="connsiteX1" fmla="*/ 727720 w 1845138"/>
                <a:gd name="connsiteY1" fmla="*/ 950732 h 1198709"/>
                <a:gd name="connsiteX2" fmla="*/ 1392390 w 1845138"/>
                <a:gd name="connsiteY2" fmla="*/ 616690 h 1198709"/>
                <a:gd name="connsiteX3" fmla="*/ 1486208 w 1845138"/>
                <a:gd name="connsiteY3" fmla="*/ 0 h 1198709"/>
                <a:gd name="connsiteX0" fmla="*/ 0 w 1845138"/>
                <a:gd name="connsiteY0" fmla="*/ 405988 h 1198709"/>
                <a:gd name="connsiteX1" fmla="*/ 462131 w 1845138"/>
                <a:gd name="connsiteY1" fmla="*/ 1198626 h 1198709"/>
                <a:gd name="connsiteX2" fmla="*/ 1845138 w 1845138"/>
                <a:gd name="connsiteY2" fmla="*/ 346672 h 1198709"/>
                <a:gd name="connsiteX3" fmla="*/ 585818 w 1845138"/>
                <a:gd name="connsiteY3" fmla="*/ 951723 h 1198709"/>
                <a:gd name="connsiteX4" fmla="*/ 0 w 1845138"/>
                <a:gd name="connsiteY4" fmla="*/ 405988 h 1198709"/>
                <a:gd name="connsiteX0" fmla="*/ 191056 w 1845138"/>
                <a:gd name="connsiteY0" fmla="*/ 880139 h 1198709"/>
                <a:gd name="connsiteX1" fmla="*/ 727720 w 1845138"/>
                <a:gd name="connsiteY1" fmla="*/ 950732 h 1198709"/>
                <a:gd name="connsiteX2" fmla="*/ 1392390 w 1845138"/>
                <a:gd name="connsiteY2" fmla="*/ 616690 h 1198709"/>
                <a:gd name="connsiteX3" fmla="*/ 1504415 w 1845138"/>
                <a:gd name="connsiteY3" fmla="*/ 150745 h 1198709"/>
                <a:gd name="connsiteX4" fmla="*/ 1486208 w 1845138"/>
                <a:gd name="connsiteY4" fmla="*/ 0 h 1198709"/>
                <a:gd name="connsiteX0" fmla="*/ 0 w 1845138"/>
                <a:gd name="connsiteY0" fmla="*/ 405988 h 1198709"/>
                <a:gd name="connsiteX1" fmla="*/ 462131 w 1845138"/>
                <a:gd name="connsiteY1" fmla="*/ 1198626 h 1198709"/>
                <a:gd name="connsiteX2" fmla="*/ 1845138 w 1845138"/>
                <a:gd name="connsiteY2" fmla="*/ 346672 h 1198709"/>
                <a:gd name="connsiteX3" fmla="*/ 585818 w 1845138"/>
                <a:gd name="connsiteY3" fmla="*/ 951723 h 1198709"/>
                <a:gd name="connsiteX4" fmla="*/ 0 w 1845138"/>
                <a:gd name="connsiteY4" fmla="*/ 405988 h 1198709"/>
                <a:gd name="connsiteX0" fmla="*/ 191056 w 1845138"/>
                <a:gd name="connsiteY0" fmla="*/ 880139 h 1198709"/>
                <a:gd name="connsiteX1" fmla="*/ 727720 w 1845138"/>
                <a:gd name="connsiteY1" fmla="*/ 950732 h 1198709"/>
                <a:gd name="connsiteX2" fmla="*/ 1392390 w 1845138"/>
                <a:gd name="connsiteY2" fmla="*/ 616690 h 1198709"/>
                <a:gd name="connsiteX3" fmla="*/ 1446577 w 1845138"/>
                <a:gd name="connsiteY3" fmla="*/ 386482 h 1198709"/>
                <a:gd name="connsiteX4" fmla="*/ 1504415 w 1845138"/>
                <a:gd name="connsiteY4" fmla="*/ 150745 h 1198709"/>
                <a:gd name="connsiteX5" fmla="*/ 1486208 w 1845138"/>
                <a:gd name="connsiteY5" fmla="*/ 0 h 1198709"/>
                <a:gd name="connsiteX0" fmla="*/ 0 w 1845138"/>
                <a:gd name="connsiteY0" fmla="*/ 405988 h 1198709"/>
                <a:gd name="connsiteX1" fmla="*/ 462131 w 1845138"/>
                <a:gd name="connsiteY1" fmla="*/ 1198626 h 1198709"/>
                <a:gd name="connsiteX2" fmla="*/ 1845138 w 1845138"/>
                <a:gd name="connsiteY2" fmla="*/ 346672 h 1198709"/>
                <a:gd name="connsiteX3" fmla="*/ 585818 w 1845138"/>
                <a:gd name="connsiteY3" fmla="*/ 951723 h 1198709"/>
                <a:gd name="connsiteX4" fmla="*/ 0 w 1845138"/>
                <a:gd name="connsiteY4" fmla="*/ 405988 h 1198709"/>
                <a:gd name="connsiteX0" fmla="*/ 191056 w 1845138"/>
                <a:gd name="connsiteY0" fmla="*/ 880139 h 1198709"/>
                <a:gd name="connsiteX1" fmla="*/ 727720 w 1845138"/>
                <a:gd name="connsiteY1" fmla="*/ 950732 h 1198709"/>
                <a:gd name="connsiteX2" fmla="*/ 1384634 w 1845138"/>
                <a:gd name="connsiteY2" fmla="*/ 582854 h 1198709"/>
                <a:gd name="connsiteX3" fmla="*/ 1446577 w 1845138"/>
                <a:gd name="connsiteY3" fmla="*/ 386482 h 1198709"/>
                <a:gd name="connsiteX4" fmla="*/ 1504415 w 1845138"/>
                <a:gd name="connsiteY4" fmla="*/ 150745 h 1198709"/>
                <a:gd name="connsiteX5" fmla="*/ 1486208 w 1845138"/>
                <a:gd name="connsiteY5" fmla="*/ 0 h 1198709"/>
                <a:gd name="connsiteX0" fmla="*/ 0 w 1845138"/>
                <a:gd name="connsiteY0" fmla="*/ 405988 h 1198709"/>
                <a:gd name="connsiteX1" fmla="*/ 462131 w 1845138"/>
                <a:gd name="connsiteY1" fmla="*/ 1198626 h 1198709"/>
                <a:gd name="connsiteX2" fmla="*/ 1845138 w 1845138"/>
                <a:gd name="connsiteY2" fmla="*/ 346672 h 1198709"/>
                <a:gd name="connsiteX3" fmla="*/ 585818 w 1845138"/>
                <a:gd name="connsiteY3" fmla="*/ 951723 h 1198709"/>
                <a:gd name="connsiteX4" fmla="*/ 0 w 1845138"/>
                <a:gd name="connsiteY4" fmla="*/ 405988 h 1198709"/>
                <a:gd name="connsiteX0" fmla="*/ 191056 w 1845138"/>
                <a:gd name="connsiteY0" fmla="*/ 880139 h 1198709"/>
                <a:gd name="connsiteX1" fmla="*/ 727720 w 1845138"/>
                <a:gd name="connsiteY1" fmla="*/ 950732 h 1198709"/>
                <a:gd name="connsiteX2" fmla="*/ 1384634 w 1845138"/>
                <a:gd name="connsiteY2" fmla="*/ 582854 h 1198709"/>
                <a:gd name="connsiteX3" fmla="*/ 1446577 w 1845138"/>
                <a:gd name="connsiteY3" fmla="*/ 386482 h 1198709"/>
                <a:gd name="connsiteX4" fmla="*/ 1504415 w 1845138"/>
                <a:gd name="connsiteY4" fmla="*/ 150745 h 1198709"/>
                <a:gd name="connsiteX5" fmla="*/ 1486208 w 1845138"/>
                <a:gd name="connsiteY5" fmla="*/ 0 h 1198709"/>
                <a:gd name="connsiteX0" fmla="*/ 0 w 1845138"/>
                <a:gd name="connsiteY0" fmla="*/ 405988 h 1198709"/>
                <a:gd name="connsiteX1" fmla="*/ 462131 w 1845138"/>
                <a:gd name="connsiteY1" fmla="*/ 1198626 h 1198709"/>
                <a:gd name="connsiteX2" fmla="*/ 1845138 w 1845138"/>
                <a:gd name="connsiteY2" fmla="*/ 346672 h 1198709"/>
                <a:gd name="connsiteX3" fmla="*/ 585818 w 1845138"/>
                <a:gd name="connsiteY3" fmla="*/ 951723 h 1198709"/>
                <a:gd name="connsiteX4" fmla="*/ 0 w 1845138"/>
                <a:gd name="connsiteY4" fmla="*/ 405988 h 1198709"/>
                <a:gd name="connsiteX0" fmla="*/ 191056 w 1845138"/>
                <a:gd name="connsiteY0" fmla="*/ 880139 h 1198709"/>
                <a:gd name="connsiteX1" fmla="*/ 727720 w 1845138"/>
                <a:gd name="connsiteY1" fmla="*/ 950732 h 1198709"/>
                <a:gd name="connsiteX2" fmla="*/ 1384634 w 1845138"/>
                <a:gd name="connsiteY2" fmla="*/ 582854 h 1198709"/>
                <a:gd name="connsiteX3" fmla="*/ 1446577 w 1845138"/>
                <a:gd name="connsiteY3" fmla="*/ 386482 h 1198709"/>
                <a:gd name="connsiteX4" fmla="*/ 1504415 w 1845138"/>
                <a:gd name="connsiteY4" fmla="*/ 150745 h 1198709"/>
                <a:gd name="connsiteX5" fmla="*/ 1486208 w 1845138"/>
                <a:gd name="connsiteY5" fmla="*/ 0 h 1198709"/>
                <a:gd name="connsiteX0" fmla="*/ 0 w 1845138"/>
                <a:gd name="connsiteY0" fmla="*/ 405988 h 1198709"/>
                <a:gd name="connsiteX1" fmla="*/ 462131 w 1845138"/>
                <a:gd name="connsiteY1" fmla="*/ 1198626 h 1198709"/>
                <a:gd name="connsiteX2" fmla="*/ 1845138 w 1845138"/>
                <a:gd name="connsiteY2" fmla="*/ 346672 h 1198709"/>
                <a:gd name="connsiteX3" fmla="*/ 585818 w 1845138"/>
                <a:gd name="connsiteY3" fmla="*/ 951723 h 1198709"/>
                <a:gd name="connsiteX4" fmla="*/ 0 w 1845138"/>
                <a:gd name="connsiteY4" fmla="*/ 405988 h 1198709"/>
                <a:gd name="connsiteX0" fmla="*/ 191056 w 1845138"/>
                <a:gd name="connsiteY0" fmla="*/ 880139 h 1198709"/>
                <a:gd name="connsiteX1" fmla="*/ 727720 w 1845138"/>
                <a:gd name="connsiteY1" fmla="*/ 950732 h 1198709"/>
                <a:gd name="connsiteX2" fmla="*/ 1384634 w 1845138"/>
                <a:gd name="connsiteY2" fmla="*/ 582854 h 1198709"/>
                <a:gd name="connsiteX3" fmla="*/ 1446577 w 1845138"/>
                <a:gd name="connsiteY3" fmla="*/ 386482 h 1198709"/>
                <a:gd name="connsiteX4" fmla="*/ 1488559 w 1845138"/>
                <a:gd name="connsiteY4" fmla="*/ 140571 h 1198709"/>
                <a:gd name="connsiteX5" fmla="*/ 1486208 w 1845138"/>
                <a:gd name="connsiteY5" fmla="*/ 0 h 1198709"/>
                <a:gd name="connsiteX0" fmla="*/ 0 w 1845138"/>
                <a:gd name="connsiteY0" fmla="*/ 416161 h 1208882"/>
                <a:gd name="connsiteX1" fmla="*/ 462131 w 1845138"/>
                <a:gd name="connsiteY1" fmla="*/ 1208799 h 1208882"/>
                <a:gd name="connsiteX2" fmla="*/ 1845138 w 1845138"/>
                <a:gd name="connsiteY2" fmla="*/ 356845 h 1208882"/>
                <a:gd name="connsiteX3" fmla="*/ 585818 w 1845138"/>
                <a:gd name="connsiteY3" fmla="*/ 961896 h 1208882"/>
                <a:gd name="connsiteX4" fmla="*/ 0 w 1845138"/>
                <a:gd name="connsiteY4" fmla="*/ 416161 h 1208882"/>
                <a:gd name="connsiteX0" fmla="*/ 191056 w 1845138"/>
                <a:gd name="connsiteY0" fmla="*/ 890312 h 1208882"/>
                <a:gd name="connsiteX1" fmla="*/ 727720 w 1845138"/>
                <a:gd name="connsiteY1" fmla="*/ 960905 h 1208882"/>
                <a:gd name="connsiteX2" fmla="*/ 1384634 w 1845138"/>
                <a:gd name="connsiteY2" fmla="*/ 593027 h 1208882"/>
                <a:gd name="connsiteX3" fmla="*/ 1446577 w 1845138"/>
                <a:gd name="connsiteY3" fmla="*/ 396655 h 1208882"/>
                <a:gd name="connsiteX4" fmla="*/ 1488559 w 1845138"/>
                <a:gd name="connsiteY4" fmla="*/ 150744 h 1208882"/>
                <a:gd name="connsiteX5" fmla="*/ 1470353 w 1845138"/>
                <a:gd name="connsiteY5" fmla="*/ 0 h 1208882"/>
                <a:gd name="connsiteX0" fmla="*/ 0 w 1845138"/>
                <a:gd name="connsiteY0" fmla="*/ 446125 h 1238846"/>
                <a:gd name="connsiteX1" fmla="*/ 462131 w 1845138"/>
                <a:gd name="connsiteY1" fmla="*/ 1238763 h 1238846"/>
                <a:gd name="connsiteX2" fmla="*/ 1845138 w 1845138"/>
                <a:gd name="connsiteY2" fmla="*/ 386809 h 1238846"/>
                <a:gd name="connsiteX3" fmla="*/ 585818 w 1845138"/>
                <a:gd name="connsiteY3" fmla="*/ 991860 h 1238846"/>
                <a:gd name="connsiteX4" fmla="*/ 0 w 1845138"/>
                <a:gd name="connsiteY4" fmla="*/ 446125 h 1238846"/>
                <a:gd name="connsiteX0" fmla="*/ 191056 w 1845138"/>
                <a:gd name="connsiteY0" fmla="*/ 920276 h 1238846"/>
                <a:gd name="connsiteX1" fmla="*/ 727720 w 1845138"/>
                <a:gd name="connsiteY1" fmla="*/ 990869 h 1238846"/>
                <a:gd name="connsiteX2" fmla="*/ 1384634 w 1845138"/>
                <a:gd name="connsiteY2" fmla="*/ 622991 h 1238846"/>
                <a:gd name="connsiteX3" fmla="*/ 1446577 w 1845138"/>
                <a:gd name="connsiteY3" fmla="*/ 426619 h 1238846"/>
                <a:gd name="connsiteX4" fmla="*/ 1488559 w 1845138"/>
                <a:gd name="connsiteY4" fmla="*/ 180708 h 1238846"/>
                <a:gd name="connsiteX5" fmla="*/ 1478852 w 1845138"/>
                <a:gd name="connsiteY5" fmla="*/ 0 h 1238846"/>
                <a:gd name="connsiteX0" fmla="*/ 0 w 1845138"/>
                <a:gd name="connsiteY0" fmla="*/ 446125 h 1238846"/>
                <a:gd name="connsiteX1" fmla="*/ 462131 w 1845138"/>
                <a:gd name="connsiteY1" fmla="*/ 1238763 h 1238846"/>
                <a:gd name="connsiteX2" fmla="*/ 1845138 w 1845138"/>
                <a:gd name="connsiteY2" fmla="*/ 386809 h 1238846"/>
                <a:gd name="connsiteX3" fmla="*/ 585818 w 1845138"/>
                <a:gd name="connsiteY3" fmla="*/ 991860 h 1238846"/>
                <a:gd name="connsiteX4" fmla="*/ 0 w 1845138"/>
                <a:gd name="connsiteY4" fmla="*/ 446125 h 1238846"/>
                <a:gd name="connsiteX0" fmla="*/ 191056 w 1845138"/>
                <a:gd name="connsiteY0" fmla="*/ 920276 h 1238846"/>
                <a:gd name="connsiteX1" fmla="*/ 727720 w 1845138"/>
                <a:gd name="connsiteY1" fmla="*/ 990869 h 1238846"/>
                <a:gd name="connsiteX2" fmla="*/ 1382182 w 1845138"/>
                <a:gd name="connsiteY2" fmla="*/ 609612 h 1238846"/>
                <a:gd name="connsiteX3" fmla="*/ 1446577 w 1845138"/>
                <a:gd name="connsiteY3" fmla="*/ 426619 h 1238846"/>
                <a:gd name="connsiteX4" fmla="*/ 1488559 w 1845138"/>
                <a:gd name="connsiteY4" fmla="*/ 180708 h 1238846"/>
                <a:gd name="connsiteX5" fmla="*/ 1478852 w 1845138"/>
                <a:gd name="connsiteY5" fmla="*/ 0 h 1238846"/>
                <a:gd name="connsiteX0" fmla="*/ 0 w 1845138"/>
                <a:gd name="connsiteY0" fmla="*/ 446125 h 1238846"/>
                <a:gd name="connsiteX1" fmla="*/ 462131 w 1845138"/>
                <a:gd name="connsiteY1" fmla="*/ 1238763 h 1238846"/>
                <a:gd name="connsiteX2" fmla="*/ 1845138 w 1845138"/>
                <a:gd name="connsiteY2" fmla="*/ 386809 h 1238846"/>
                <a:gd name="connsiteX3" fmla="*/ 585818 w 1845138"/>
                <a:gd name="connsiteY3" fmla="*/ 991860 h 1238846"/>
                <a:gd name="connsiteX4" fmla="*/ 0 w 1845138"/>
                <a:gd name="connsiteY4" fmla="*/ 446125 h 1238846"/>
                <a:gd name="connsiteX0" fmla="*/ 191056 w 1845138"/>
                <a:gd name="connsiteY0" fmla="*/ 920276 h 1238846"/>
                <a:gd name="connsiteX1" fmla="*/ 727720 w 1845138"/>
                <a:gd name="connsiteY1" fmla="*/ 990869 h 1238846"/>
                <a:gd name="connsiteX2" fmla="*/ 1382182 w 1845138"/>
                <a:gd name="connsiteY2" fmla="*/ 609612 h 1238846"/>
                <a:gd name="connsiteX3" fmla="*/ 1446577 w 1845138"/>
                <a:gd name="connsiteY3" fmla="*/ 426619 h 1238846"/>
                <a:gd name="connsiteX4" fmla="*/ 1482058 w 1845138"/>
                <a:gd name="connsiteY4" fmla="*/ 179160 h 1238846"/>
                <a:gd name="connsiteX5" fmla="*/ 1478852 w 1845138"/>
                <a:gd name="connsiteY5" fmla="*/ 0 h 1238846"/>
                <a:gd name="connsiteX0" fmla="*/ 0 w 1845138"/>
                <a:gd name="connsiteY0" fmla="*/ 446125 h 1238846"/>
                <a:gd name="connsiteX1" fmla="*/ 462131 w 1845138"/>
                <a:gd name="connsiteY1" fmla="*/ 1238763 h 1238846"/>
                <a:gd name="connsiteX2" fmla="*/ 1845138 w 1845138"/>
                <a:gd name="connsiteY2" fmla="*/ 386809 h 1238846"/>
                <a:gd name="connsiteX3" fmla="*/ 585818 w 1845138"/>
                <a:gd name="connsiteY3" fmla="*/ 991860 h 1238846"/>
                <a:gd name="connsiteX4" fmla="*/ 0 w 1845138"/>
                <a:gd name="connsiteY4" fmla="*/ 446125 h 1238846"/>
                <a:gd name="connsiteX0" fmla="*/ 191056 w 1845138"/>
                <a:gd name="connsiteY0" fmla="*/ 920276 h 1238846"/>
                <a:gd name="connsiteX1" fmla="*/ 728619 w 1845138"/>
                <a:gd name="connsiteY1" fmla="*/ 976688 h 1238846"/>
                <a:gd name="connsiteX2" fmla="*/ 1382182 w 1845138"/>
                <a:gd name="connsiteY2" fmla="*/ 609612 h 1238846"/>
                <a:gd name="connsiteX3" fmla="*/ 1446577 w 1845138"/>
                <a:gd name="connsiteY3" fmla="*/ 426619 h 1238846"/>
                <a:gd name="connsiteX4" fmla="*/ 1482058 w 1845138"/>
                <a:gd name="connsiteY4" fmla="*/ 179160 h 1238846"/>
                <a:gd name="connsiteX5" fmla="*/ 1478852 w 1845138"/>
                <a:gd name="connsiteY5" fmla="*/ 0 h 123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138" h="1238846" stroke="0" extrusionOk="0">
                  <a:moveTo>
                    <a:pt x="0" y="446125"/>
                  </a:moveTo>
                  <a:cubicBezTo>
                    <a:pt x="245328" y="375332"/>
                    <a:pt x="154608" y="1248649"/>
                    <a:pt x="462131" y="1238763"/>
                  </a:cubicBezTo>
                  <a:cubicBezTo>
                    <a:pt x="769654" y="1228877"/>
                    <a:pt x="1845138" y="98568"/>
                    <a:pt x="1845138" y="386809"/>
                  </a:cubicBezTo>
                  <a:cubicBezTo>
                    <a:pt x="1684292" y="633101"/>
                    <a:pt x="1007359" y="796995"/>
                    <a:pt x="585818" y="991860"/>
                  </a:cubicBezTo>
                  <a:lnTo>
                    <a:pt x="0" y="446125"/>
                  </a:lnTo>
                  <a:close/>
                </a:path>
                <a:path w="1845138" h="1238846" fill="none">
                  <a:moveTo>
                    <a:pt x="191056" y="920276"/>
                  </a:moveTo>
                  <a:cubicBezTo>
                    <a:pt x="499518" y="998872"/>
                    <a:pt x="452181" y="948879"/>
                    <a:pt x="728619" y="976688"/>
                  </a:cubicBezTo>
                  <a:cubicBezTo>
                    <a:pt x="927273" y="922810"/>
                    <a:pt x="1197372" y="865055"/>
                    <a:pt x="1382182" y="609612"/>
                  </a:cubicBezTo>
                  <a:cubicBezTo>
                    <a:pt x="1447621" y="453571"/>
                    <a:pt x="1427906" y="504276"/>
                    <a:pt x="1446577" y="426619"/>
                  </a:cubicBezTo>
                  <a:cubicBezTo>
                    <a:pt x="1465248" y="348962"/>
                    <a:pt x="1479255" y="253009"/>
                    <a:pt x="1482058" y="179160"/>
                  </a:cubicBezTo>
                  <a:cubicBezTo>
                    <a:pt x="1497694" y="76378"/>
                    <a:pt x="1477010" y="23963"/>
                    <a:pt x="1478852" y="0"/>
                  </a:cubicBezTo>
                </a:path>
              </a:pathLst>
            </a:cu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Arco 26">
              <a:extLst>
                <a:ext uri="{FF2B5EF4-FFF2-40B4-BE49-F238E27FC236}">
                  <a16:creationId xmlns:a16="http://schemas.microsoft.com/office/drawing/2014/main" id="{E57C78A3-E285-43F1-91DC-8C4BA1B0CF63}"/>
                </a:ext>
              </a:extLst>
            </p:cNvPr>
            <p:cNvSpPr/>
            <p:nvPr/>
          </p:nvSpPr>
          <p:spPr>
            <a:xfrm rot="8763050">
              <a:off x="2830200" y="4534492"/>
              <a:ext cx="2646273" cy="808951"/>
            </a:xfrm>
            <a:custGeom>
              <a:avLst/>
              <a:gdLst>
                <a:gd name="connsiteX0" fmla="*/ 1174732 w 2349464"/>
                <a:gd name="connsiteY0" fmla="*/ 0 h 1224098"/>
                <a:gd name="connsiteX1" fmla="*/ 2349464 w 2349464"/>
                <a:gd name="connsiteY1" fmla="*/ 612049 h 1224098"/>
                <a:gd name="connsiteX2" fmla="*/ 1174732 w 2349464"/>
                <a:gd name="connsiteY2" fmla="*/ 612049 h 1224098"/>
                <a:gd name="connsiteX3" fmla="*/ 1174732 w 2349464"/>
                <a:gd name="connsiteY3" fmla="*/ 0 h 1224098"/>
                <a:gd name="connsiteX0" fmla="*/ 1174732 w 2349464"/>
                <a:gd name="connsiteY0" fmla="*/ 0 h 1224098"/>
                <a:gd name="connsiteX1" fmla="*/ 2349464 w 2349464"/>
                <a:gd name="connsiteY1" fmla="*/ 612049 h 1224098"/>
                <a:gd name="connsiteX0" fmla="*/ 266378 w 1441110"/>
                <a:gd name="connsiteY0" fmla="*/ 0 h 612049"/>
                <a:gd name="connsiteX1" fmla="*/ 1441110 w 1441110"/>
                <a:gd name="connsiteY1" fmla="*/ 612049 h 612049"/>
                <a:gd name="connsiteX2" fmla="*/ 266378 w 1441110"/>
                <a:gd name="connsiteY2" fmla="*/ 612049 h 612049"/>
                <a:gd name="connsiteX3" fmla="*/ 266378 w 1441110"/>
                <a:gd name="connsiteY3" fmla="*/ 0 h 612049"/>
                <a:gd name="connsiteX0" fmla="*/ 0 w 1441110"/>
                <a:gd name="connsiteY0" fmla="*/ 486646 h 612049"/>
                <a:gd name="connsiteX1" fmla="*/ 1441110 w 1441110"/>
                <a:gd name="connsiteY1" fmla="*/ 612049 h 612049"/>
                <a:gd name="connsiteX0" fmla="*/ 266378 w 1441110"/>
                <a:gd name="connsiteY0" fmla="*/ 0 h 612049"/>
                <a:gd name="connsiteX1" fmla="*/ 1441110 w 1441110"/>
                <a:gd name="connsiteY1" fmla="*/ 612049 h 612049"/>
                <a:gd name="connsiteX2" fmla="*/ 266378 w 1441110"/>
                <a:gd name="connsiteY2" fmla="*/ 612049 h 612049"/>
                <a:gd name="connsiteX3" fmla="*/ 266378 w 1441110"/>
                <a:gd name="connsiteY3" fmla="*/ 0 h 612049"/>
                <a:gd name="connsiteX0" fmla="*/ 0 w 1441110"/>
                <a:gd name="connsiteY0" fmla="*/ 486646 h 612049"/>
                <a:gd name="connsiteX1" fmla="*/ 714318 w 1441110"/>
                <a:gd name="connsiteY1" fmla="*/ 21838 h 612049"/>
                <a:gd name="connsiteX2" fmla="*/ 1441110 w 1441110"/>
                <a:gd name="connsiteY2" fmla="*/ 612049 h 612049"/>
                <a:gd name="connsiteX0" fmla="*/ 266378 w 1441110"/>
                <a:gd name="connsiteY0" fmla="*/ 0 h 612049"/>
                <a:gd name="connsiteX1" fmla="*/ 1441110 w 1441110"/>
                <a:gd name="connsiteY1" fmla="*/ 612049 h 612049"/>
                <a:gd name="connsiteX2" fmla="*/ 266378 w 1441110"/>
                <a:gd name="connsiteY2" fmla="*/ 612049 h 612049"/>
                <a:gd name="connsiteX3" fmla="*/ 266378 w 1441110"/>
                <a:gd name="connsiteY3" fmla="*/ 0 h 612049"/>
                <a:gd name="connsiteX0" fmla="*/ 0 w 1441110"/>
                <a:gd name="connsiteY0" fmla="*/ 486646 h 612049"/>
                <a:gd name="connsiteX1" fmla="*/ 141011 w 1441110"/>
                <a:gd name="connsiteY1" fmla="*/ 225304 h 612049"/>
                <a:gd name="connsiteX2" fmla="*/ 714318 w 1441110"/>
                <a:gd name="connsiteY2" fmla="*/ 21838 h 612049"/>
                <a:gd name="connsiteX3" fmla="*/ 1441110 w 1441110"/>
                <a:gd name="connsiteY3" fmla="*/ 612049 h 612049"/>
                <a:gd name="connsiteX0" fmla="*/ 266378 w 2602660"/>
                <a:gd name="connsiteY0" fmla="*/ 0 h 796943"/>
                <a:gd name="connsiteX1" fmla="*/ 1441110 w 2602660"/>
                <a:gd name="connsiteY1" fmla="*/ 612049 h 796943"/>
                <a:gd name="connsiteX2" fmla="*/ 266378 w 2602660"/>
                <a:gd name="connsiteY2" fmla="*/ 612049 h 796943"/>
                <a:gd name="connsiteX3" fmla="*/ 266378 w 2602660"/>
                <a:gd name="connsiteY3" fmla="*/ 0 h 796943"/>
                <a:gd name="connsiteX0" fmla="*/ 0 w 2602660"/>
                <a:gd name="connsiteY0" fmla="*/ 486646 h 796943"/>
                <a:gd name="connsiteX1" fmla="*/ 141011 w 2602660"/>
                <a:gd name="connsiteY1" fmla="*/ 225304 h 796943"/>
                <a:gd name="connsiteX2" fmla="*/ 714318 w 2602660"/>
                <a:gd name="connsiteY2" fmla="*/ 21838 h 796943"/>
                <a:gd name="connsiteX3" fmla="*/ 2602660 w 2602660"/>
                <a:gd name="connsiteY3" fmla="*/ 796943 h 796943"/>
                <a:gd name="connsiteX0" fmla="*/ 266378 w 2602660"/>
                <a:gd name="connsiteY0" fmla="*/ 0 h 796943"/>
                <a:gd name="connsiteX1" fmla="*/ 1441110 w 2602660"/>
                <a:gd name="connsiteY1" fmla="*/ 612049 h 796943"/>
                <a:gd name="connsiteX2" fmla="*/ 266378 w 2602660"/>
                <a:gd name="connsiteY2" fmla="*/ 612049 h 796943"/>
                <a:gd name="connsiteX3" fmla="*/ 266378 w 2602660"/>
                <a:gd name="connsiteY3" fmla="*/ 0 h 796943"/>
                <a:gd name="connsiteX0" fmla="*/ 0 w 2602660"/>
                <a:gd name="connsiteY0" fmla="*/ 486646 h 796943"/>
                <a:gd name="connsiteX1" fmla="*/ 141011 w 2602660"/>
                <a:gd name="connsiteY1" fmla="*/ 225304 h 796943"/>
                <a:gd name="connsiteX2" fmla="*/ 714318 w 2602660"/>
                <a:gd name="connsiteY2" fmla="*/ 21838 h 796943"/>
                <a:gd name="connsiteX3" fmla="*/ 2602660 w 2602660"/>
                <a:gd name="connsiteY3" fmla="*/ 796943 h 796943"/>
                <a:gd name="connsiteX0" fmla="*/ 266378 w 2602660"/>
                <a:gd name="connsiteY0" fmla="*/ 0 h 802211"/>
                <a:gd name="connsiteX1" fmla="*/ 2599114 w 2602660"/>
                <a:gd name="connsiteY1" fmla="*/ 802211 h 802211"/>
                <a:gd name="connsiteX2" fmla="*/ 266378 w 2602660"/>
                <a:gd name="connsiteY2" fmla="*/ 612049 h 802211"/>
                <a:gd name="connsiteX3" fmla="*/ 266378 w 2602660"/>
                <a:gd name="connsiteY3" fmla="*/ 0 h 802211"/>
                <a:gd name="connsiteX0" fmla="*/ 0 w 2602660"/>
                <a:gd name="connsiteY0" fmla="*/ 486646 h 802211"/>
                <a:gd name="connsiteX1" fmla="*/ 141011 w 2602660"/>
                <a:gd name="connsiteY1" fmla="*/ 225304 h 802211"/>
                <a:gd name="connsiteX2" fmla="*/ 714318 w 2602660"/>
                <a:gd name="connsiteY2" fmla="*/ 21838 h 802211"/>
                <a:gd name="connsiteX3" fmla="*/ 2602660 w 2602660"/>
                <a:gd name="connsiteY3" fmla="*/ 796943 h 802211"/>
                <a:gd name="connsiteX0" fmla="*/ 266378 w 2602660"/>
                <a:gd name="connsiteY0" fmla="*/ 0 h 802211"/>
                <a:gd name="connsiteX1" fmla="*/ 2599114 w 2602660"/>
                <a:gd name="connsiteY1" fmla="*/ 802211 h 802211"/>
                <a:gd name="connsiteX2" fmla="*/ 266378 w 2602660"/>
                <a:gd name="connsiteY2" fmla="*/ 612049 h 802211"/>
                <a:gd name="connsiteX3" fmla="*/ 266378 w 2602660"/>
                <a:gd name="connsiteY3" fmla="*/ 0 h 802211"/>
                <a:gd name="connsiteX0" fmla="*/ 0 w 2602660"/>
                <a:gd name="connsiteY0" fmla="*/ 486646 h 802211"/>
                <a:gd name="connsiteX1" fmla="*/ 141011 w 2602660"/>
                <a:gd name="connsiteY1" fmla="*/ 225304 h 802211"/>
                <a:gd name="connsiteX2" fmla="*/ 714318 w 2602660"/>
                <a:gd name="connsiteY2" fmla="*/ 21838 h 802211"/>
                <a:gd name="connsiteX3" fmla="*/ 1253021 w 2602660"/>
                <a:gd name="connsiteY3" fmla="*/ 168250 h 802211"/>
                <a:gd name="connsiteX4" fmla="*/ 2602660 w 2602660"/>
                <a:gd name="connsiteY4" fmla="*/ 796943 h 802211"/>
                <a:gd name="connsiteX0" fmla="*/ 266378 w 2602660"/>
                <a:gd name="connsiteY0" fmla="*/ 0 h 802211"/>
                <a:gd name="connsiteX1" fmla="*/ 2599114 w 2602660"/>
                <a:gd name="connsiteY1" fmla="*/ 802211 h 802211"/>
                <a:gd name="connsiteX2" fmla="*/ 266378 w 2602660"/>
                <a:gd name="connsiteY2" fmla="*/ 612049 h 802211"/>
                <a:gd name="connsiteX3" fmla="*/ 266378 w 2602660"/>
                <a:gd name="connsiteY3" fmla="*/ 0 h 802211"/>
                <a:gd name="connsiteX0" fmla="*/ 0 w 2602660"/>
                <a:gd name="connsiteY0" fmla="*/ 486646 h 802211"/>
                <a:gd name="connsiteX1" fmla="*/ 141011 w 2602660"/>
                <a:gd name="connsiteY1" fmla="*/ 225304 h 802211"/>
                <a:gd name="connsiteX2" fmla="*/ 714318 w 2602660"/>
                <a:gd name="connsiteY2" fmla="*/ 21838 h 802211"/>
                <a:gd name="connsiteX3" fmla="*/ 1253021 w 2602660"/>
                <a:gd name="connsiteY3" fmla="*/ 168250 h 802211"/>
                <a:gd name="connsiteX4" fmla="*/ 1987483 w 2602660"/>
                <a:gd name="connsiteY4" fmla="*/ 450281 h 802211"/>
                <a:gd name="connsiteX5" fmla="*/ 2602660 w 2602660"/>
                <a:gd name="connsiteY5" fmla="*/ 796943 h 802211"/>
                <a:gd name="connsiteX0" fmla="*/ 266378 w 2602660"/>
                <a:gd name="connsiteY0" fmla="*/ 0 h 802211"/>
                <a:gd name="connsiteX1" fmla="*/ 2599114 w 2602660"/>
                <a:gd name="connsiteY1" fmla="*/ 802211 h 802211"/>
                <a:gd name="connsiteX2" fmla="*/ 266378 w 2602660"/>
                <a:gd name="connsiteY2" fmla="*/ 612049 h 802211"/>
                <a:gd name="connsiteX3" fmla="*/ 266378 w 2602660"/>
                <a:gd name="connsiteY3" fmla="*/ 0 h 802211"/>
                <a:gd name="connsiteX0" fmla="*/ 0 w 2602660"/>
                <a:gd name="connsiteY0" fmla="*/ 486646 h 802211"/>
                <a:gd name="connsiteX1" fmla="*/ 141011 w 2602660"/>
                <a:gd name="connsiteY1" fmla="*/ 225304 h 802211"/>
                <a:gd name="connsiteX2" fmla="*/ 744555 w 2602660"/>
                <a:gd name="connsiteY2" fmla="*/ 53677 h 802211"/>
                <a:gd name="connsiteX3" fmla="*/ 1253021 w 2602660"/>
                <a:gd name="connsiteY3" fmla="*/ 168250 h 802211"/>
                <a:gd name="connsiteX4" fmla="*/ 1987483 w 2602660"/>
                <a:gd name="connsiteY4" fmla="*/ 450281 h 802211"/>
                <a:gd name="connsiteX5" fmla="*/ 2602660 w 2602660"/>
                <a:gd name="connsiteY5" fmla="*/ 796943 h 802211"/>
                <a:gd name="connsiteX0" fmla="*/ 292819 w 2629101"/>
                <a:gd name="connsiteY0" fmla="*/ 0 h 802211"/>
                <a:gd name="connsiteX1" fmla="*/ 2625555 w 2629101"/>
                <a:gd name="connsiteY1" fmla="*/ 802211 h 802211"/>
                <a:gd name="connsiteX2" fmla="*/ 292819 w 2629101"/>
                <a:gd name="connsiteY2" fmla="*/ 612049 h 802211"/>
                <a:gd name="connsiteX3" fmla="*/ 292819 w 2629101"/>
                <a:gd name="connsiteY3" fmla="*/ 0 h 802211"/>
                <a:gd name="connsiteX0" fmla="*/ 0 w 2629101"/>
                <a:gd name="connsiteY0" fmla="*/ 491810 h 802211"/>
                <a:gd name="connsiteX1" fmla="*/ 167452 w 2629101"/>
                <a:gd name="connsiteY1" fmla="*/ 225304 h 802211"/>
                <a:gd name="connsiteX2" fmla="*/ 770996 w 2629101"/>
                <a:gd name="connsiteY2" fmla="*/ 53677 h 802211"/>
                <a:gd name="connsiteX3" fmla="*/ 1279462 w 2629101"/>
                <a:gd name="connsiteY3" fmla="*/ 168250 h 802211"/>
                <a:gd name="connsiteX4" fmla="*/ 2013924 w 2629101"/>
                <a:gd name="connsiteY4" fmla="*/ 450281 h 802211"/>
                <a:gd name="connsiteX5" fmla="*/ 2629101 w 2629101"/>
                <a:gd name="connsiteY5" fmla="*/ 796943 h 802211"/>
                <a:gd name="connsiteX0" fmla="*/ 292819 w 2629101"/>
                <a:gd name="connsiteY0" fmla="*/ 0 h 802211"/>
                <a:gd name="connsiteX1" fmla="*/ 2625555 w 2629101"/>
                <a:gd name="connsiteY1" fmla="*/ 802211 h 802211"/>
                <a:gd name="connsiteX2" fmla="*/ 292819 w 2629101"/>
                <a:gd name="connsiteY2" fmla="*/ 612049 h 802211"/>
                <a:gd name="connsiteX3" fmla="*/ 292819 w 2629101"/>
                <a:gd name="connsiteY3" fmla="*/ 0 h 802211"/>
                <a:gd name="connsiteX0" fmla="*/ 0 w 2629101"/>
                <a:gd name="connsiteY0" fmla="*/ 491810 h 802211"/>
                <a:gd name="connsiteX1" fmla="*/ 167452 w 2629101"/>
                <a:gd name="connsiteY1" fmla="*/ 225304 h 802211"/>
                <a:gd name="connsiteX2" fmla="*/ 438380 w 2629101"/>
                <a:gd name="connsiteY2" fmla="*/ 95760 h 802211"/>
                <a:gd name="connsiteX3" fmla="*/ 770996 w 2629101"/>
                <a:gd name="connsiteY3" fmla="*/ 53677 h 802211"/>
                <a:gd name="connsiteX4" fmla="*/ 1279462 w 2629101"/>
                <a:gd name="connsiteY4" fmla="*/ 168250 h 802211"/>
                <a:gd name="connsiteX5" fmla="*/ 2013924 w 2629101"/>
                <a:gd name="connsiteY5" fmla="*/ 450281 h 802211"/>
                <a:gd name="connsiteX6" fmla="*/ 2629101 w 2629101"/>
                <a:gd name="connsiteY6" fmla="*/ 796943 h 802211"/>
                <a:gd name="connsiteX0" fmla="*/ 292819 w 2629101"/>
                <a:gd name="connsiteY0" fmla="*/ 0 h 802211"/>
                <a:gd name="connsiteX1" fmla="*/ 2625555 w 2629101"/>
                <a:gd name="connsiteY1" fmla="*/ 802211 h 802211"/>
                <a:gd name="connsiteX2" fmla="*/ 292819 w 2629101"/>
                <a:gd name="connsiteY2" fmla="*/ 612049 h 802211"/>
                <a:gd name="connsiteX3" fmla="*/ 292819 w 2629101"/>
                <a:gd name="connsiteY3" fmla="*/ 0 h 802211"/>
                <a:gd name="connsiteX0" fmla="*/ 0 w 2629101"/>
                <a:gd name="connsiteY0" fmla="*/ 491810 h 802211"/>
                <a:gd name="connsiteX1" fmla="*/ 167452 w 2629101"/>
                <a:gd name="connsiteY1" fmla="*/ 225304 h 802211"/>
                <a:gd name="connsiteX2" fmla="*/ 438380 w 2629101"/>
                <a:gd name="connsiteY2" fmla="*/ 95760 h 802211"/>
                <a:gd name="connsiteX3" fmla="*/ 770996 w 2629101"/>
                <a:gd name="connsiteY3" fmla="*/ 53677 h 802211"/>
                <a:gd name="connsiteX4" fmla="*/ 1279462 w 2629101"/>
                <a:gd name="connsiteY4" fmla="*/ 168250 h 802211"/>
                <a:gd name="connsiteX5" fmla="*/ 1639592 w 2629101"/>
                <a:gd name="connsiteY5" fmla="*/ 272909 h 802211"/>
                <a:gd name="connsiteX6" fmla="*/ 2013924 w 2629101"/>
                <a:gd name="connsiteY6" fmla="*/ 450281 h 802211"/>
                <a:gd name="connsiteX7" fmla="*/ 2629101 w 2629101"/>
                <a:gd name="connsiteY7" fmla="*/ 796943 h 802211"/>
                <a:gd name="connsiteX0" fmla="*/ 292819 w 2629101"/>
                <a:gd name="connsiteY0" fmla="*/ 0 h 802211"/>
                <a:gd name="connsiteX1" fmla="*/ 2625555 w 2629101"/>
                <a:gd name="connsiteY1" fmla="*/ 802211 h 802211"/>
                <a:gd name="connsiteX2" fmla="*/ 292819 w 2629101"/>
                <a:gd name="connsiteY2" fmla="*/ 612049 h 802211"/>
                <a:gd name="connsiteX3" fmla="*/ 292819 w 2629101"/>
                <a:gd name="connsiteY3" fmla="*/ 0 h 802211"/>
                <a:gd name="connsiteX0" fmla="*/ 0 w 2629101"/>
                <a:gd name="connsiteY0" fmla="*/ 491810 h 802211"/>
                <a:gd name="connsiteX1" fmla="*/ 167452 w 2629101"/>
                <a:gd name="connsiteY1" fmla="*/ 225304 h 802211"/>
                <a:gd name="connsiteX2" fmla="*/ 438380 w 2629101"/>
                <a:gd name="connsiteY2" fmla="*/ 95760 h 802211"/>
                <a:gd name="connsiteX3" fmla="*/ 770996 w 2629101"/>
                <a:gd name="connsiteY3" fmla="*/ 53677 h 802211"/>
                <a:gd name="connsiteX4" fmla="*/ 1279462 w 2629101"/>
                <a:gd name="connsiteY4" fmla="*/ 168250 h 802211"/>
                <a:gd name="connsiteX5" fmla="*/ 1639592 w 2629101"/>
                <a:gd name="connsiteY5" fmla="*/ 272909 h 802211"/>
                <a:gd name="connsiteX6" fmla="*/ 2020612 w 2629101"/>
                <a:gd name="connsiteY6" fmla="*/ 431819 h 802211"/>
                <a:gd name="connsiteX7" fmla="*/ 2629101 w 2629101"/>
                <a:gd name="connsiteY7" fmla="*/ 796943 h 802211"/>
                <a:gd name="connsiteX0" fmla="*/ 292819 w 2634420"/>
                <a:gd name="connsiteY0" fmla="*/ 0 h 802211"/>
                <a:gd name="connsiteX1" fmla="*/ 2625555 w 2634420"/>
                <a:gd name="connsiteY1" fmla="*/ 802211 h 802211"/>
                <a:gd name="connsiteX2" fmla="*/ 292819 w 2634420"/>
                <a:gd name="connsiteY2" fmla="*/ 612049 h 802211"/>
                <a:gd name="connsiteX3" fmla="*/ 292819 w 2634420"/>
                <a:gd name="connsiteY3" fmla="*/ 0 h 802211"/>
                <a:gd name="connsiteX0" fmla="*/ 0 w 2634420"/>
                <a:gd name="connsiteY0" fmla="*/ 491810 h 802211"/>
                <a:gd name="connsiteX1" fmla="*/ 167452 w 2634420"/>
                <a:gd name="connsiteY1" fmla="*/ 225304 h 802211"/>
                <a:gd name="connsiteX2" fmla="*/ 438380 w 2634420"/>
                <a:gd name="connsiteY2" fmla="*/ 95760 h 802211"/>
                <a:gd name="connsiteX3" fmla="*/ 770996 w 2634420"/>
                <a:gd name="connsiteY3" fmla="*/ 53677 h 802211"/>
                <a:gd name="connsiteX4" fmla="*/ 1279462 w 2634420"/>
                <a:gd name="connsiteY4" fmla="*/ 168250 h 802211"/>
                <a:gd name="connsiteX5" fmla="*/ 1639592 w 2634420"/>
                <a:gd name="connsiteY5" fmla="*/ 272909 h 802211"/>
                <a:gd name="connsiteX6" fmla="*/ 2020612 w 2634420"/>
                <a:gd name="connsiteY6" fmla="*/ 431819 h 802211"/>
                <a:gd name="connsiteX7" fmla="*/ 2634420 w 2634420"/>
                <a:gd name="connsiteY7" fmla="*/ 789042 h 802211"/>
                <a:gd name="connsiteX0" fmla="*/ 271697 w 2613298"/>
                <a:gd name="connsiteY0" fmla="*/ 0 h 802211"/>
                <a:gd name="connsiteX1" fmla="*/ 2604433 w 2613298"/>
                <a:gd name="connsiteY1" fmla="*/ 802211 h 802211"/>
                <a:gd name="connsiteX2" fmla="*/ 271697 w 2613298"/>
                <a:gd name="connsiteY2" fmla="*/ 612049 h 802211"/>
                <a:gd name="connsiteX3" fmla="*/ 271697 w 2613298"/>
                <a:gd name="connsiteY3" fmla="*/ 0 h 802211"/>
                <a:gd name="connsiteX0" fmla="*/ 0 w 2613298"/>
                <a:gd name="connsiteY0" fmla="*/ 494548 h 802211"/>
                <a:gd name="connsiteX1" fmla="*/ 146330 w 2613298"/>
                <a:gd name="connsiteY1" fmla="*/ 225304 h 802211"/>
                <a:gd name="connsiteX2" fmla="*/ 417258 w 2613298"/>
                <a:gd name="connsiteY2" fmla="*/ 95760 h 802211"/>
                <a:gd name="connsiteX3" fmla="*/ 749874 w 2613298"/>
                <a:gd name="connsiteY3" fmla="*/ 53677 h 802211"/>
                <a:gd name="connsiteX4" fmla="*/ 1258340 w 2613298"/>
                <a:gd name="connsiteY4" fmla="*/ 168250 h 802211"/>
                <a:gd name="connsiteX5" fmla="*/ 1618470 w 2613298"/>
                <a:gd name="connsiteY5" fmla="*/ 272909 h 802211"/>
                <a:gd name="connsiteX6" fmla="*/ 1999490 w 2613298"/>
                <a:gd name="connsiteY6" fmla="*/ 431819 h 802211"/>
                <a:gd name="connsiteX7" fmla="*/ 2613298 w 2613298"/>
                <a:gd name="connsiteY7" fmla="*/ 789042 h 802211"/>
                <a:gd name="connsiteX0" fmla="*/ 319416 w 2661017"/>
                <a:gd name="connsiteY0" fmla="*/ 0 h 802211"/>
                <a:gd name="connsiteX1" fmla="*/ 2652152 w 2661017"/>
                <a:gd name="connsiteY1" fmla="*/ 802211 h 802211"/>
                <a:gd name="connsiteX2" fmla="*/ 319416 w 2661017"/>
                <a:gd name="connsiteY2" fmla="*/ 612049 h 802211"/>
                <a:gd name="connsiteX3" fmla="*/ 319416 w 2661017"/>
                <a:gd name="connsiteY3" fmla="*/ 0 h 802211"/>
                <a:gd name="connsiteX0" fmla="*/ 0 w 2661017"/>
                <a:gd name="connsiteY0" fmla="*/ 531317 h 802211"/>
                <a:gd name="connsiteX1" fmla="*/ 194049 w 2661017"/>
                <a:gd name="connsiteY1" fmla="*/ 225304 h 802211"/>
                <a:gd name="connsiteX2" fmla="*/ 464977 w 2661017"/>
                <a:gd name="connsiteY2" fmla="*/ 95760 h 802211"/>
                <a:gd name="connsiteX3" fmla="*/ 797593 w 2661017"/>
                <a:gd name="connsiteY3" fmla="*/ 53677 h 802211"/>
                <a:gd name="connsiteX4" fmla="*/ 1306059 w 2661017"/>
                <a:gd name="connsiteY4" fmla="*/ 168250 h 802211"/>
                <a:gd name="connsiteX5" fmla="*/ 1666189 w 2661017"/>
                <a:gd name="connsiteY5" fmla="*/ 272909 h 802211"/>
                <a:gd name="connsiteX6" fmla="*/ 2047209 w 2661017"/>
                <a:gd name="connsiteY6" fmla="*/ 431819 h 802211"/>
                <a:gd name="connsiteX7" fmla="*/ 2661017 w 2661017"/>
                <a:gd name="connsiteY7" fmla="*/ 789042 h 802211"/>
                <a:gd name="connsiteX0" fmla="*/ 283628 w 2625229"/>
                <a:gd name="connsiteY0" fmla="*/ 0 h 802211"/>
                <a:gd name="connsiteX1" fmla="*/ 2616364 w 2625229"/>
                <a:gd name="connsiteY1" fmla="*/ 802211 h 802211"/>
                <a:gd name="connsiteX2" fmla="*/ 283628 w 2625229"/>
                <a:gd name="connsiteY2" fmla="*/ 612049 h 802211"/>
                <a:gd name="connsiteX3" fmla="*/ 283628 w 2625229"/>
                <a:gd name="connsiteY3" fmla="*/ 0 h 802211"/>
                <a:gd name="connsiteX0" fmla="*/ 0 w 2625229"/>
                <a:gd name="connsiteY0" fmla="*/ 503740 h 802211"/>
                <a:gd name="connsiteX1" fmla="*/ 158261 w 2625229"/>
                <a:gd name="connsiteY1" fmla="*/ 225304 h 802211"/>
                <a:gd name="connsiteX2" fmla="*/ 429189 w 2625229"/>
                <a:gd name="connsiteY2" fmla="*/ 95760 h 802211"/>
                <a:gd name="connsiteX3" fmla="*/ 761805 w 2625229"/>
                <a:gd name="connsiteY3" fmla="*/ 53677 h 802211"/>
                <a:gd name="connsiteX4" fmla="*/ 1270271 w 2625229"/>
                <a:gd name="connsiteY4" fmla="*/ 168250 h 802211"/>
                <a:gd name="connsiteX5" fmla="*/ 1630401 w 2625229"/>
                <a:gd name="connsiteY5" fmla="*/ 272909 h 802211"/>
                <a:gd name="connsiteX6" fmla="*/ 2011421 w 2625229"/>
                <a:gd name="connsiteY6" fmla="*/ 431819 h 802211"/>
                <a:gd name="connsiteX7" fmla="*/ 2625229 w 2625229"/>
                <a:gd name="connsiteY7" fmla="*/ 789042 h 802211"/>
                <a:gd name="connsiteX0" fmla="*/ 283628 w 2646273"/>
                <a:gd name="connsiteY0" fmla="*/ 0 h 808951"/>
                <a:gd name="connsiteX1" fmla="*/ 2616364 w 2646273"/>
                <a:gd name="connsiteY1" fmla="*/ 802211 h 808951"/>
                <a:gd name="connsiteX2" fmla="*/ 283628 w 2646273"/>
                <a:gd name="connsiteY2" fmla="*/ 612049 h 808951"/>
                <a:gd name="connsiteX3" fmla="*/ 283628 w 2646273"/>
                <a:gd name="connsiteY3" fmla="*/ 0 h 808951"/>
                <a:gd name="connsiteX0" fmla="*/ 0 w 2646273"/>
                <a:gd name="connsiteY0" fmla="*/ 503740 h 808951"/>
                <a:gd name="connsiteX1" fmla="*/ 158261 w 2646273"/>
                <a:gd name="connsiteY1" fmla="*/ 225304 h 808951"/>
                <a:gd name="connsiteX2" fmla="*/ 429189 w 2646273"/>
                <a:gd name="connsiteY2" fmla="*/ 95760 h 808951"/>
                <a:gd name="connsiteX3" fmla="*/ 761805 w 2646273"/>
                <a:gd name="connsiteY3" fmla="*/ 53677 h 808951"/>
                <a:gd name="connsiteX4" fmla="*/ 1270271 w 2646273"/>
                <a:gd name="connsiteY4" fmla="*/ 168250 h 808951"/>
                <a:gd name="connsiteX5" fmla="*/ 1630401 w 2646273"/>
                <a:gd name="connsiteY5" fmla="*/ 272909 h 808951"/>
                <a:gd name="connsiteX6" fmla="*/ 2011421 w 2646273"/>
                <a:gd name="connsiteY6" fmla="*/ 431819 h 808951"/>
                <a:gd name="connsiteX7" fmla="*/ 2646273 w 2646273"/>
                <a:gd name="connsiteY7" fmla="*/ 808951 h 80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46273" h="808951" stroke="0" extrusionOk="0">
                  <a:moveTo>
                    <a:pt x="283628" y="0"/>
                  </a:moveTo>
                  <a:cubicBezTo>
                    <a:pt x="932415" y="0"/>
                    <a:pt x="2616364" y="464186"/>
                    <a:pt x="2616364" y="802211"/>
                  </a:cubicBezTo>
                  <a:lnTo>
                    <a:pt x="283628" y="612049"/>
                  </a:lnTo>
                  <a:lnTo>
                    <a:pt x="283628" y="0"/>
                  </a:lnTo>
                  <a:close/>
                </a:path>
                <a:path w="2646273" h="808951" fill="none">
                  <a:moveTo>
                    <a:pt x="0" y="503740"/>
                  </a:moveTo>
                  <a:cubicBezTo>
                    <a:pt x="42799" y="477002"/>
                    <a:pt x="39208" y="302772"/>
                    <a:pt x="158261" y="225304"/>
                  </a:cubicBezTo>
                  <a:cubicBezTo>
                    <a:pt x="233958" y="161069"/>
                    <a:pt x="328598" y="124365"/>
                    <a:pt x="429189" y="95760"/>
                  </a:cubicBezTo>
                  <a:cubicBezTo>
                    <a:pt x="529780" y="67156"/>
                    <a:pt x="624259" y="43369"/>
                    <a:pt x="761805" y="53677"/>
                  </a:cubicBezTo>
                  <a:cubicBezTo>
                    <a:pt x="899351" y="63985"/>
                    <a:pt x="1128165" y="127761"/>
                    <a:pt x="1270271" y="168250"/>
                  </a:cubicBezTo>
                  <a:cubicBezTo>
                    <a:pt x="1412377" y="208739"/>
                    <a:pt x="1507991" y="225904"/>
                    <a:pt x="1630401" y="272909"/>
                  </a:cubicBezTo>
                  <a:cubicBezTo>
                    <a:pt x="1752811" y="319914"/>
                    <a:pt x="1843843" y="348431"/>
                    <a:pt x="2011421" y="431819"/>
                  </a:cubicBezTo>
                  <a:cubicBezTo>
                    <a:pt x="2236361" y="536601"/>
                    <a:pt x="2538868" y="758417"/>
                    <a:pt x="2646273" y="808951"/>
                  </a:cubicBezTo>
                </a:path>
              </a:pathLst>
            </a:cu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0F89171-8FA6-4B48-9A83-E63AAF6444BA}"/>
              </a:ext>
            </a:extLst>
          </p:cNvPr>
          <p:cNvSpPr txBox="1"/>
          <p:nvPr/>
        </p:nvSpPr>
        <p:spPr>
          <a:xfrm>
            <a:off x="6249568" y="2814283"/>
            <a:ext cx="5860930" cy="282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sz="2300" dirty="0"/>
              <a:t>    LHC (</a:t>
            </a:r>
            <a:r>
              <a:rPr lang="es-ES" sz="2300" dirty="0" err="1"/>
              <a:t>Large</a:t>
            </a:r>
            <a:r>
              <a:rPr lang="es-ES" sz="2300" dirty="0"/>
              <a:t> </a:t>
            </a:r>
            <a:r>
              <a:rPr lang="es-ES" sz="2300" dirty="0" err="1"/>
              <a:t>Hadron</a:t>
            </a:r>
            <a:r>
              <a:rPr lang="es-ES" sz="2300" dirty="0"/>
              <a:t> </a:t>
            </a:r>
            <a:r>
              <a:rPr lang="es-ES" sz="2300" dirty="0" err="1"/>
              <a:t>Collider</a:t>
            </a:r>
            <a:r>
              <a:rPr lang="es-ES" sz="2300" dirty="0"/>
              <a:t>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s-ES" sz="2300" dirty="0"/>
              <a:t>27 km ring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s-ES" sz="2300" dirty="0" err="1"/>
              <a:t>Buried</a:t>
            </a:r>
            <a:r>
              <a:rPr lang="es-ES" sz="2300" dirty="0"/>
              <a:t> 100 m </a:t>
            </a:r>
            <a:r>
              <a:rPr lang="es-ES" sz="2300" dirty="0" err="1"/>
              <a:t>underground</a:t>
            </a:r>
            <a:endParaRPr lang="es-ES" sz="2300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s-ES" sz="2300" dirty="0" err="1"/>
              <a:t>Speeding</a:t>
            </a:r>
            <a:r>
              <a:rPr lang="es-ES" sz="2300" dirty="0"/>
              <a:t> up </a:t>
            </a:r>
            <a:r>
              <a:rPr lang="es-ES" sz="2300" dirty="0" err="1"/>
              <a:t>particles</a:t>
            </a:r>
            <a:r>
              <a:rPr lang="es-ES" sz="2300" dirty="0"/>
              <a:t> in </a:t>
            </a:r>
            <a:r>
              <a:rPr lang="es-ES" sz="2300" dirty="0" err="1"/>
              <a:t>opposite</a:t>
            </a:r>
            <a:r>
              <a:rPr lang="es-ES" sz="2300" dirty="0"/>
              <a:t> </a:t>
            </a:r>
            <a:r>
              <a:rPr lang="es-ES" sz="2300" dirty="0" err="1"/>
              <a:t>directions</a:t>
            </a:r>
            <a:endParaRPr lang="es-ES" sz="2300" dirty="0"/>
          </a:p>
        </p:txBody>
      </p:sp>
      <p:cxnSp>
        <p:nvCxnSpPr>
          <p:cNvPr id="41" name="Conector: curvado 40">
            <a:extLst>
              <a:ext uri="{FF2B5EF4-FFF2-40B4-BE49-F238E27FC236}">
                <a16:creationId xmlns:a16="http://schemas.microsoft.com/office/drawing/2014/main" id="{34FF92BC-8E13-4BDD-B446-D7D0C8FCC725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51150" y="3238499"/>
            <a:ext cx="1721304" cy="405843"/>
          </a:xfrm>
          <a:prstGeom prst="curvedConnector3">
            <a:avLst>
              <a:gd name="adj1" fmla="val 100171"/>
            </a:avLst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ERN's two-year shutdown drawing to a close | CERN">
            <a:extLst>
              <a:ext uri="{FF2B5EF4-FFF2-40B4-BE49-F238E27FC236}">
                <a16:creationId xmlns:a16="http://schemas.microsoft.com/office/drawing/2014/main" id="{19ABBF67-1698-41DD-A74B-C36842394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238" y="2390113"/>
            <a:ext cx="5616661" cy="373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04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56459" y="196381"/>
            <a:ext cx="5745799" cy="1325563"/>
          </a:xfrm>
        </p:spPr>
        <p:txBody>
          <a:bodyPr/>
          <a:lstStyle/>
          <a:p>
            <a:r>
              <a:rPr lang="en-US" sz="4000" dirty="0"/>
              <a:t>Evaluation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56458" y="1673817"/>
            <a:ext cx="11733941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300" b="1" dirty="0" err="1"/>
              <a:t>Which</a:t>
            </a:r>
            <a:r>
              <a:rPr lang="es-ES" sz="2300" b="1" dirty="0"/>
              <a:t> of </a:t>
            </a:r>
            <a:r>
              <a:rPr lang="es-ES" sz="2300" b="1" dirty="0" err="1"/>
              <a:t>the</a:t>
            </a:r>
            <a:r>
              <a:rPr lang="es-ES" sz="2300" b="1" dirty="0"/>
              <a:t> </a:t>
            </a:r>
            <a:r>
              <a:rPr lang="es-ES" sz="2300" b="1" dirty="0" err="1"/>
              <a:t>two</a:t>
            </a:r>
            <a:r>
              <a:rPr lang="es-ES" sz="2300" b="1" dirty="0"/>
              <a:t> </a:t>
            </a:r>
            <a:r>
              <a:rPr lang="es-ES" sz="2300" b="1" dirty="0" err="1"/>
              <a:t>alternatives</a:t>
            </a:r>
            <a:r>
              <a:rPr lang="es-ES" sz="2300" b="1" dirty="0"/>
              <a:t> </a:t>
            </a:r>
            <a:r>
              <a:rPr lang="es-ES" sz="2300" b="1" dirty="0" err="1"/>
              <a:t>is</a:t>
            </a:r>
            <a:r>
              <a:rPr lang="es-ES" sz="2300" b="1" dirty="0"/>
              <a:t> </a:t>
            </a:r>
            <a:r>
              <a:rPr lang="es-ES" sz="2300" b="1" dirty="0" err="1"/>
              <a:t>the</a:t>
            </a:r>
            <a:r>
              <a:rPr lang="es-ES" sz="2300" b="1" dirty="0"/>
              <a:t> </a:t>
            </a:r>
            <a:r>
              <a:rPr lang="es-ES" sz="2300" b="1" dirty="0" err="1"/>
              <a:t>safest</a:t>
            </a:r>
            <a:r>
              <a:rPr lang="es-ES" sz="2300" b="1" dirty="0"/>
              <a:t> </a:t>
            </a:r>
            <a:r>
              <a:rPr lang="es-ES" sz="2300" b="1" dirty="0" err="1"/>
              <a:t>one</a:t>
            </a:r>
            <a:r>
              <a:rPr lang="es-ES" sz="2300" b="1" dirty="0"/>
              <a:t> to use?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300" dirty="0" err="1"/>
              <a:t>Metrics</a:t>
            </a:r>
            <a:r>
              <a:rPr lang="es-ES" sz="2300" dirty="0"/>
              <a:t>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300" dirty="0" err="1"/>
              <a:t>Average</a:t>
            </a:r>
            <a:r>
              <a:rPr lang="es-ES" sz="2300" dirty="0"/>
              <a:t> </a:t>
            </a:r>
            <a:r>
              <a:rPr lang="es-ES" sz="2300" dirty="0" err="1"/>
              <a:t>Delay</a:t>
            </a:r>
            <a:r>
              <a:rPr lang="es-ES" sz="2300" dirty="0"/>
              <a:t> (ms)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200" dirty="0"/>
              <a:t>Time </a:t>
            </a:r>
            <a:r>
              <a:rPr lang="es-ES" sz="2200" dirty="0" err="1"/>
              <a:t>since</a:t>
            </a:r>
            <a:r>
              <a:rPr lang="es-ES" sz="2200" dirty="0"/>
              <a:t> </a:t>
            </a:r>
            <a:r>
              <a:rPr lang="es-ES" sz="2200" dirty="0" err="1"/>
              <a:t>each</a:t>
            </a:r>
            <a:r>
              <a:rPr lang="es-ES" sz="2200" dirty="0"/>
              <a:t> new data </a:t>
            </a:r>
            <a:r>
              <a:rPr lang="es-ES" sz="2200" dirty="0" err="1"/>
              <a:t>reaches</a:t>
            </a:r>
            <a:r>
              <a:rPr lang="es-ES" sz="2200" dirty="0"/>
              <a:t> WinCC-OA and </a:t>
            </a:r>
            <a:r>
              <a:rPr lang="es-ES" sz="2200" dirty="0" err="1"/>
              <a:t>the</a:t>
            </a:r>
            <a:r>
              <a:rPr lang="es-ES" sz="2200" dirty="0"/>
              <a:t> time Kafka </a:t>
            </a:r>
            <a:r>
              <a:rPr lang="es-ES" sz="2200" dirty="0" err="1"/>
              <a:t>receives</a:t>
            </a:r>
            <a:r>
              <a:rPr lang="es-ES" sz="2200" dirty="0"/>
              <a:t> </a:t>
            </a:r>
            <a:r>
              <a:rPr lang="es-ES" sz="2200" dirty="0" err="1"/>
              <a:t>that</a:t>
            </a:r>
            <a:r>
              <a:rPr lang="es-ES" sz="2200" dirty="0"/>
              <a:t> data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300" dirty="0" err="1"/>
              <a:t>Average</a:t>
            </a:r>
            <a:r>
              <a:rPr lang="es-ES" sz="2300" dirty="0"/>
              <a:t> </a:t>
            </a:r>
            <a:r>
              <a:rPr lang="es-ES" sz="2300" dirty="0" err="1"/>
              <a:t>Memory</a:t>
            </a:r>
            <a:r>
              <a:rPr lang="es-ES" sz="2300" dirty="0"/>
              <a:t> (GB)</a:t>
            </a:r>
          </a:p>
          <a:p>
            <a:endParaRPr lang="en-GB" sz="2300" dirty="0"/>
          </a:p>
        </p:txBody>
      </p:sp>
    </p:spTree>
    <p:extLst>
      <p:ext uri="{BB962C8B-B14F-4D97-AF65-F5344CB8AC3E}">
        <p14:creationId xmlns:p14="http://schemas.microsoft.com/office/powerpoint/2010/main" val="1447879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446314" y="1387474"/>
            <a:ext cx="11480643" cy="533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1200"/>
              </a:spcAft>
            </a:pPr>
            <a:endParaRPr lang="en-US" sz="23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31F31D9-34F0-462C-9234-06CFB7EF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6314" y="1582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3.2. Vacuum Data Streaming Pipeline</a:t>
            </a:r>
            <a:endParaRPr lang="en-GB" sz="4000" dirty="0"/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3707CDAC-5324-4440-AECD-8CA969FEC1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428225"/>
              </p:ext>
            </p:extLst>
          </p:nvPr>
        </p:nvGraphicFramePr>
        <p:xfrm>
          <a:off x="838200" y="1214847"/>
          <a:ext cx="4674326" cy="2883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8FDA936B-70B2-4ED7-9970-8B1AF81A87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0566380"/>
              </p:ext>
            </p:extLst>
          </p:nvPr>
        </p:nvGraphicFramePr>
        <p:xfrm>
          <a:off x="6251949" y="1214847"/>
          <a:ext cx="4775279" cy="2883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B9C395F9-D465-4CC6-B649-184949EF0D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233944"/>
              </p:ext>
            </p:extLst>
          </p:nvPr>
        </p:nvGraphicFramePr>
        <p:xfrm>
          <a:off x="890452" y="4036424"/>
          <a:ext cx="4383390" cy="2648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A79F8999-7868-4913-BD45-8AEFCDADBE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6049644"/>
              </p:ext>
            </p:extLst>
          </p:nvPr>
        </p:nvGraphicFramePr>
        <p:xfrm>
          <a:off x="6413794" y="4026898"/>
          <a:ext cx="4587307" cy="2648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Rectangle 49">
            <a:extLst>
              <a:ext uri="{FF2B5EF4-FFF2-40B4-BE49-F238E27FC236}">
                <a16:creationId xmlns:a16="http://schemas.microsoft.com/office/drawing/2014/main" id="{CE1BF160-C301-4AE9-BE2F-89A2BE3C43D5}"/>
              </a:ext>
            </a:extLst>
          </p:cNvPr>
          <p:cNvSpPr/>
          <p:nvPr/>
        </p:nvSpPr>
        <p:spPr>
          <a:xfrm>
            <a:off x="989748" y="2338568"/>
            <a:ext cx="656172" cy="23519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49">
            <a:extLst>
              <a:ext uri="{FF2B5EF4-FFF2-40B4-BE49-F238E27FC236}">
                <a16:creationId xmlns:a16="http://schemas.microsoft.com/office/drawing/2014/main" id="{1B2B1B66-B4D3-4892-B4AF-C6D85528FAB0}"/>
              </a:ext>
            </a:extLst>
          </p:cNvPr>
          <p:cNvSpPr/>
          <p:nvPr/>
        </p:nvSpPr>
        <p:spPr>
          <a:xfrm>
            <a:off x="4428309" y="2252733"/>
            <a:ext cx="365760" cy="38192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49">
            <a:extLst>
              <a:ext uri="{FF2B5EF4-FFF2-40B4-BE49-F238E27FC236}">
                <a16:creationId xmlns:a16="http://schemas.microsoft.com/office/drawing/2014/main" id="{4F5DA4F6-E57C-48BE-AE51-3E6213A381B9}"/>
              </a:ext>
            </a:extLst>
          </p:cNvPr>
          <p:cNvSpPr/>
          <p:nvPr/>
        </p:nvSpPr>
        <p:spPr>
          <a:xfrm>
            <a:off x="9929949" y="4450686"/>
            <a:ext cx="365760" cy="38192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49">
            <a:extLst>
              <a:ext uri="{FF2B5EF4-FFF2-40B4-BE49-F238E27FC236}">
                <a16:creationId xmlns:a16="http://schemas.microsoft.com/office/drawing/2014/main" id="{CBC0F279-D274-47CA-B9EC-320D8E80D9B2}"/>
              </a:ext>
            </a:extLst>
          </p:cNvPr>
          <p:cNvSpPr/>
          <p:nvPr/>
        </p:nvSpPr>
        <p:spPr>
          <a:xfrm>
            <a:off x="4428309" y="1772403"/>
            <a:ext cx="365760" cy="38192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49">
            <a:extLst>
              <a:ext uri="{FF2B5EF4-FFF2-40B4-BE49-F238E27FC236}">
                <a16:creationId xmlns:a16="http://schemas.microsoft.com/office/drawing/2014/main" id="{188FB9CD-CBED-4102-96A9-C41323768272}"/>
              </a:ext>
            </a:extLst>
          </p:cNvPr>
          <p:cNvSpPr/>
          <p:nvPr/>
        </p:nvSpPr>
        <p:spPr>
          <a:xfrm>
            <a:off x="9929949" y="4855809"/>
            <a:ext cx="365760" cy="38192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49">
            <a:extLst>
              <a:ext uri="{FF2B5EF4-FFF2-40B4-BE49-F238E27FC236}">
                <a16:creationId xmlns:a16="http://schemas.microsoft.com/office/drawing/2014/main" id="{4605019F-4CA8-4072-BC86-9E23D5595A6F}"/>
              </a:ext>
            </a:extLst>
          </p:cNvPr>
          <p:cNvSpPr/>
          <p:nvPr/>
        </p:nvSpPr>
        <p:spPr>
          <a:xfrm>
            <a:off x="6515339" y="4545980"/>
            <a:ext cx="656172" cy="23519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49">
            <a:extLst>
              <a:ext uri="{FF2B5EF4-FFF2-40B4-BE49-F238E27FC236}">
                <a16:creationId xmlns:a16="http://schemas.microsoft.com/office/drawing/2014/main" id="{7F717CA2-605D-4D44-B65F-580D0B81C407}"/>
              </a:ext>
            </a:extLst>
          </p:cNvPr>
          <p:cNvSpPr/>
          <p:nvPr/>
        </p:nvSpPr>
        <p:spPr>
          <a:xfrm>
            <a:off x="989748" y="1806582"/>
            <a:ext cx="656172" cy="23519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49">
            <a:extLst>
              <a:ext uri="{FF2B5EF4-FFF2-40B4-BE49-F238E27FC236}">
                <a16:creationId xmlns:a16="http://schemas.microsoft.com/office/drawing/2014/main" id="{4A26ED02-916E-4302-A4C7-10CF33595BD8}"/>
              </a:ext>
            </a:extLst>
          </p:cNvPr>
          <p:cNvSpPr/>
          <p:nvPr/>
        </p:nvSpPr>
        <p:spPr>
          <a:xfrm>
            <a:off x="6515339" y="4932826"/>
            <a:ext cx="656172" cy="23519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49">
            <a:extLst>
              <a:ext uri="{FF2B5EF4-FFF2-40B4-BE49-F238E27FC236}">
                <a16:creationId xmlns:a16="http://schemas.microsoft.com/office/drawing/2014/main" id="{3BC1046F-1621-4100-88E0-862E439CE362}"/>
              </a:ext>
            </a:extLst>
          </p:cNvPr>
          <p:cNvSpPr/>
          <p:nvPr/>
        </p:nvSpPr>
        <p:spPr>
          <a:xfrm>
            <a:off x="3175362" y="1196511"/>
            <a:ext cx="1488077" cy="3819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49">
            <a:extLst>
              <a:ext uri="{FF2B5EF4-FFF2-40B4-BE49-F238E27FC236}">
                <a16:creationId xmlns:a16="http://schemas.microsoft.com/office/drawing/2014/main" id="{06468A50-753A-4CFE-B140-8B90636D1FA1}"/>
              </a:ext>
            </a:extLst>
          </p:cNvPr>
          <p:cNvSpPr/>
          <p:nvPr/>
        </p:nvSpPr>
        <p:spPr>
          <a:xfrm>
            <a:off x="8717966" y="4026898"/>
            <a:ext cx="1488077" cy="3819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70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446314" y="1387474"/>
            <a:ext cx="11480643" cy="533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1200"/>
              </a:spcAft>
            </a:pPr>
            <a:endParaRPr lang="en-US" sz="23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31F31D9-34F0-462C-9234-06CFB7EF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6314" y="1582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3.2. Vacuum Data Streaming Pipeline</a:t>
            </a:r>
            <a:endParaRPr lang="en-GB" sz="40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1611008"/>
              </p:ext>
            </p:extLst>
          </p:nvPr>
        </p:nvGraphicFramePr>
        <p:xfrm>
          <a:off x="2209800" y="1512296"/>
          <a:ext cx="7772400" cy="4815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33677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446314" y="1387474"/>
            <a:ext cx="11941628" cy="533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2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300" b="1" dirty="0"/>
              <a:t>Data Streaming Pipeline</a:t>
            </a:r>
          </a:p>
          <a:p>
            <a:pPr marL="800100" lvl="1" indent="-342900" algn="just">
              <a:lnSpc>
                <a:spcPct val="2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Built a common infrastructure to centralize the real-time data from different sources</a:t>
            </a:r>
          </a:p>
          <a:p>
            <a:pPr marL="800100" lvl="1" indent="-342900" algn="just">
              <a:lnSpc>
                <a:spcPct val="2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Log Streaming Pipeline:</a:t>
            </a:r>
          </a:p>
          <a:p>
            <a:pPr marL="1257300" lvl="2" indent="-34290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Currently being used by experts at vacuum to monitor/detect unexpected situations</a:t>
            </a:r>
          </a:p>
          <a:p>
            <a:pPr marL="800100" lvl="1" indent="-342900" algn="just">
              <a:lnSpc>
                <a:spcPct val="2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Vacuum Data Streaming Pipeline:</a:t>
            </a:r>
          </a:p>
          <a:p>
            <a:pPr marL="1257300" lvl="2" indent="-34290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WinCC</a:t>
            </a:r>
            <a:r>
              <a:rPr lang="en-US" dirty="0"/>
              <a:t>-OA Ctrl Extension is better than using the Kafka driver </a:t>
            </a:r>
          </a:p>
          <a:p>
            <a:pPr marL="800100" lvl="1" indent="-342900" algn="just">
              <a:lnSpc>
                <a:spcPct val="2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23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6314" y="1582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4. Conclusions</a:t>
            </a:r>
            <a:endParaRPr lang="en-GB" sz="40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31F31D9-34F0-462C-9234-06CFB7EF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07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446314" y="1387474"/>
            <a:ext cx="11941628" cy="533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2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300" b="1" dirty="0"/>
              <a:t>Future Work</a:t>
            </a:r>
          </a:p>
          <a:p>
            <a:pPr marL="800100" lvl="1" indent="-342900" algn="just">
              <a:lnSpc>
                <a:spcPct val="2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Log Streaming Pipeline:</a:t>
            </a:r>
          </a:p>
          <a:p>
            <a:pPr marL="1257300" lvl="2" indent="-34290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Performance evaluation with some other similar data streaming technologies</a:t>
            </a:r>
          </a:p>
          <a:p>
            <a:pPr marL="742950" lvl="1" indent="-285750" algn="just">
              <a:lnSpc>
                <a:spcPct val="2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Vacuum Data Streaming Pipeline:</a:t>
            </a:r>
          </a:p>
          <a:p>
            <a:pPr marL="1257300" lvl="2" indent="-342900" algn="just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Connect Kafka to a database (Elasticsearch) and graphical interface (Kibana)</a:t>
            </a:r>
          </a:p>
          <a:p>
            <a:pPr marL="800100" lvl="1" indent="-342900" algn="just">
              <a:lnSpc>
                <a:spcPct val="2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Application of Machine Learning techniques over the collected data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6314" y="1582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4. Conclusions</a:t>
            </a:r>
            <a:endParaRPr lang="en-GB" sz="40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31F31D9-34F0-462C-9234-06CFB7EF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4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84" y="1006082"/>
            <a:ext cx="11092543" cy="4910138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 FOR YOUR ATTENTION!</a:t>
            </a:r>
            <a:endParaRPr lang="en-GB" sz="600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4B4D9F3-D9D8-44C8-A490-6BE810E7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52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14" y="15829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1. Motivation</a:t>
            </a:r>
            <a:endParaRPr lang="en-GB" sz="4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96392" y="1188720"/>
            <a:ext cx="12270376" cy="5494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2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300" dirty="0"/>
              <a:t>Vacuum system at CERN </a:t>
            </a:r>
            <a:r>
              <a:rPr lang="en-US" sz="2300" dirty="0">
                <a:sym typeface="Wingdings" panose="05000000000000000000" pitchFamily="2" charset="2"/>
              </a:rPr>
              <a:t>         Big Data producer</a:t>
            </a:r>
            <a:endParaRPr lang="en-US" sz="2300" dirty="0"/>
          </a:p>
          <a:p>
            <a:pPr marL="342900" indent="-342900" algn="just">
              <a:lnSpc>
                <a:spcPct val="25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300" dirty="0"/>
              <a:t>Large-scale distributed system</a:t>
            </a: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Independent servers </a:t>
            </a:r>
          </a:p>
          <a:p>
            <a:pPr marL="800100" lvl="1" indent="-342900" algn="just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Producing DIFFERENT and huge amounts of data LOCALLY</a:t>
            </a:r>
            <a:endParaRPr lang="en-US" sz="2300" dirty="0"/>
          </a:p>
          <a:p>
            <a:pPr marL="342900" indent="-342900" algn="just">
              <a:lnSpc>
                <a:spcPct val="25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300" dirty="0"/>
              <a:t>Connecting external services and monitoring each machine independently is not a trivial task </a:t>
            </a:r>
            <a:endParaRPr lang="en-US" sz="2300" dirty="0"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300" dirty="0"/>
              <a:t>Solution:</a:t>
            </a:r>
            <a:endParaRPr lang="en-US" sz="2300" dirty="0">
              <a:sym typeface="Wingdings" panose="05000000000000000000" pitchFamily="2" charset="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300" dirty="0">
              <a:sym typeface="Wingdings" panose="05000000000000000000" pitchFamily="2" charset="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300" dirty="0">
              <a:sym typeface="Wingdings" panose="05000000000000000000" pitchFamily="2" charset="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097711" y="5724280"/>
            <a:ext cx="4270507" cy="72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00B050"/>
                </a:solidFill>
                <a:sym typeface="Wingdings" panose="05000000000000000000" pitchFamily="2" charset="2"/>
              </a:rPr>
              <a:t>Data Streaming Pipeline</a:t>
            </a:r>
            <a:endParaRPr lang="en-US" sz="2800" b="1" dirty="0">
              <a:solidFill>
                <a:srgbClr val="00B050"/>
              </a:solidFill>
              <a:sym typeface="Wingdings" panose="05000000000000000000" pitchFamily="2" charset="2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00739" y="1668156"/>
            <a:ext cx="4680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F9449CC-786A-44A4-8542-2B6E2F55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8" name="Picture 4" descr="https://i.gyazo.com/aabf2abd3b841c431dabb3ef2e6e1a0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237" y="1405482"/>
            <a:ext cx="3406689" cy="311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2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  <p:bldP spid="4" grpId="1" uiExpand="1" build="allAtOnce"/>
      <p:bldP spid="4" grpId="2" uiExpand="1" build="allAtOnce"/>
      <p:bldP spid="4" grpId="4" uiExpand="1" build="allAtOnce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2530" y="2622244"/>
            <a:ext cx="117565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What is a pipeline?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F9449CC-786A-44A4-8542-2B6E2F55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1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DAA4933-0093-4AF2-BC8B-E4859333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441" y="2559823"/>
            <a:ext cx="9801225" cy="2571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7254" y="6311383"/>
            <a:ext cx="231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  <a:r>
              <a:rPr lang="en-US" sz="2400" b="1" baseline="30000" dirty="0"/>
              <a:t>st</a:t>
            </a:r>
            <a:r>
              <a:rPr lang="en-US" sz="2400" b="1" dirty="0"/>
              <a:t> component</a:t>
            </a:r>
            <a:endParaRPr lang="en-GB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52274" y="4767718"/>
            <a:ext cx="13969" cy="145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41653" y="5581454"/>
            <a:ext cx="231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  <a:r>
              <a:rPr lang="en-US" sz="2400" b="1" baseline="30000" dirty="0"/>
              <a:t>nd</a:t>
            </a:r>
            <a:r>
              <a:rPr lang="en-US" sz="2400" b="1" dirty="0"/>
              <a:t> component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756254" y="6311382"/>
            <a:ext cx="231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</a:t>
            </a:r>
            <a:r>
              <a:rPr lang="en-US" sz="2400" b="1" baseline="30000" dirty="0"/>
              <a:t>rd</a:t>
            </a:r>
            <a:r>
              <a:rPr lang="en-US" sz="2400" b="1" dirty="0"/>
              <a:t> component</a:t>
            </a:r>
            <a:endParaRPr lang="en-GB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283554" y="5581453"/>
            <a:ext cx="231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</a:t>
            </a:r>
            <a:r>
              <a:rPr lang="en-US" sz="2400" b="1" baseline="30000" dirty="0"/>
              <a:t>th</a:t>
            </a:r>
            <a:r>
              <a:rPr lang="en-US" sz="2400" b="1" dirty="0"/>
              <a:t> component</a:t>
            </a:r>
            <a:endParaRPr lang="en-GB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284165" y="4767718"/>
            <a:ext cx="6510" cy="726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708120" y="4767718"/>
            <a:ext cx="13969" cy="1452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0169378" y="4767718"/>
            <a:ext cx="6510" cy="726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293577" y="4067759"/>
            <a:ext cx="10432991" cy="51966"/>
          </a:xfrm>
          <a:prstGeom prst="straightConnector1">
            <a:avLst/>
          </a:prstGeom>
          <a:ln w="444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5392" y="3501537"/>
            <a:ext cx="1152882" cy="1213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3" name="Picture 4" descr="Text Lines, files, File, sheet, symbol, paper, Big Mug Line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12" y="4193503"/>
            <a:ext cx="425639" cy="42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Text Lines, files, File, sheet, symbol, paper, Big Mug Line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02" y="3706443"/>
            <a:ext cx="425639" cy="42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Text Lines, files, File, sheet, symbol, paper, Big Mug Line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38" y="3718018"/>
            <a:ext cx="425639" cy="42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967540" y="4198639"/>
            <a:ext cx="484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GB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845659" y="1074761"/>
            <a:ext cx="231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servers</a:t>
            </a:r>
            <a:endParaRPr lang="en-GB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3177101" y="1332218"/>
            <a:ext cx="15047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1652441" y="1595225"/>
            <a:ext cx="9801225" cy="3536348"/>
            <a:chOff x="1380587" y="1595225"/>
            <a:chExt cx="9801225" cy="3536348"/>
          </a:xfrm>
        </p:grpSpPr>
        <p:cxnSp>
          <p:nvCxnSpPr>
            <p:cNvPr id="12" name="Curved Connector 11"/>
            <p:cNvCxnSpPr/>
            <p:nvPr/>
          </p:nvCxnSpPr>
          <p:spPr>
            <a:xfrm rot="10800000" flipV="1">
              <a:off x="6885206" y="1772493"/>
              <a:ext cx="1832409" cy="787329"/>
            </a:xfrm>
            <a:prstGeom prst="curvedConnector3">
              <a:avLst>
                <a:gd name="adj1" fmla="val 100576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717614" y="1595225"/>
              <a:ext cx="225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/>
                <a:t>pipeline</a:t>
              </a:r>
              <a:endParaRPr lang="en-GB" b="1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380587" y="2559823"/>
              <a:ext cx="9801225" cy="2571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ectangle 1"/>
          <p:cNvSpPr/>
          <p:nvPr/>
        </p:nvSpPr>
        <p:spPr>
          <a:xfrm>
            <a:off x="155948" y="576622"/>
            <a:ext cx="118995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2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i="1" dirty="0"/>
              <a:t>“Set of data processing components connected in series, where the output of one component is the input of the next one”</a:t>
            </a:r>
            <a:endParaRPr lang="en-US" i="1" dirty="0"/>
          </a:p>
        </p:txBody>
      </p:sp>
      <p:pic>
        <p:nvPicPr>
          <p:cNvPr id="30" name="Picture 4" descr="https://i.gyazo.com/aabf2abd3b841c431dabb3ef2e6e1a0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15" y="271788"/>
            <a:ext cx="2325252" cy="212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Connector 39"/>
          <p:cNvCxnSpPr/>
          <p:nvPr/>
        </p:nvCxnSpPr>
        <p:spPr>
          <a:xfrm flipH="1">
            <a:off x="354007" y="1493172"/>
            <a:ext cx="303308" cy="234885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89725" y="1544411"/>
            <a:ext cx="616448" cy="230128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56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42" grpId="0" animBg="1"/>
      <p:bldP spid="47" grpId="0"/>
      <p:bldP spid="52" grpId="0"/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446314" y="1589737"/>
            <a:ext cx="11941628" cy="5187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lnSpc>
                <a:spcPct val="25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300" dirty="0"/>
              <a:t>Streaming data in real-time</a:t>
            </a:r>
          </a:p>
          <a:p>
            <a:pPr marL="800100" lvl="1" indent="-342900" algn="just">
              <a:lnSpc>
                <a:spcPct val="25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300" dirty="0"/>
              <a:t>Collecting all data from the servers and place it into a common platform</a:t>
            </a:r>
          </a:p>
          <a:p>
            <a:pPr marL="800100" lvl="1" indent="-342900" algn="just">
              <a:lnSpc>
                <a:spcPct val="25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300" dirty="0"/>
              <a:t>Allowing external services subscribing to the data pipeline</a:t>
            </a:r>
          </a:p>
          <a:p>
            <a:pPr marL="800100" lvl="1" indent="-342900" algn="just">
              <a:lnSpc>
                <a:spcPct val="25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300" dirty="0"/>
              <a:t>Detecting unexpected situations in the monitoring process</a:t>
            </a:r>
            <a:endParaRPr lang="en-US" sz="2300" dirty="0">
              <a:sym typeface="Wingdings" panose="05000000000000000000" pitchFamily="2" charset="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6314" y="1582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2. Objectives</a:t>
            </a:r>
            <a:endParaRPr lang="en-GB" sz="40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31F31D9-34F0-462C-9234-06CFB7EF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0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46314" y="1582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3. Data Streaming Pipeline</a:t>
            </a:r>
            <a:endParaRPr lang="en-GB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3BF13C5-6DFB-48BC-B26F-21BE42EEA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847" y="1388102"/>
            <a:ext cx="6353537" cy="515081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AFF58DE5-C6B2-4819-977F-4742B49D0B2F}"/>
              </a:ext>
            </a:extLst>
          </p:cNvPr>
          <p:cNvSpPr/>
          <p:nvPr/>
        </p:nvSpPr>
        <p:spPr>
          <a:xfrm>
            <a:off x="4244454" y="3281703"/>
            <a:ext cx="2292824" cy="14131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E51A3FE-2817-4206-90BA-2106AEB3CBD5}"/>
              </a:ext>
            </a:extLst>
          </p:cNvPr>
          <p:cNvSpPr/>
          <p:nvPr/>
        </p:nvSpPr>
        <p:spPr>
          <a:xfrm>
            <a:off x="7122048" y="3256943"/>
            <a:ext cx="2292824" cy="14131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0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74F9E727-C2A2-492C-AA12-054E4DBC8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847" y="1388102"/>
            <a:ext cx="6353537" cy="515081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6314" y="1582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3.1.  Log Streaming Pipeline</a:t>
            </a:r>
            <a:endParaRPr lang="en-GB" sz="4000" dirty="0"/>
          </a:p>
        </p:txBody>
      </p:sp>
      <p:sp>
        <p:nvSpPr>
          <p:cNvPr id="2" name="Rectangle 1"/>
          <p:cNvSpPr/>
          <p:nvPr/>
        </p:nvSpPr>
        <p:spPr>
          <a:xfrm>
            <a:off x="4244454" y="3281703"/>
            <a:ext cx="2292824" cy="14131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029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89380</TotalTime>
  <Words>981</Words>
  <Application>Microsoft Office PowerPoint</Application>
  <PresentationFormat>Panorámica</PresentationFormat>
  <Paragraphs>260</Paragraphs>
  <Slides>35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Roboto Mono</vt:lpstr>
      <vt:lpstr>Wingdings</vt:lpstr>
      <vt:lpstr>Office Theme</vt:lpstr>
      <vt:lpstr>Presentación de PowerPoint</vt:lpstr>
      <vt:lpstr>INDEX</vt:lpstr>
      <vt:lpstr>1. Motivation</vt:lpstr>
      <vt:lpstr>1. Motivation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How Elasticsearch index the message</vt:lpstr>
      <vt:lpstr>Presentación de PowerPoint</vt:lpstr>
      <vt:lpstr>Kibana main view</vt:lpstr>
      <vt:lpstr>Kibana index search box</vt:lpstr>
      <vt:lpstr>Kibana date search box</vt:lpstr>
      <vt:lpstr>Kibana filter search box</vt:lpstr>
      <vt:lpstr>Example - Kibana histogram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Evaluation</vt:lpstr>
      <vt:lpstr>Presentación de PowerPoint</vt:lpstr>
      <vt:lpstr>Presentación de PowerPoint</vt:lpstr>
      <vt:lpstr>Presentación de PowerPoint</vt:lpstr>
      <vt:lpstr>Presentación de PowerPoint</vt:lpstr>
      <vt:lpstr>THANK YOU FOR YOUR ATTENTION!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Nerea Luna Picon</dc:creator>
  <cp:lastModifiedBy>Nerea Luna</cp:lastModifiedBy>
  <cp:revision>996</cp:revision>
  <dcterms:created xsi:type="dcterms:W3CDTF">2019-10-16T14:50:51Z</dcterms:created>
  <dcterms:modified xsi:type="dcterms:W3CDTF">2020-07-15T22:23:50Z</dcterms:modified>
</cp:coreProperties>
</file>