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134" autoAdjust="0"/>
  </p:normalViewPr>
  <p:slideViewPr>
    <p:cSldViewPr>
      <p:cViewPr varScale="1">
        <p:scale>
          <a:sx n="49" d="100"/>
          <a:sy n="49" d="100"/>
        </p:scale>
        <p:origin x="-196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37F93F-20C2-4B96-8B71-645470850CEC}" type="datetimeFigureOut">
              <a:rPr lang="en-US" smtClean="0"/>
              <a:pPr/>
              <a:t>5/25/2011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0FF9B2-7507-41C8-A6DE-C5ADEA1398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phương</a:t>
            </a:r>
            <a:r>
              <a:rPr lang="en-US" baseline="0" dirty="0" smtClean="0"/>
              <a:t> pháp này, các thành viên làm việc chung trên mã nguồn. Bất kì thành viên nào cũng có thể làm việc trên bất kì 1 phần nào của mã nguồn bất cứ lúc nào</a:t>
            </a:r>
            <a:r>
              <a:rPr lang="en-US" baseline="0" dirty="0" smtClean="0"/>
              <a:t>.</a:t>
            </a:r>
          </a:p>
          <a:p>
            <a:pPr algn="l"/>
            <a:r>
              <a:rPr lang="en-US" sz="1200" dirty="0" smtClean="0">
                <a:solidFill>
                  <a:schemeClr val="tx1">
                    <a:lumMod val="75000"/>
                    <a:lumOff val="25000"/>
                  </a:schemeClr>
                </a:solidFill>
              </a:rPr>
              <a:t> - Lập trình viên không phải làm việc với các lỗi của người khác:</a:t>
            </a:r>
            <a:r>
              <a:rPr lang="en-US" sz="1200" baseline="0" dirty="0" smtClean="0">
                <a:solidFill>
                  <a:schemeClr val="tx1">
                    <a:lumMod val="75000"/>
                    <a:lumOff val="25000"/>
                  </a:schemeClr>
                </a:solidFill>
              </a:rPr>
              <a:t> điều này sẽ đ</a:t>
            </a:r>
            <a:r>
              <a:rPr lang="en-US" sz="1200" dirty="0" smtClean="0"/>
              <a:t>ẩy nhanh tiến độ công</a:t>
            </a:r>
            <a:r>
              <a:rPr lang="en-US" sz="1200" baseline="0" dirty="0" smtClean="0"/>
              <a:t> việc, k</a:t>
            </a:r>
            <a:r>
              <a:rPr lang="en-US" sz="1200" dirty="0" smtClean="0"/>
              <a:t>hông cần chờ đợi người khác sửa vấn đề đó.</a:t>
            </a:r>
          </a:p>
          <a:p>
            <a:endParaRPr lang="en-US" baseline="0" dirty="0" smtClean="0"/>
          </a:p>
          <a:p>
            <a:pPr>
              <a:buFontTx/>
              <a:buChar char="-"/>
            </a:pPr>
            <a:r>
              <a:rPr lang="en-US" dirty="0" smtClean="0"/>
              <a:t> Sở</a:t>
            </a:r>
            <a:r>
              <a:rPr lang="en-US" baseline="0" dirty="0" smtClean="0"/>
              <a:t> hữu chung mã nguồn là điều bắt buộc, thành viên nào không chấp nhận thì không thể tham gia dự án.</a:t>
            </a:r>
          </a:p>
          <a:p>
            <a:pPr>
              <a:buFontTx/>
              <a:buChar char="-"/>
            </a:pPr>
            <a:r>
              <a:rPr lang="en-US" baseline="0" dirty="0" smtClean="0"/>
              <a:t> Vì mã nguồn có thể được sửa bởi bất kì lập trình viên nào, do đó mã nguồn phải viết sao dễ đọc và dễ bảo trì. Cần loại bỏ những người viết mã nguồn không đạt yêu cầu trên.</a:t>
            </a:r>
          </a:p>
          <a:p>
            <a:pPr>
              <a:buFontTx/>
              <a:buChar char="-"/>
            </a:pPr>
            <a:r>
              <a:rPr lang="en-US" baseline="0" dirty="0" smtClean="0"/>
              <a:t> Nếu 1 cá nhân sở hữu riêng 1 module, không cho người khác cùng tham gia thì rất nguy hiểm vì người đó sẽ trở nên không thể thay thế vì “độc quyền”. Vì vậy không cho bất kì cá nhân nào sở hữu riêng 1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vi-VN" dirty="0" smtClean="0"/>
              <a:t>Các nhà phát triển cần tích hợp mã </a:t>
            </a:r>
            <a:r>
              <a:rPr lang="en-US" dirty="0" smtClean="0"/>
              <a:t>càng</a:t>
            </a:r>
            <a:r>
              <a:rPr lang="vi-VN" dirty="0" smtClean="0"/>
              <a:t> thường xuyên càng tốt, và ít nhất một lần một ngày. Điều này đảm bảo rằng luôn luôn có một phiên bản phần mềm thực thi có sẵn mà chứa tất cả các tính năng mới.</a:t>
            </a:r>
            <a:endParaRPr lang="en-US" dirty="0" smtClean="0"/>
          </a:p>
          <a:p>
            <a:pPr>
              <a:buFontTx/>
              <a:buChar char="-"/>
            </a:pPr>
            <a:r>
              <a:rPr lang="en-US" dirty="0" smtClean="0"/>
              <a:t> Đối</a:t>
            </a:r>
            <a:r>
              <a:rPr lang="en-US" baseline="0" dirty="0" smtClean="0"/>
              <a:t> vơi các dự án và đội ngũ phát triển nhỏ, tích hợp là chuyện đơn giản. Nhưng đối với các dự án lớn thì việc này khó khăn hơn nhiều, do đó nên sử dụng các hệ thống tích hợp tự động</a:t>
            </a:r>
            <a:r>
              <a:rPr lang="en-US" baseline="0" dirty="0" smtClean="0"/>
              <a:t>.</a:t>
            </a:r>
          </a:p>
          <a:p>
            <a:pPr>
              <a:buFontTx/>
              <a:buChar char="-"/>
            </a:pPr>
            <a:r>
              <a:rPr lang="en-US" baseline="0" dirty="0" smtClean="0"/>
              <a:t> Phần này các bạn cũng đã nghe nhiều nên mình chỉ nói đơn giản vậy thôi.</a:t>
            </a:r>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Những khách hàng </a:t>
            </a:r>
            <a:r>
              <a:rPr lang="en-US" baseline="0" dirty="0" smtClean="0"/>
              <a:t>“tại chỗ”</a:t>
            </a:r>
            <a:r>
              <a:rPr lang="vi-VN" dirty="0" smtClean="0"/>
              <a:t> </a:t>
            </a:r>
            <a:r>
              <a:rPr lang="en-US" dirty="0" smtClean="0"/>
              <a:t> sẽ</a:t>
            </a:r>
            <a:r>
              <a:rPr lang="en-US" baseline="0" dirty="0" smtClean="0"/>
              <a:t> </a:t>
            </a:r>
            <a:r>
              <a:rPr lang="en-US" dirty="0" smtClean="0"/>
              <a:t>bắt</a:t>
            </a:r>
            <a:r>
              <a:rPr lang="en-US" baseline="0" dirty="0" smtClean="0"/>
              <a:t> </a:t>
            </a:r>
            <a:r>
              <a:rPr lang="en-US" baseline="0" dirty="0" smtClean="0"/>
              <a:t>buộc</a:t>
            </a:r>
            <a:r>
              <a:rPr lang="en-US" dirty="0" smtClean="0"/>
              <a:t> </a:t>
            </a:r>
            <a:r>
              <a:rPr lang="vi-VN" dirty="0" smtClean="0"/>
              <a:t>nhóm phát triển</a:t>
            </a:r>
            <a:r>
              <a:rPr lang="en-US" baseline="0" dirty="0" smtClean="0"/>
              <a:t> </a:t>
            </a:r>
            <a:r>
              <a:rPr lang="vi-VN" dirty="0" smtClean="0"/>
              <a:t>tập trung vào sản phẩ</a:t>
            </a:r>
            <a:r>
              <a:rPr lang="en-US" dirty="0" smtClean="0"/>
              <a:t>m</a:t>
            </a:r>
            <a:r>
              <a:rPr lang="vi-VN" dirty="0" smtClean="0"/>
              <a:t>. </a:t>
            </a:r>
            <a:r>
              <a:rPr lang="en-US" dirty="0" smtClean="0"/>
              <a:t>Và</a:t>
            </a:r>
            <a:r>
              <a:rPr lang="en-US" baseline="0" dirty="0" smtClean="0"/>
              <a:t> các lập trình viên sẽ</a:t>
            </a:r>
            <a:r>
              <a:rPr lang="vi-VN" dirty="0" smtClean="0"/>
              <a:t> tương tác với các khách hàng hàng ngày để giải quyết </a:t>
            </a:r>
            <a:r>
              <a:rPr lang="en-US" b="0" dirty="0" smtClean="0"/>
              <a:t>các</a:t>
            </a:r>
            <a:r>
              <a:rPr lang="en-US" b="0" baseline="0" dirty="0" smtClean="0"/>
              <a:t> vấn đề</a:t>
            </a:r>
            <a:r>
              <a:rPr lang="vi-VN" dirty="0" smtClean="0"/>
              <a:t> khác nhau</a:t>
            </a:r>
            <a:r>
              <a:rPr lang="en-US" dirty="0" smtClean="0"/>
              <a:t> của</a:t>
            </a:r>
            <a:r>
              <a:rPr lang="en-US" baseline="0" dirty="0" smtClean="0"/>
              <a:t> dự án</a:t>
            </a:r>
            <a:r>
              <a:rPr lang="vi-VN" dirty="0" smtClean="0"/>
              <a:t>.</a:t>
            </a:r>
            <a:r>
              <a:rPr lang="en-US" dirty="0" smtClean="0"/>
              <a:t> Việc</a:t>
            </a:r>
            <a:r>
              <a:rPr lang="en-US" baseline="0" dirty="0" smtClean="0"/>
              <a:t> này sẽ giúp xác định rõ nhưng yêu cầu quan trọng của khách hàng.</a:t>
            </a:r>
          </a:p>
          <a:p>
            <a:pPr>
              <a:buFontTx/>
              <a:buChar char="-"/>
            </a:pPr>
            <a:r>
              <a:rPr lang="en-US" baseline="0" dirty="0" smtClean="0"/>
              <a:t> Việc gặp mặt khách hàng thường xuyên sẽ giúp các lập trình viên có thể trao đổi về các yêu cầu, quyết định của khách hàng, họ không cần phải đưa ra các giả định và cũng sẽ giảm bớt các hiểu lầm đáng tiếc.</a:t>
            </a:r>
          </a:p>
          <a:p>
            <a:pPr>
              <a:buFontTx/>
              <a:buChar char="-"/>
            </a:pPr>
            <a:r>
              <a:rPr lang="en-US" baseline="0" dirty="0" smtClean="0"/>
              <a:t> </a:t>
            </a:r>
            <a:r>
              <a:rPr lang="en-US" sz="1200" baseline="0" dirty="0" smtClean="0">
                <a:solidFill>
                  <a:schemeClr val="tx1">
                    <a:lumMod val="75000"/>
                    <a:lumOff val="25000"/>
                  </a:schemeClr>
                </a:solidFill>
              </a:rPr>
              <a:t>Nếu k</a:t>
            </a:r>
            <a:r>
              <a:rPr lang="en-US" sz="1200" dirty="0" smtClean="0">
                <a:solidFill>
                  <a:schemeClr val="tx1">
                    <a:lumMod val="75000"/>
                    <a:lumOff val="25000"/>
                  </a:schemeClr>
                </a:solidFill>
              </a:rPr>
              <a:t>hách hàng quá bận, không</a:t>
            </a:r>
            <a:r>
              <a:rPr lang="en-US" sz="1200" baseline="0" dirty="0" smtClean="0">
                <a:solidFill>
                  <a:schemeClr val="tx1">
                    <a:lumMod val="75000"/>
                    <a:lumOff val="25000"/>
                  </a:schemeClr>
                </a:solidFill>
              </a:rPr>
              <a:t> thể dành nhiều thời gian cho chúng ta</a:t>
            </a:r>
            <a:r>
              <a:rPr lang="en-US" sz="1200" dirty="0" smtClean="0">
                <a:solidFill>
                  <a:schemeClr val="tx1">
                    <a:lumMod val="75000"/>
                    <a:lumOff val="25000"/>
                  </a:schemeClr>
                </a:solidFill>
              </a:rPr>
              <a:t>: cố</a:t>
            </a:r>
            <a:r>
              <a:rPr lang="en-US" sz="1200" baseline="0" dirty="0" smtClean="0">
                <a:solidFill>
                  <a:schemeClr val="tx1">
                    <a:lumMod val="75000"/>
                    <a:lumOff val="25000"/>
                  </a:schemeClr>
                </a:solidFill>
              </a:rPr>
              <a:t> gắng </a:t>
            </a:r>
            <a:r>
              <a:rPr lang="en-US" sz="1200" dirty="0" smtClean="0">
                <a:solidFill>
                  <a:schemeClr val="tx1">
                    <a:lumMod val="75000"/>
                    <a:lumOff val="25000"/>
                  </a:schemeClr>
                </a:solidFill>
              </a:rPr>
              <a:t>gặp hằng ngày (có</a:t>
            </a:r>
            <a:r>
              <a:rPr lang="en-US" sz="1200" baseline="0" dirty="0" smtClean="0">
                <a:solidFill>
                  <a:schemeClr val="tx1">
                    <a:lumMod val="75000"/>
                    <a:lumOff val="25000"/>
                  </a:schemeClr>
                </a:solidFill>
              </a:rPr>
              <a:t> thể chỉ là nhưng cuộc trao đổi ngắn</a:t>
            </a:r>
            <a:r>
              <a:rPr lang="en-US" sz="1200" dirty="0" smtClean="0">
                <a:solidFill>
                  <a:schemeClr val="tx1">
                    <a:lumMod val="75000"/>
                    <a:lumOff val="25000"/>
                  </a:schemeClr>
                </a:solidFill>
              </a:rPr>
              <a:t>) để</a:t>
            </a:r>
            <a:r>
              <a:rPr lang="en-US" sz="1200" baseline="0" dirty="0" smtClean="0">
                <a:solidFill>
                  <a:schemeClr val="tx1">
                    <a:lumMod val="75000"/>
                    <a:lumOff val="25000"/>
                  </a:schemeClr>
                </a:solidFill>
              </a:rPr>
              <a:t> làm việc tốt hơn.</a:t>
            </a:r>
          </a:p>
          <a:p>
            <a:pPr>
              <a:buFontTx/>
              <a:buChar char="-"/>
            </a:pPr>
            <a:r>
              <a:rPr lang="en-US" sz="1200" baseline="0" dirty="0" smtClean="0">
                <a:solidFill>
                  <a:schemeClr val="tx1">
                    <a:lumMod val="75000"/>
                    <a:lumOff val="25000"/>
                  </a:schemeClr>
                </a:solidFill>
              </a:rPr>
              <a:t> </a:t>
            </a:r>
            <a:r>
              <a:rPr lang="en-US" sz="1200" dirty="0" smtClean="0">
                <a:solidFill>
                  <a:schemeClr val="tx1">
                    <a:lumMod val="75000"/>
                    <a:lumOff val="25000"/>
                  </a:schemeClr>
                </a:solidFill>
              </a:rPr>
              <a:t>Khách hàng do dự, khó đưa ra quyết định, có</a:t>
            </a:r>
            <a:r>
              <a:rPr lang="en-US" sz="1200" baseline="0" dirty="0" smtClean="0">
                <a:solidFill>
                  <a:schemeClr val="tx1">
                    <a:lumMod val="75000"/>
                    <a:lumOff val="25000"/>
                  </a:schemeClr>
                </a:solidFill>
              </a:rPr>
              <a:t> vẻ như họ không biết họ muốn gì</a:t>
            </a:r>
            <a:r>
              <a:rPr lang="en-US" sz="1200" dirty="0" smtClean="0">
                <a:solidFill>
                  <a:schemeClr val="tx1">
                    <a:lumMod val="75000"/>
                    <a:lumOff val="25000"/>
                  </a:schemeClr>
                </a:solidFill>
              </a:rPr>
              <a:t>: gợi ý dùm khách hàng, dùng</a:t>
            </a:r>
            <a:r>
              <a:rPr lang="en-US" sz="1200" baseline="0" dirty="0" smtClean="0">
                <a:solidFill>
                  <a:schemeClr val="tx1">
                    <a:lumMod val="75000"/>
                    <a:lumOff val="25000"/>
                  </a:schemeClr>
                </a:solidFill>
              </a:rPr>
              <a:t> các câu hỏi mở hoặc các tài liệu mẫu để giúp đỡ khách hàng.</a:t>
            </a: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dirty="0" smtClean="0"/>
              <a:t> </a:t>
            </a:r>
            <a:r>
              <a:rPr lang="en-US" dirty="0" smtClean="0"/>
              <a:t>Phương</a:t>
            </a:r>
            <a:r>
              <a:rPr lang="en-US" baseline="0" dirty="0" smtClean="0"/>
              <a:t> pháp này có </a:t>
            </a:r>
            <a:r>
              <a:rPr lang="en-US" b="0" dirty="0" smtClean="0"/>
              <a:t>c</a:t>
            </a:r>
            <a:r>
              <a:rPr lang="vi-VN" b="0" dirty="0" smtClean="0"/>
              <a:t>hu kỳ phát hành</a:t>
            </a:r>
            <a:r>
              <a:rPr lang="vi-VN" dirty="0" smtClean="0"/>
              <a:t> </a:t>
            </a:r>
            <a:r>
              <a:rPr lang="en-US" dirty="0" smtClean="0"/>
              <a:t>phần</a:t>
            </a:r>
            <a:r>
              <a:rPr lang="en-US" baseline="0" dirty="0" smtClean="0"/>
              <a:t> mềm</a:t>
            </a:r>
            <a:r>
              <a:rPr lang="vi-VN" dirty="0" smtClean="0"/>
              <a:t> ngắn hạn và đảm bảo rằng mỗi bản phát hành sản xuất một hệ thống phần mềm hữu ích </a:t>
            </a:r>
            <a:r>
              <a:rPr lang="en-US" dirty="0" smtClean="0"/>
              <a:t>và</a:t>
            </a:r>
            <a:r>
              <a:rPr lang="vi-VN" dirty="0" smtClean="0"/>
              <a:t> tạo ra giá trị kinh doanh cho khách hàng</a:t>
            </a:r>
            <a:r>
              <a:rPr lang="en-US" dirty="0" smtClean="0"/>
              <a:t>, tránh</a:t>
            </a:r>
            <a:r>
              <a:rPr lang="en-US" baseline="0" dirty="0" smtClean="0"/>
              <a:t> phát hành các phiên bản còn chứa đựng nhiều sai sót trong đó cho khách hàng</a:t>
            </a:r>
            <a:r>
              <a:rPr lang="vi-VN" dirty="0" smtClean="0"/>
              <a:t>.</a:t>
            </a:r>
            <a:endParaRPr lang="en-US" dirty="0" smtClean="0"/>
          </a:p>
          <a:p>
            <a:pPr>
              <a:buFontTx/>
              <a:buChar char="-"/>
            </a:pPr>
            <a:r>
              <a:rPr lang="en-US" dirty="0" smtClean="0"/>
              <a:t> Lên</a:t>
            </a:r>
            <a:r>
              <a:rPr lang="en-US" baseline="0" dirty="0" smtClean="0"/>
              <a:t> kế hoạch cho lần phát hành kế tiếp dựa vào những phản hồi từ khách hàng, xem họ cần có nững thay đổi gì không hay họ có yêu cầu gì mới không, giúp đỡ họ đưa ra nhưng yêu cầu tốt hơn.</a:t>
            </a:r>
          </a:p>
          <a:p>
            <a:pPr>
              <a:buFontTx/>
              <a:buChar char="-"/>
            </a:pPr>
            <a:r>
              <a:rPr lang="en-US" sz="1200" dirty="0" smtClean="0">
                <a:solidFill>
                  <a:schemeClr val="tx1">
                    <a:lumMod val="75000"/>
                    <a:lumOff val="25000"/>
                  </a:schemeClr>
                </a:solidFill>
              </a:rPr>
              <a:t> Nên</a:t>
            </a:r>
            <a:r>
              <a:rPr lang="en-US" sz="1200" baseline="0" dirty="0" smtClean="0">
                <a:solidFill>
                  <a:schemeClr val="tx1">
                    <a:lumMod val="75000"/>
                    <a:lumOff val="25000"/>
                  </a:schemeClr>
                </a:solidFill>
              </a:rPr>
              <a:t> p</a:t>
            </a:r>
            <a:r>
              <a:rPr lang="en-US" sz="1200" dirty="0" smtClean="0">
                <a:solidFill>
                  <a:schemeClr val="tx1">
                    <a:lumMod val="75000"/>
                    <a:lumOff val="25000"/>
                  </a:schemeClr>
                </a:solidFill>
              </a:rPr>
              <a:t>hát hành một phiên bản trong khoảng vài tuần (ví</a:t>
            </a:r>
            <a:r>
              <a:rPr lang="en-US" sz="1200" baseline="0" dirty="0" smtClean="0">
                <a:solidFill>
                  <a:schemeClr val="tx1">
                    <a:lumMod val="75000"/>
                    <a:lumOff val="25000"/>
                  </a:schemeClr>
                </a:solidFill>
              </a:rPr>
              <a:t> dụ như khoảng 2 tuần chẳng hạn</a:t>
            </a:r>
            <a:r>
              <a:rPr lang="en-US" sz="1200" dirty="0" smtClean="0">
                <a:solidFill>
                  <a:schemeClr val="tx1">
                    <a:lumMod val="75000"/>
                    <a:lumOff val="25000"/>
                  </a:schemeClr>
                </a:solidFill>
              </a:rPr>
              <a:t>).</a:t>
            </a:r>
          </a:p>
          <a:p>
            <a:pPr>
              <a:buFontTx/>
              <a:buChar char="-"/>
            </a:pPr>
            <a:endParaRPr lang="en-US" dirty="0" smtClean="0"/>
          </a:p>
        </p:txBody>
      </p:sp>
      <p:sp>
        <p:nvSpPr>
          <p:cNvPr id="4" name="Slide Number Placeholder 3"/>
          <p:cNvSpPr>
            <a:spLocks noGrp="1"/>
          </p:cNvSpPr>
          <p:nvPr>
            <p:ph type="sldNum" sz="quarter" idx="10"/>
          </p:nvPr>
        </p:nvSpPr>
        <p:spPr/>
        <p:txBody>
          <a:bodyPr/>
          <a:lstStyle/>
          <a:p>
            <a:fld id="{3D0FF9B2-7507-41C8-A6DE-C5ADEA13983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C</a:t>
            </a:r>
            <a:r>
              <a:rPr lang="vi-VN" dirty="0" smtClean="0"/>
              <a:t>ác lập trình viên về nhà đúng giờ. </a:t>
            </a:r>
            <a:r>
              <a:rPr lang="en-US" dirty="0" smtClean="0"/>
              <a:t>P</a:t>
            </a:r>
            <a:r>
              <a:rPr lang="vi-VN" dirty="0" smtClean="0"/>
              <a:t>hiên bản nhỏ và lặp đi lặp lại cố định tạo ra một môi trường phù hợp</a:t>
            </a:r>
            <a:r>
              <a:rPr lang="en-US" baseline="0" dirty="0" smtClean="0"/>
              <a:t> cho việc</a:t>
            </a:r>
            <a:r>
              <a:rPr lang="vi-VN" dirty="0" smtClean="0"/>
              <a:t> </a:t>
            </a:r>
            <a:r>
              <a:rPr lang="en-US" dirty="0" smtClean="0"/>
              <a:t>1 </a:t>
            </a:r>
            <a:r>
              <a:rPr lang="vi-VN" dirty="0" smtClean="0"/>
              <a:t>tuần làm việc 40 giờ </a:t>
            </a:r>
            <a:r>
              <a:rPr lang="en-US" dirty="0" smtClean="0"/>
              <a:t>,</a:t>
            </a:r>
            <a:r>
              <a:rPr lang="en-US" baseline="0" dirty="0" smtClean="0"/>
              <a:t> và điều này là hợp lý nhất, tốt nhất cho dự án</a:t>
            </a:r>
            <a:r>
              <a:rPr lang="vi-VN" dirty="0" smtClean="0"/>
              <a:t>.</a:t>
            </a:r>
            <a:endParaRPr lang="en-US" dirty="0" smtClean="0"/>
          </a:p>
          <a:p>
            <a:pPr>
              <a:buFontTx/>
              <a:buChar char="-"/>
            </a:pPr>
            <a:r>
              <a:rPr lang="en-US" dirty="0" smtClean="0"/>
              <a:t> Ken Beck đã</a:t>
            </a:r>
            <a:r>
              <a:rPr lang="en-US" baseline="0" dirty="0" smtClean="0"/>
              <a:t> nói thế này: “fresh and eager every morning, tired and satisfied every night”  chúng ta nên bắt đầu 1 ngày làm việc với 1 sức khỏe dồi dào, tinh thần minh mẫn sảng khoái và khi kêt thúc buổi làm việc mệt mỏi thì hãy nghỉ ngơi thư giãn để ngày mai lại có thể tiếp tục công việc.</a:t>
            </a:r>
          </a:p>
          <a:p>
            <a:pPr>
              <a:buFontTx/>
              <a:buChar char="-"/>
            </a:pPr>
            <a:r>
              <a:rPr lang="en-US" baseline="0" dirty="0" smtClean="0"/>
              <a:t> Khi bạn mệt mỏi thì bạn rất dễ mắc sai lầm, các nhà lập trình viên đều như thế, vì vậy khi cố gắng làm việc ngoài giờ (làm suốt đêm chẳng hạn) thì thiệt hại sẽ thuộc về dự án vì có thể chứa các sai lầm mà sau này sẽ mất nhiều thời gian để sửa chữa.</a:t>
            </a:r>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Mọi</a:t>
            </a:r>
            <a:r>
              <a:rPr lang="en-US" baseline="0" dirty="0" smtClean="0"/>
              <a:t> thành viên tham gia đều phải viết code theo 1 tiêu chuẩn nhất định bao gồm: </a:t>
            </a:r>
            <a:r>
              <a:rPr lang="en-US" dirty="0" smtClean="0"/>
              <a:t> </a:t>
            </a:r>
          </a:p>
          <a:p>
            <a:pPr>
              <a:buFontTx/>
              <a:buChar char="-"/>
            </a:pPr>
            <a:r>
              <a:rPr lang="en-US" dirty="0" smtClean="0"/>
              <a:t> Chuẩn</a:t>
            </a:r>
            <a:r>
              <a:rPr lang="en-US" baseline="0" dirty="0" smtClean="0"/>
              <a:t> mã nguồn: gồm có các quy ước về mã nguồn như cách đặt tên, format,…. Và cách viết những đoạn mã sao cho dễ đọc và bảo trì.</a:t>
            </a:r>
          </a:p>
          <a:p>
            <a:pPr>
              <a:buFontTx/>
              <a:buChar char="-"/>
            </a:pPr>
            <a:r>
              <a:rPr lang="en-US" baseline="0" dirty="0" smtClean="0"/>
              <a:t> Phương pháp comment: comment để có thể tự động tạo tài liệu cho mã nguồn, đối với những đoạn code xấu, tốt nhất là nên viết lại chư sk nên comment chúng.</a:t>
            </a:r>
          </a:p>
          <a:p>
            <a:pPr>
              <a:buFontTx/>
              <a:buChar char="-"/>
            </a:pPr>
            <a:r>
              <a:rPr lang="en-US" baseline="0" dirty="0" smtClean="0"/>
              <a:t> Phần này thì chúng ta cũng đã được học nên chắc các bạn cũng đã nắm rõ.</a:t>
            </a:r>
            <a:endParaRPr lang="en-US" dirty="0"/>
          </a:p>
        </p:txBody>
      </p:sp>
      <p:sp>
        <p:nvSpPr>
          <p:cNvPr id="4" name="Slide Number Placeholder 3"/>
          <p:cNvSpPr>
            <a:spLocks noGrp="1"/>
          </p:cNvSpPr>
          <p:nvPr>
            <p:ph type="sldNum" sz="quarter" idx="10"/>
          </p:nvPr>
        </p:nvSpPr>
        <p:spPr/>
        <p:txBody>
          <a:bodyPr/>
          <a:lstStyle/>
          <a:p>
            <a:fld id="{3D0FF9B2-7507-41C8-A6DE-C5ADEA13983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83EEA-FFF3-4E0E-9B26-B600DFD6C6B5}"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83EEA-FFF3-4E0E-9B26-B600DFD6C6B5}"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83EEA-FFF3-4E0E-9B26-B600DFD6C6B5}" type="datetimeFigureOut">
              <a:rPr lang="en-US" smtClean="0"/>
              <a:pPr/>
              <a:t>5/25/2011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83EEA-FFF3-4E0E-9B26-B600DFD6C6B5}" type="datetimeFigureOut">
              <a:rPr lang="en-US" smtClean="0"/>
              <a:pPr/>
              <a:t>5/25/2011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83EEA-FFF3-4E0E-9B26-B600DFD6C6B5}" type="datetimeFigureOut">
              <a:rPr lang="en-US" smtClean="0"/>
              <a:pPr/>
              <a:t>5/25/2011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83EEA-FFF3-4E0E-9B26-B600DFD6C6B5}"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83EEA-FFF3-4E0E-9B26-B600DFD6C6B5}"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39F3C-AEB5-4EC4-AE3B-0AFD7ADFCC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83EEA-FFF3-4E0E-9B26-B600DFD6C6B5}" type="datetimeFigureOut">
              <a:rPr lang="en-US" smtClean="0"/>
              <a:pPr/>
              <a:t>5/25/2011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39F3C-AEB5-4EC4-AE3B-0AFD7ADFCC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7. Sở hữu chung mã nguồn</a:t>
            </a: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Mã nguồn thuộc về dự án, không phải của riêng cá nhân nào.</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Lập trình viên nào cũng có thể chỉnh sửa bất kì đoạn mã nào.</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Chất lượng của mã nguồn sẽ cao hơn.</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Lập trình viên không </a:t>
            </a:r>
            <a:r>
              <a:rPr lang="en-US" sz="2600" dirty="0" smtClean="0">
                <a:solidFill>
                  <a:schemeClr val="tx1">
                    <a:lumMod val="75000"/>
                    <a:lumOff val="25000"/>
                  </a:schemeClr>
                </a:solidFill>
              </a:rPr>
              <a:t>phải</a:t>
            </a:r>
            <a:r>
              <a:rPr lang="en-US" sz="2600" dirty="0" smtClean="0">
                <a:solidFill>
                  <a:schemeClr val="tx1">
                    <a:lumMod val="75000"/>
                    <a:lumOff val="25000"/>
                  </a:schemeClr>
                </a:solidFill>
              </a:rPr>
              <a:t> </a:t>
            </a:r>
            <a:r>
              <a:rPr lang="en-US" sz="2600" dirty="0" smtClean="0">
                <a:solidFill>
                  <a:schemeClr val="tx1">
                    <a:lumMod val="75000"/>
                    <a:lumOff val="25000"/>
                  </a:schemeClr>
                </a:solidFill>
              </a:rPr>
              <a:t>làm việc với các </a:t>
            </a:r>
            <a:r>
              <a:rPr lang="en-US" sz="2600" dirty="0" smtClean="0">
                <a:solidFill>
                  <a:schemeClr val="tx1">
                    <a:lumMod val="75000"/>
                    <a:lumOff val="25000"/>
                  </a:schemeClr>
                </a:solidFill>
              </a:rPr>
              <a:t>lỗi</a:t>
            </a:r>
            <a:r>
              <a:rPr lang="en-US" sz="2600" dirty="0" smtClean="0">
                <a:solidFill>
                  <a:schemeClr val="tx1">
                    <a:lumMod val="75000"/>
                    <a:lumOff val="25000"/>
                  </a:schemeClr>
                </a:solidFill>
              </a:rPr>
              <a:t> của người khác.</a:t>
            </a:r>
          </a:p>
          <a:p>
            <a:pPr algn="l"/>
            <a:r>
              <a:rPr lang="en-US" sz="2800" dirty="0" smtClean="0">
                <a:solidFill>
                  <a:schemeClr val="tx1">
                    <a:lumMod val="75000"/>
                    <a:lumOff val="25000"/>
                  </a:schemeClr>
                </a:solidFill>
              </a:rPr>
              <a:t> </a:t>
            </a:r>
            <a:r>
              <a:rPr lang="en-US" sz="2600" dirty="0" smtClean="0">
                <a:solidFill>
                  <a:schemeClr val="tx1">
                    <a:lumMod val="75000"/>
                    <a:lumOff val="25000"/>
                  </a:schemeClr>
                </a:solidFill>
              </a:rPr>
              <a:t>- Sở hữu chung mã nguồn là bắt buộc.</a:t>
            </a:r>
            <a:endParaRPr lang="en-US" sz="2600" dirty="0" smtClean="0">
              <a:solidFill>
                <a:schemeClr val="tx1">
                  <a:lumMod val="75000"/>
                  <a:lumOff val="25000"/>
                </a:schemeClr>
              </a:solidFill>
            </a:endParaRPr>
          </a:p>
          <a:p>
            <a:pPr algn="l"/>
            <a:r>
              <a:rPr lang="en-US" sz="2600" dirty="0" smtClean="0"/>
              <a:t>       </a:t>
            </a:r>
            <a:endParaRPr lang="en-US" sz="2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a:solidFill>
                  <a:schemeClr val="tx1"/>
                </a:solidFill>
              </a:rPr>
              <a:t>8</a:t>
            </a:r>
            <a:r>
              <a:rPr lang="en-US" sz="3600" b="1" dirty="0" smtClean="0">
                <a:solidFill>
                  <a:schemeClr val="tx1"/>
                </a:solidFill>
              </a:rPr>
              <a:t>. Tích hợp liên tục</a:t>
            </a: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“Pair” tự viết unit test cho phần việc của mình.</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“Pair” tích hợp vào hệ thống.</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“Pair” chạy tất cả test case.</a:t>
            </a: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Việc này nên diễn ra 1 hoặc 2 lần 1 ngày.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9. Khách hàng </a:t>
            </a:r>
            <a:r>
              <a:rPr lang="en-US" sz="3600" b="1" dirty="0" smtClean="0">
                <a:solidFill>
                  <a:schemeClr val="tx1"/>
                </a:solidFill>
              </a:rPr>
              <a:t>“tại chỗ”</a:t>
            </a:r>
            <a:endParaRPr lang="en-US" sz="3600" b="1"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a:t>
            </a:r>
            <a:r>
              <a:rPr lang="en-US" sz="2600" dirty="0" smtClean="0">
                <a:solidFill>
                  <a:schemeClr val="tx1">
                    <a:lumMod val="75000"/>
                    <a:lumOff val="25000"/>
                  </a:schemeClr>
                </a:solidFill>
              </a:rPr>
              <a:t>Tiếp xúc khách hàng thường xuyên.</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a:t>
            </a:r>
            <a:r>
              <a:rPr lang="en-US" sz="2600" dirty="0" smtClean="0">
                <a:solidFill>
                  <a:schemeClr val="tx1">
                    <a:lumMod val="75000"/>
                    <a:lumOff val="25000"/>
                  </a:schemeClr>
                </a:solidFill>
              </a:rPr>
              <a:t>Lập trình viên không cần phải đưa ra các giả định.</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a:t>
            </a:r>
            <a:r>
              <a:rPr lang="en-US" sz="2600" dirty="0" smtClean="0">
                <a:solidFill>
                  <a:schemeClr val="tx1">
                    <a:lumMod val="75000"/>
                    <a:lumOff val="25000"/>
                  </a:schemeClr>
                </a:solidFill>
              </a:rPr>
              <a:t>Gặp mặt trực tiếp khách hàng sẽ giảm thiểu các hiểu lầm.</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a:t>
            </a:r>
            <a:r>
              <a:rPr lang="en-US" sz="2600" dirty="0" smtClean="0">
                <a:solidFill>
                  <a:schemeClr val="tx1">
                    <a:lumMod val="75000"/>
                    <a:lumOff val="25000"/>
                  </a:schemeClr>
                </a:solidFill>
              </a:rPr>
              <a:t>K</a:t>
            </a:r>
            <a:r>
              <a:rPr lang="en-US" sz="2600" dirty="0" smtClean="0">
                <a:solidFill>
                  <a:schemeClr val="tx1">
                    <a:lumMod val="75000"/>
                    <a:lumOff val="25000"/>
                  </a:schemeClr>
                </a:solidFill>
              </a:rPr>
              <a:t>hách hàng quá bận: gặp hằng ngày</a:t>
            </a:r>
          </a:p>
          <a:p>
            <a:pPr algn="l"/>
            <a:r>
              <a:rPr lang="en-US" sz="2600" dirty="0" smtClean="0">
                <a:solidFill>
                  <a:schemeClr val="tx1">
                    <a:lumMod val="75000"/>
                    <a:lumOff val="25000"/>
                  </a:schemeClr>
                </a:solidFill>
              </a:rPr>
              <a:t> </a:t>
            </a:r>
            <a:r>
              <a:rPr lang="en-US" sz="2600" dirty="0" smtClean="0">
                <a:solidFill>
                  <a:schemeClr val="tx1">
                    <a:lumMod val="75000"/>
                    <a:lumOff val="25000"/>
                  </a:schemeClr>
                </a:solidFill>
              </a:rPr>
              <a:t>    -  Khách hàng do dự, khó đưa ra quyết định: gợi ý dùm khách hàng</a:t>
            </a:r>
            <a:endParaRPr lang="en-US" sz="2600" dirty="0" smtClean="0">
              <a:solidFill>
                <a:schemeClr val="tx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10</a:t>
            </a:r>
            <a:r>
              <a:rPr lang="en-US" sz="3600" b="1" dirty="0" smtClean="0">
                <a:solidFill>
                  <a:schemeClr val="tx1"/>
                </a:solidFill>
              </a:rPr>
              <a:t>. </a:t>
            </a:r>
            <a:r>
              <a:rPr lang="en-US" sz="3600" b="1" dirty="0" smtClean="0">
                <a:solidFill>
                  <a:schemeClr val="tx1"/>
                </a:solidFill>
              </a:rPr>
              <a:t>Phiên bản nhỏ</a:t>
            </a:r>
            <a:endParaRPr lang="en-US" sz="3600" b="1"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a:t>
            </a:r>
            <a:r>
              <a:rPr lang="en-US" sz="2600" dirty="0" smtClean="0">
                <a:solidFill>
                  <a:schemeClr val="tx1">
                    <a:lumMod val="75000"/>
                    <a:lumOff val="25000"/>
                  </a:schemeClr>
                </a:solidFill>
              </a:rPr>
              <a:t>Phát hành các phiên bản càng nhỏ càng tốt, nhưng vẫn đảm bảo tính hữu ích của chương trình.</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a:t>
            </a:r>
            <a:r>
              <a:rPr lang="en-US" sz="2600" dirty="0" smtClean="0">
                <a:solidFill>
                  <a:schemeClr val="tx1">
                    <a:lumMod val="75000"/>
                    <a:lumOff val="25000"/>
                  </a:schemeClr>
                </a:solidFill>
              </a:rPr>
              <a:t>Thường xuyên đón nhận phản hồi từ khách hàng.</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a:t>
            </a:r>
            <a:r>
              <a:rPr lang="en-US" sz="2600" dirty="0" smtClean="0">
                <a:solidFill>
                  <a:schemeClr val="tx1">
                    <a:lumMod val="75000"/>
                    <a:lumOff val="25000"/>
                  </a:schemeClr>
                </a:solidFill>
              </a:rPr>
              <a:t>Lên kế hoạch cho lần phát hành kế tiếp.</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P</a:t>
            </a:r>
            <a:r>
              <a:rPr lang="en-US" sz="2600" dirty="0" smtClean="0">
                <a:solidFill>
                  <a:schemeClr val="tx1">
                    <a:lumMod val="75000"/>
                    <a:lumOff val="25000"/>
                  </a:schemeClr>
                </a:solidFill>
              </a:rPr>
              <a:t>hát hành một phiên bản trong khoảng vài tuần.</a:t>
            </a:r>
            <a:endParaRPr lang="en-US" sz="2600" dirty="0" smtClean="0">
              <a:solidFill>
                <a:schemeClr val="tx1">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11</a:t>
            </a:r>
            <a:r>
              <a:rPr lang="en-US" sz="3600" b="1" dirty="0" smtClean="0">
                <a:solidFill>
                  <a:schemeClr val="tx1"/>
                </a:solidFill>
              </a:rPr>
              <a:t>. </a:t>
            </a:r>
            <a:r>
              <a:rPr lang="en-US" sz="3600" b="1" dirty="0" smtClean="0">
                <a:solidFill>
                  <a:schemeClr val="tx1"/>
                </a:solidFill>
              </a:rPr>
              <a:t>Làm việc 40 giờ / tuần</a:t>
            </a:r>
          </a:p>
          <a:p>
            <a:pPr algn="l"/>
            <a:r>
              <a:rPr lang="en-US" sz="2800" dirty="0" smtClean="0">
                <a:solidFill>
                  <a:schemeClr val="tx1"/>
                </a:solidFill>
              </a:rPr>
              <a:t> </a:t>
            </a:r>
            <a:r>
              <a:rPr lang="en-US" sz="2800" dirty="0" smtClean="0">
                <a:solidFill>
                  <a:schemeClr val="tx1"/>
                </a:solidFill>
              </a:rPr>
              <a:t>  - “fresh and eager every moring, tired and satisfied every night”</a:t>
            </a:r>
            <a:endParaRPr lang="en-US" sz="2800"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Làm việc suốt đêm sẽ giảm hiệu suất làm việc.</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a:t>
            </a:r>
            <a:r>
              <a:rPr lang="en-US" sz="2600" dirty="0" smtClean="0">
                <a:solidFill>
                  <a:schemeClr val="tx1">
                    <a:lumMod val="75000"/>
                    <a:lumOff val="25000"/>
                  </a:schemeClr>
                </a:solidFill>
              </a:rPr>
              <a:t>Những lập trình viên mệt mỏi sẽ rất dễ mắc phải các sai sót.  </a:t>
            </a:r>
            <a:endParaRPr lang="en-US" sz="2600" dirty="0" smtClean="0">
              <a:solidFill>
                <a:schemeClr val="tx1">
                  <a:lumMod val="75000"/>
                  <a:lumOff val="25000"/>
                </a:schemeClr>
              </a:solidFill>
            </a:endParaRPr>
          </a:p>
          <a:p>
            <a:pPr algn="l"/>
            <a:r>
              <a:rPr lang="en-US" sz="2600" dirty="0" smtClean="0">
                <a:solidFill>
                  <a:schemeClr val="tx1">
                    <a:lumMod val="75000"/>
                    <a:lumOff val="25000"/>
                  </a:schemeClr>
                </a:solidFill>
              </a:rPr>
              <a:t> </a:t>
            </a:r>
            <a:r>
              <a:rPr lang="en-US" sz="2600" dirty="0" smtClean="0">
                <a:solidFill>
                  <a:schemeClr val="tx1">
                    <a:lumMod val="75000"/>
                    <a:lumOff val="25000"/>
                  </a:schemeClr>
                </a:solidFill>
              </a:rPr>
              <a:t>    - Nếu đảo lộn sinh hoạt hằng ngày của mỗi cá nhân thì dự án sẽ lãnh hậu quả.</a:t>
            </a:r>
            <a:endParaRPr lang="en-US" sz="2600" dirty="0" smtClean="0">
              <a:solidFill>
                <a:schemeClr val="tx1">
                  <a:lumMod val="75000"/>
                  <a:lumOff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761999"/>
          </a:xfrm>
        </p:spPr>
        <p:txBody>
          <a:bodyPr>
            <a:normAutofit fontScale="90000"/>
          </a:bodyPr>
          <a:lstStyle/>
          <a:p>
            <a:r>
              <a:rPr lang="en-US" dirty="0" smtClean="0"/>
              <a:t>How</a:t>
            </a:r>
            <a:endParaRPr lang="en-US" dirty="0"/>
          </a:p>
        </p:txBody>
      </p:sp>
      <p:sp>
        <p:nvSpPr>
          <p:cNvPr id="3" name="Subtitle 2"/>
          <p:cNvSpPr>
            <a:spLocks noGrp="1"/>
          </p:cNvSpPr>
          <p:nvPr>
            <p:ph type="subTitle" idx="1"/>
          </p:nvPr>
        </p:nvSpPr>
        <p:spPr>
          <a:xfrm>
            <a:off x="1295400" y="990600"/>
            <a:ext cx="7010400" cy="5410200"/>
          </a:xfrm>
        </p:spPr>
        <p:txBody>
          <a:bodyPr>
            <a:normAutofit/>
          </a:bodyPr>
          <a:lstStyle/>
          <a:p>
            <a:pPr algn="l"/>
            <a:r>
              <a:rPr lang="en-US" sz="3600" b="1" dirty="0" smtClean="0">
                <a:solidFill>
                  <a:schemeClr val="tx1"/>
                </a:solidFill>
              </a:rPr>
              <a:t>12</a:t>
            </a:r>
            <a:r>
              <a:rPr lang="en-US" sz="3600" b="1" dirty="0" smtClean="0">
                <a:solidFill>
                  <a:schemeClr val="tx1"/>
                </a:solidFill>
              </a:rPr>
              <a:t>. Chuẩn mã nguồn</a:t>
            </a:r>
            <a:endParaRPr lang="en-US" sz="3600" b="1" dirty="0" smtClean="0">
              <a:solidFill>
                <a:schemeClr val="tx1"/>
              </a:solidFill>
            </a:endParaRPr>
          </a:p>
          <a:p>
            <a:pPr algn="l"/>
            <a:r>
              <a:rPr lang="en-US" dirty="0">
                <a:solidFill>
                  <a:schemeClr val="tx1">
                    <a:lumMod val="75000"/>
                    <a:lumOff val="25000"/>
                  </a:schemeClr>
                </a:solidFill>
              </a:rPr>
              <a:t> </a:t>
            </a:r>
            <a:r>
              <a:rPr lang="en-US" dirty="0" smtClean="0">
                <a:solidFill>
                  <a:schemeClr val="tx1">
                    <a:lumMod val="75000"/>
                    <a:lumOff val="25000"/>
                  </a:schemeClr>
                </a:solidFill>
              </a:rPr>
              <a:t>   </a:t>
            </a:r>
            <a:r>
              <a:rPr lang="en-US" sz="2600" dirty="0" smtClean="0">
                <a:solidFill>
                  <a:schemeClr val="tx1">
                    <a:lumMod val="75000"/>
                    <a:lumOff val="25000"/>
                  </a:schemeClr>
                </a:solidFill>
              </a:rPr>
              <a:t>- </a:t>
            </a:r>
            <a:r>
              <a:rPr lang="en-US" sz="2600" dirty="0" smtClean="0">
                <a:solidFill>
                  <a:schemeClr val="tx1">
                    <a:lumMod val="75000"/>
                    <a:lumOff val="25000"/>
                  </a:schemeClr>
                </a:solidFill>
              </a:rPr>
              <a:t>Các quy ước về mã nguồn</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a:t>
            </a:r>
            <a:r>
              <a:rPr lang="en-US" sz="2600" dirty="0" smtClean="0">
                <a:solidFill>
                  <a:schemeClr val="tx1">
                    <a:lumMod val="75000"/>
                    <a:lumOff val="25000"/>
                  </a:schemeClr>
                </a:solidFill>
              </a:rPr>
              <a:t>Phương pháp comment</a:t>
            </a:r>
            <a:endParaRPr lang="en-US" sz="2600" dirty="0" smtClean="0">
              <a:solidFill>
                <a:schemeClr val="tx1">
                  <a:lumMod val="75000"/>
                  <a:lumOff val="25000"/>
                </a:schemeClr>
              </a:solidFill>
            </a:endParaRPr>
          </a:p>
          <a:p>
            <a:pPr algn="l"/>
            <a:r>
              <a:rPr lang="en-US" sz="2600" dirty="0">
                <a:solidFill>
                  <a:schemeClr val="tx1">
                    <a:lumMod val="75000"/>
                    <a:lumOff val="25000"/>
                  </a:schemeClr>
                </a:solidFill>
              </a:rPr>
              <a:t> </a:t>
            </a:r>
            <a:r>
              <a:rPr lang="en-US" sz="2600" dirty="0" smtClean="0">
                <a:solidFill>
                  <a:schemeClr val="tx1">
                    <a:lumMod val="75000"/>
                    <a:lumOff val="25000"/>
                  </a:schemeClr>
                </a:solidFill>
              </a:rPr>
              <a:t>    - </a:t>
            </a:r>
            <a:r>
              <a:rPr lang="en-US" sz="2600" dirty="0" smtClean="0">
                <a:solidFill>
                  <a:schemeClr val="tx1">
                    <a:lumMod val="75000"/>
                    <a:lumOff val="25000"/>
                  </a:schemeClr>
                </a:solidFill>
              </a:rPr>
              <a:t>Chuẩn mã nguồn phải đơn giản và nghiêm ngặt.</a:t>
            </a:r>
          </a:p>
          <a:p>
            <a:pPr algn="l"/>
            <a:r>
              <a:rPr lang="en-US" sz="2600" dirty="0" smtClean="0">
                <a:solidFill>
                  <a:schemeClr val="tx1">
                    <a:lumMod val="75000"/>
                    <a:lumOff val="25000"/>
                  </a:schemeClr>
                </a:solidFill>
              </a:rPr>
              <a:t> </a:t>
            </a:r>
            <a:r>
              <a:rPr lang="en-US" sz="2600" dirty="0" smtClean="0">
                <a:solidFill>
                  <a:schemeClr val="tx1">
                    <a:lumMod val="75000"/>
                    <a:lumOff val="25000"/>
                  </a:schemeClr>
                </a:solidFill>
              </a:rPr>
              <a:t>    - Có thể sử dụng </a:t>
            </a:r>
            <a:r>
              <a:rPr lang="en-US" sz="2600" dirty="0" smtClean="0">
                <a:solidFill>
                  <a:schemeClr val="tx1">
                    <a:lumMod val="75000"/>
                    <a:lumOff val="25000"/>
                  </a:schemeClr>
                </a:solidFill>
              </a:rPr>
              <a:t>các công cụ kiểm tra mã </a:t>
            </a:r>
            <a:r>
              <a:rPr lang="en-US" sz="2600" dirty="0" smtClean="0">
                <a:solidFill>
                  <a:schemeClr val="tx1">
                    <a:lumMod val="75000"/>
                    <a:lumOff val="25000"/>
                  </a:schemeClr>
                </a:solidFill>
              </a:rPr>
              <a:t>nguồn (FxCop, CheckStyle,…).</a:t>
            </a:r>
            <a:endParaRPr lang="en-US" sz="2600" dirty="0" smtClean="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1339</Words>
  <Application>Microsoft Office PowerPoint</Application>
  <PresentationFormat>On-screen Show (4:3)</PresentationFormat>
  <Paragraphs>68</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How</vt:lpstr>
      <vt:lpstr>How</vt:lpstr>
      <vt:lpstr>How</vt:lpstr>
      <vt:lpstr>How</vt:lpstr>
      <vt:lpstr>How</vt:lpstr>
      <vt:lpstr>How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dc:title>
  <dc:creator>VietDark</dc:creator>
  <cp:lastModifiedBy>VietDark</cp:lastModifiedBy>
  <cp:revision>103</cp:revision>
  <dcterms:created xsi:type="dcterms:W3CDTF">2011-05-25T03:00:43Z</dcterms:created>
  <dcterms:modified xsi:type="dcterms:W3CDTF">2011-05-25T10:16:52Z</dcterms:modified>
</cp:coreProperties>
</file>