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59" r:id="rId4"/>
    <p:sldId id="27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F2F2CE-9962-489B-9CAB-32CD6B2892DF}" v="77" dt="2023-04-12T22:47:10.965"/>
    <p1510:client id="{A3CB47BF-9F49-4472-B2C6-E87F4297BD07}" v="7" dt="2023-04-12T23:10:3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4075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1368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1972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2789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4757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7628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0861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6190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0857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4438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4/12/2023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3803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4/12/2023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3799238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ptune.ai/blog/exploratory-data-analysis-natural-language-processin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D7F35258-C290-422B-86B5-4FD73A97D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ECA79822-10C1-E831-1225-AE32099FC359}"/>
              </a:ext>
            </a:extLst>
          </p:cNvPr>
          <p:cNvPicPr>
            <a:picLocks noChangeAspect="1"/>
          </p:cNvPicPr>
          <p:nvPr/>
        </p:nvPicPr>
        <p:blipFill rotWithShape="1">
          <a:blip r:embed="rId2"/>
          <a:srcRect t="25289" b="19458"/>
          <a:stretch/>
        </p:blipFill>
        <p:spPr>
          <a:xfrm>
            <a:off x="20" y="10"/>
            <a:ext cx="12191980" cy="4193417"/>
          </a:xfrm>
          <a:prstGeom prst="rect">
            <a:avLst/>
          </a:prstGeom>
        </p:spPr>
      </p:pic>
      <p:sp>
        <p:nvSpPr>
          <p:cNvPr id="2" name="Title 1">
            <a:extLst>
              <a:ext uri="{FF2B5EF4-FFF2-40B4-BE49-F238E27FC236}">
                <a16:creationId xmlns:a16="http://schemas.microsoft.com/office/drawing/2014/main" id="{B2837B7F-685A-99B4-66CE-9429C8E9E734}"/>
              </a:ext>
            </a:extLst>
          </p:cNvPr>
          <p:cNvSpPr>
            <a:spLocks noGrp="1"/>
          </p:cNvSpPr>
          <p:nvPr>
            <p:ph type="ctrTitle"/>
          </p:nvPr>
        </p:nvSpPr>
        <p:spPr>
          <a:xfrm>
            <a:off x="652371" y="1712200"/>
            <a:ext cx="7120030" cy="1896956"/>
          </a:xfrm>
        </p:spPr>
        <p:txBody>
          <a:bodyPr vert="horz" lIns="91440" tIns="45720" rIns="91440" bIns="45720" rtlCol="0" anchor="b">
            <a:normAutofit/>
          </a:bodyPr>
          <a:lstStyle/>
          <a:p>
            <a:pPr>
              <a:lnSpc>
                <a:spcPct val="110000"/>
              </a:lnSpc>
            </a:pPr>
            <a:r>
              <a:rPr lang="en-US" sz="2500" kern="1200" cap="all" spc="300" baseline="0" dirty="0">
                <a:highlight>
                  <a:srgbClr val="000000"/>
                </a:highlight>
                <a:latin typeface="+mj-lt"/>
                <a:ea typeface="+mj-ea"/>
                <a:cs typeface="+mj-cs"/>
              </a:rPr>
              <a:t>Exploratory Data Analysis </a:t>
            </a:r>
            <a:br>
              <a:rPr lang="en-US" sz="2500" kern="1200" cap="all" spc="300" baseline="0" dirty="0">
                <a:highlight>
                  <a:srgbClr val="000000"/>
                </a:highlight>
                <a:latin typeface="+mj-lt"/>
                <a:ea typeface="+mj-ea"/>
                <a:cs typeface="+mj-cs"/>
              </a:rPr>
            </a:br>
            <a:r>
              <a:rPr lang="en-US" sz="2500" kern="1200" cap="all" spc="300" baseline="0" dirty="0">
                <a:highlight>
                  <a:srgbClr val="000000"/>
                </a:highlight>
                <a:latin typeface="+mj-lt"/>
                <a:ea typeface="+mj-ea"/>
                <a:cs typeface="+mj-cs"/>
              </a:rPr>
              <a:t>&amp; Natural Language Processing on PubMed Leukemia Abstracts</a:t>
            </a:r>
          </a:p>
        </p:txBody>
      </p:sp>
      <p:sp>
        <p:nvSpPr>
          <p:cNvPr id="3" name="Subtitle 2">
            <a:extLst>
              <a:ext uri="{FF2B5EF4-FFF2-40B4-BE49-F238E27FC236}">
                <a16:creationId xmlns:a16="http://schemas.microsoft.com/office/drawing/2014/main" id="{963B41B1-07A7-CFCB-FBC6-23A456BB9D2A}"/>
              </a:ext>
            </a:extLst>
          </p:cNvPr>
          <p:cNvSpPr>
            <a:spLocks noGrp="1"/>
          </p:cNvSpPr>
          <p:nvPr>
            <p:ph type="subTitle" idx="1"/>
          </p:nvPr>
        </p:nvSpPr>
        <p:spPr>
          <a:xfrm>
            <a:off x="6096000" y="4769942"/>
            <a:ext cx="5448300" cy="1538287"/>
          </a:xfrm>
        </p:spPr>
        <p:txBody>
          <a:bodyPr vert="horz" lIns="91440" tIns="45720" rIns="91440" bIns="45720" rtlCol="0" anchor="t">
            <a:normAutofit/>
          </a:bodyPr>
          <a:lstStyle/>
          <a:p>
            <a:pPr algn="r"/>
            <a:r>
              <a:rPr lang="en-US" sz="1100" dirty="0"/>
              <a:t>Nhi Luu</a:t>
            </a:r>
          </a:p>
          <a:p>
            <a:pPr algn="r"/>
            <a:r>
              <a:rPr lang="en-US" sz="1100" dirty="0"/>
              <a:t>Translational Life Sciences Technology </a:t>
            </a:r>
          </a:p>
          <a:p>
            <a:pPr algn="r"/>
            <a:r>
              <a:rPr lang="en-US" sz="1100" dirty="0"/>
              <a:t>BTEC 423 – Machine Learning Applications for Translational Bioinformatics</a:t>
            </a:r>
          </a:p>
          <a:p>
            <a:pPr algn="r"/>
            <a:r>
              <a:rPr lang="en-US" sz="1100" dirty="0"/>
              <a:t>Professor: Dr. Jeffrey Robinson</a:t>
            </a:r>
          </a:p>
          <a:p>
            <a:pPr algn="r"/>
            <a:r>
              <a:rPr lang="en-US" sz="1100" dirty="0"/>
              <a:t>Report Date: 04/13/2023</a:t>
            </a:r>
          </a:p>
          <a:p>
            <a:pPr indent="-228600" algn="r">
              <a:buFont typeface="Arial" panose="020B0604020202020204" pitchFamily="34" charset="0"/>
              <a:buChar char="•"/>
            </a:pPr>
            <a:endParaRPr lang="en-US" sz="1100" dirty="0"/>
          </a:p>
        </p:txBody>
      </p:sp>
      <p:sp>
        <p:nvSpPr>
          <p:cNvPr id="43" name="Title 1">
            <a:extLst>
              <a:ext uri="{FF2B5EF4-FFF2-40B4-BE49-F238E27FC236}">
                <a16:creationId xmlns:a16="http://schemas.microsoft.com/office/drawing/2014/main" id="{DF8B25F5-EA09-4E00-0C78-E84A2F8A4828}"/>
              </a:ext>
            </a:extLst>
          </p:cNvPr>
          <p:cNvSpPr txBox="1">
            <a:spLocks/>
          </p:cNvSpPr>
          <p:nvPr/>
        </p:nvSpPr>
        <p:spPr>
          <a:xfrm>
            <a:off x="647700" y="1345669"/>
            <a:ext cx="6019892" cy="597919"/>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nSpc>
                <a:spcPct val="110000"/>
              </a:lnSpc>
            </a:pPr>
            <a:r>
              <a:rPr lang="en-US" sz="2500" dirty="0"/>
              <a:t>NLP Project Report</a:t>
            </a:r>
          </a:p>
        </p:txBody>
      </p:sp>
    </p:spTree>
    <p:extLst>
      <p:ext uri="{BB962C8B-B14F-4D97-AF65-F5344CB8AC3E}">
        <p14:creationId xmlns:p14="http://schemas.microsoft.com/office/powerpoint/2010/main" val="299417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Named entity recognition (NER)</a:t>
            </a:r>
          </a:p>
        </p:txBody>
      </p:sp>
      <p:pic>
        <p:nvPicPr>
          <p:cNvPr id="4" name="Picture 3" descr="Chart&#10;&#10;Description automatically generated">
            <a:extLst>
              <a:ext uri="{FF2B5EF4-FFF2-40B4-BE49-F238E27FC236}">
                <a16:creationId xmlns:a16="http://schemas.microsoft.com/office/drawing/2014/main" id="{1745AE1E-AD74-D6A3-4CE3-9D976F5A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55" y="1234435"/>
            <a:ext cx="7020891" cy="5265668"/>
          </a:xfrm>
          <a:prstGeom prst="rect">
            <a:avLst/>
          </a:prstGeom>
        </p:spPr>
      </p:pic>
      <p:sp>
        <p:nvSpPr>
          <p:cNvPr id="5" name="TextBox 4">
            <a:extLst>
              <a:ext uri="{FF2B5EF4-FFF2-40B4-BE49-F238E27FC236}">
                <a16:creationId xmlns:a16="http://schemas.microsoft.com/office/drawing/2014/main" id="{0B4C9298-A4C4-C3C7-7FA9-1B66721629F9}"/>
              </a:ext>
            </a:extLst>
          </p:cNvPr>
          <p:cNvSpPr txBox="1"/>
          <p:nvPr/>
        </p:nvSpPr>
        <p:spPr>
          <a:xfrm>
            <a:off x="647997" y="931423"/>
            <a:ext cx="10625228" cy="276999"/>
          </a:xfrm>
          <a:prstGeom prst="rect">
            <a:avLst/>
          </a:prstGeom>
          <a:noFill/>
        </p:spPr>
        <p:txBody>
          <a:bodyPr wrap="square" rtlCol="0">
            <a:spAutoFit/>
          </a:bodyPr>
          <a:lstStyle/>
          <a:p>
            <a:r>
              <a:rPr lang="en-US" sz="1200" dirty="0"/>
              <a:t>Utilizing Spacy, one of the NER tools, to visualize the recognized entity among the Leukemia abstracts </a:t>
            </a:r>
          </a:p>
        </p:txBody>
      </p:sp>
      <p:sp>
        <p:nvSpPr>
          <p:cNvPr id="6" name="TextBox 5">
            <a:extLst>
              <a:ext uri="{FF2B5EF4-FFF2-40B4-BE49-F238E27FC236}">
                <a16:creationId xmlns:a16="http://schemas.microsoft.com/office/drawing/2014/main" id="{C6260A35-DAD7-2A7F-DB46-D50976A13C02}"/>
              </a:ext>
            </a:extLst>
          </p:cNvPr>
          <p:cNvSpPr txBox="1"/>
          <p:nvPr/>
        </p:nvSpPr>
        <p:spPr>
          <a:xfrm>
            <a:off x="7509090" y="2775966"/>
            <a:ext cx="3427863" cy="1200329"/>
          </a:xfrm>
          <a:prstGeom prst="rect">
            <a:avLst/>
          </a:prstGeom>
          <a:noFill/>
        </p:spPr>
        <p:txBody>
          <a:bodyPr wrap="square" rtlCol="0">
            <a:spAutoFit/>
          </a:bodyPr>
          <a:lstStyle/>
          <a:p>
            <a:r>
              <a:rPr lang="en-US" sz="1200" dirty="0"/>
              <a:t>The most recognized entity were ORG, which are usually for companies, agencies, institutions, but in the abstracts, it was mostly for abbreviated words such as RNA, and so on. Let’s view the tokens of 4 entities ORG, CARDINAL, PERSON and GPE in the next slide</a:t>
            </a:r>
          </a:p>
        </p:txBody>
      </p:sp>
    </p:spTree>
    <p:extLst>
      <p:ext uri="{BB962C8B-B14F-4D97-AF65-F5344CB8AC3E}">
        <p14:creationId xmlns:p14="http://schemas.microsoft.com/office/powerpoint/2010/main" val="299079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Named entity recognition: Tokens per entity</a:t>
            </a:r>
          </a:p>
        </p:txBody>
      </p:sp>
      <p:pic>
        <p:nvPicPr>
          <p:cNvPr id="10" name="Picture 9" descr="Chart, funnel chart&#10;&#10;Description automatically generated">
            <a:extLst>
              <a:ext uri="{FF2B5EF4-FFF2-40B4-BE49-F238E27FC236}">
                <a16:creationId xmlns:a16="http://schemas.microsoft.com/office/drawing/2014/main" id="{A9B3E3A0-F9E6-8A68-29B6-0CB6BAB9B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109" y="3832666"/>
            <a:ext cx="3876570" cy="2907428"/>
          </a:xfrm>
          <a:prstGeom prst="rect">
            <a:avLst/>
          </a:prstGeom>
        </p:spPr>
      </p:pic>
      <p:pic>
        <p:nvPicPr>
          <p:cNvPr id="12" name="Picture 11" descr="Chart, funnel chart&#10;&#10;Description automatically generated">
            <a:extLst>
              <a:ext uri="{FF2B5EF4-FFF2-40B4-BE49-F238E27FC236}">
                <a16:creationId xmlns:a16="http://schemas.microsoft.com/office/drawing/2014/main" id="{BC3467D9-95DF-F33E-6F7E-2E2A052ED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048" y="3832666"/>
            <a:ext cx="3876570" cy="2907428"/>
          </a:xfrm>
          <a:prstGeom prst="rect">
            <a:avLst/>
          </a:prstGeom>
        </p:spPr>
      </p:pic>
      <p:pic>
        <p:nvPicPr>
          <p:cNvPr id="14" name="Picture 13" descr="Chart, bar chart&#10;&#10;Description automatically generated">
            <a:extLst>
              <a:ext uri="{FF2B5EF4-FFF2-40B4-BE49-F238E27FC236}">
                <a16:creationId xmlns:a16="http://schemas.microsoft.com/office/drawing/2014/main" id="{E2AF6BB9-854A-98DF-BA71-D8BFBCC11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108" y="925238"/>
            <a:ext cx="3876571" cy="2907428"/>
          </a:xfrm>
          <a:prstGeom prst="rect">
            <a:avLst/>
          </a:prstGeom>
        </p:spPr>
      </p:pic>
      <p:pic>
        <p:nvPicPr>
          <p:cNvPr id="16" name="Picture 15" descr="Chart, bar chart, funnel chart&#10;&#10;Description automatically generated">
            <a:extLst>
              <a:ext uri="{FF2B5EF4-FFF2-40B4-BE49-F238E27FC236}">
                <a16:creationId xmlns:a16="http://schemas.microsoft.com/office/drawing/2014/main" id="{8DF412C9-9C26-E06E-3A07-8CC706BB5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990" y="925238"/>
            <a:ext cx="3876571" cy="2907428"/>
          </a:xfrm>
          <a:prstGeom prst="rect">
            <a:avLst/>
          </a:prstGeom>
        </p:spPr>
      </p:pic>
    </p:spTree>
    <p:extLst>
      <p:ext uri="{BB962C8B-B14F-4D97-AF65-F5344CB8AC3E}">
        <p14:creationId xmlns:p14="http://schemas.microsoft.com/office/powerpoint/2010/main" val="398701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Part of speech tagging</a:t>
            </a:r>
          </a:p>
        </p:txBody>
      </p:sp>
      <p:sp>
        <p:nvSpPr>
          <p:cNvPr id="9" name="TextBox 8">
            <a:extLst>
              <a:ext uri="{FF2B5EF4-FFF2-40B4-BE49-F238E27FC236}">
                <a16:creationId xmlns:a16="http://schemas.microsoft.com/office/drawing/2014/main" id="{1D769DEB-3AB6-BAA2-981A-8BE5B63F9AA2}"/>
              </a:ext>
            </a:extLst>
          </p:cNvPr>
          <p:cNvSpPr txBox="1"/>
          <p:nvPr/>
        </p:nvSpPr>
        <p:spPr>
          <a:xfrm>
            <a:off x="647997" y="931423"/>
            <a:ext cx="10625228" cy="461665"/>
          </a:xfrm>
          <a:prstGeom prst="rect">
            <a:avLst/>
          </a:prstGeom>
          <a:noFill/>
        </p:spPr>
        <p:txBody>
          <a:bodyPr wrap="square" rtlCol="0">
            <a:spAutoFit/>
          </a:bodyPr>
          <a:lstStyle/>
          <a:p>
            <a:r>
              <a:rPr lang="en-US" sz="1200" dirty="0"/>
              <a:t>Part of speech (POS) tagging aims to assign POS labels to words in a sentence (left). The right chart investigates the content of highest POS tag NN, which is the nouns.</a:t>
            </a:r>
          </a:p>
        </p:txBody>
      </p:sp>
      <p:pic>
        <p:nvPicPr>
          <p:cNvPr id="11" name="Picture 10" descr="Chart, funnel chart&#10;&#10;Description automatically generated">
            <a:extLst>
              <a:ext uri="{FF2B5EF4-FFF2-40B4-BE49-F238E27FC236}">
                <a16:creationId xmlns:a16="http://schemas.microsoft.com/office/drawing/2014/main" id="{086FB760-A15C-E8D8-CB09-07022AB3C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6" y="1393088"/>
            <a:ext cx="5420470" cy="4065352"/>
          </a:xfrm>
          <a:prstGeom prst="rect">
            <a:avLst/>
          </a:prstGeom>
        </p:spPr>
      </p:pic>
      <p:pic>
        <p:nvPicPr>
          <p:cNvPr id="13" name="Picture 12" descr="Chart, bar chart, funnel chart&#10;&#10;Description automatically generated">
            <a:extLst>
              <a:ext uri="{FF2B5EF4-FFF2-40B4-BE49-F238E27FC236}">
                <a16:creationId xmlns:a16="http://schemas.microsoft.com/office/drawing/2014/main" id="{1B4621A4-C07F-1043-C765-826A5AF7B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466" y="1504950"/>
            <a:ext cx="5420469" cy="4065352"/>
          </a:xfrm>
          <a:prstGeom prst="rect">
            <a:avLst/>
          </a:prstGeom>
        </p:spPr>
      </p:pic>
    </p:spTree>
    <p:extLst>
      <p:ext uri="{BB962C8B-B14F-4D97-AF65-F5344CB8AC3E}">
        <p14:creationId xmlns:p14="http://schemas.microsoft.com/office/powerpoint/2010/main" val="26803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Exploring text complexity</a:t>
            </a:r>
          </a:p>
        </p:txBody>
      </p:sp>
      <p:pic>
        <p:nvPicPr>
          <p:cNvPr id="6" name="Picture 5" descr="Chart, histogram&#10;&#10;Description automatically generated">
            <a:extLst>
              <a:ext uri="{FF2B5EF4-FFF2-40B4-BE49-F238E27FC236}">
                <a16:creationId xmlns:a16="http://schemas.microsoft.com/office/drawing/2014/main" id="{0FB33112-2780-9025-3EE3-97EB46BB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6" y="1577754"/>
            <a:ext cx="6132583" cy="4599437"/>
          </a:xfrm>
          <a:prstGeom prst="rect">
            <a:avLst/>
          </a:prstGeom>
        </p:spPr>
      </p:pic>
      <p:sp>
        <p:nvSpPr>
          <p:cNvPr id="7" name="TextBox 6">
            <a:extLst>
              <a:ext uri="{FF2B5EF4-FFF2-40B4-BE49-F238E27FC236}">
                <a16:creationId xmlns:a16="http://schemas.microsoft.com/office/drawing/2014/main" id="{C6764E5D-A6F6-1A41-7697-56B94361C70E}"/>
              </a:ext>
            </a:extLst>
          </p:cNvPr>
          <p:cNvSpPr txBox="1"/>
          <p:nvPr/>
        </p:nvSpPr>
        <p:spPr>
          <a:xfrm>
            <a:off x="647997" y="931423"/>
            <a:ext cx="10625228" cy="646331"/>
          </a:xfrm>
          <a:prstGeom prst="rect">
            <a:avLst/>
          </a:prstGeom>
          <a:noFill/>
        </p:spPr>
        <p:txBody>
          <a:bodyPr wrap="square" rtlCol="0">
            <a:spAutoFit/>
          </a:bodyPr>
          <a:lstStyle/>
          <a:p>
            <a:r>
              <a:rPr lang="en-US" sz="1200" dirty="0"/>
              <a:t>There are several readability tests to quantitatively investigate text complexity for appropriate target audience. The histogram below shows the readability score using Flesch Reading Ease to observe whether the text is complex. The score falls most into the range 20-40, indicate that the content is appropriate for college students but entirely not for high school and younger. </a:t>
            </a:r>
          </a:p>
        </p:txBody>
      </p:sp>
      <p:pic>
        <p:nvPicPr>
          <p:cNvPr id="17" name="Picture 16">
            <a:extLst>
              <a:ext uri="{FF2B5EF4-FFF2-40B4-BE49-F238E27FC236}">
                <a16:creationId xmlns:a16="http://schemas.microsoft.com/office/drawing/2014/main" id="{F7B9C38E-15EF-C32A-AF99-2EE38E5604E2}"/>
              </a:ext>
            </a:extLst>
          </p:cNvPr>
          <p:cNvPicPr>
            <a:picLocks noChangeAspect="1"/>
          </p:cNvPicPr>
          <p:nvPr/>
        </p:nvPicPr>
        <p:blipFill rotWithShape="1">
          <a:blip r:embed="rId3"/>
          <a:srcRect l="22275" t="34267" r="50875" b="45067"/>
          <a:stretch/>
        </p:blipFill>
        <p:spPr>
          <a:xfrm>
            <a:off x="7245000" y="2437637"/>
            <a:ext cx="4028225" cy="1744064"/>
          </a:xfrm>
          <a:prstGeom prst="rect">
            <a:avLst/>
          </a:prstGeom>
        </p:spPr>
      </p:pic>
      <p:sp>
        <p:nvSpPr>
          <p:cNvPr id="18" name="TextBox 17">
            <a:extLst>
              <a:ext uri="{FF2B5EF4-FFF2-40B4-BE49-F238E27FC236}">
                <a16:creationId xmlns:a16="http://schemas.microsoft.com/office/drawing/2014/main" id="{3398EE5E-F150-C810-F1CE-0F48518CD767}"/>
              </a:ext>
            </a:extLst>
          </p:cNvPr>
          <p:cNvSpPr txBox="1"/>
          <p:nvPr/>
        </p:nvSpPr>
        <p:spPr>
          <a:xfrm>
            <a:off x="7245000" y="2012780"/>
            <a:ext cx="3991059" cy="276999"/>
          </a:xfrm>
          <a:prstGeom prst="rect">
            <a:avLst/>
          </a:prstGeom>
          <a:noFill/>
        </p:spPr>
        <p:txBody>
          <a:bodyPr wrap="square" rtlCol="0">
            <a:spAutoFit/>
          </a:bodyPr>
          <a:lstStyle/>
          <a:p>
            <a:r>
              <a:rPr lang="en-US" sz="1200" dirty="0"/>
              <a:t>An example of few abstracts with score below 5: </a:t>
            </a:r>
          </a:p>
        </p:txBody>
      </p:sp>
    </p:spTree>
    <p:extLst>
      <p:ext uri="{BB962C8B-B14F-4D97-AF65-F5344CB8AC3E}">
        <p14:creationId xmlns:p14="http://schemas.microsoft.com/office/powerpoint/2010/main" val="369123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Data and References</a:t>
            </a:r>
          </a:p>
        </p:txBody>
      </p:sp>
      <p:sp>
        <p:nvSpPr>
          <p:cNvPr id="3" name="Content Placeholder 2">
            <a:extLst>
              <a:ext uri="{FF2B5EF4-FFF2-40B4-BE49-F238E27FC236}">
                <a16:creationId xmlns:a16="http://schemas.microsoft.com/office/drawing/2014/main" id="{3D03432D-C959-A2A3-E18E-C825ACC7AEE4}"/>
              </a:ext>
            </a:extLst>
          </p:cNvPr>
          <p:cNvSpPr>
            <a:spLocks noGrp="1"/>
          </p:cNvSpPr>
          <p:nvPr>
            <p:ph idx="1"/>
          </p:nvPr>
        </p:nvSpPr>
        <p:spPr>
          <a:xfrm>
            <a:off x="652371" y="1232234"/>
            <a:ext cx="10620855" cy="3848100"/>
          </a:xfrm>
        </p:spPr>
        <p:txBody>
          <a:bodyPr/>
          <a:lstStyle/>
          <a:p>
            <a:r>
              <a:rPr lang="en-US" dirty="0"/>
              <a:t>A text file (“</a:t>
            </a:r>
            <a:r>
              <a:rPr lang="en-US" dirty="0" err="1"/>
              <a:t>pubmed</a:t>
            </a:r>
            <a:r>
              <a:rPr lang="en-US" dirty="0"/>
              <a:t>-leukemia-set”) comprised of roughly 1336 most recent abstracts related to Leukemia was obtained from PubMed in Medline format. The data was processed into PMID and abstract for further analysis in Python using Google </a:t>
            </a:r>
            <a:r>
              <a:rPr lang="en-US" dirty="0" err="1"/>
              <a:t>Colab</a:t>
            </a:r>
            <a:endParaRPr lang="en-US" dirty="0"/>
          </a:p>
          <a:p>
            <a:r>
              <a:rPr lang="en-US" dirty="0"/>
              <a:t>The codes used to generate the following plots were based on the NLP walkthrough on Neptune.ai (ref: </a:t>
            </a:r>
            <a:r>
              <a:rPr lang="en-US" dirty="0">
                <a:hlinkClick r:id="rId2"/>
              </a:rPr>
              <a:t>https://neptune.ai/blog/exploratory-data-analysis-natural-language-processing-tools</a:t>
            </a:r>
            <a:r>
              <a:rPr lang="en-US" dirty="0"/>
              <a:t>)</a:t>
            </a:r>
          </a:p>
        </p:txBody>
      </p:sp>
    </p:spTree>
    <p:extLst>
      <p:ext uri="{BB962C8B-B14F-4D97-AF65-F5344CB8AC3E}">
        <p14:creationId xmlns:p14="http://schemas.microsoft.com/office/powerpoint/2010/main" val="427497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8499F0D8-FA3B-D241-FC04-14251C6A5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7" y="721110"/>
            <a:ext cx="3951894" cy="2963921"/>
          </a:xfrm>
          <a:prstGeom prst="rect">
            <a:avLst/>
          </a:prstGeom>
        </p:spPr>
      </p:pic>
      <p:pic>
        <p:nvPicPr>
          <p:cNvPr id="6" name="Picture 5" descr="Chart, histogram&#10;&#10;Description automatically generated">
            <a:extLst>
              <a:ext uri="{FF2B5EF4-FFF2-40B4-BE49-F238E27FC236}">
                <a16:creationId xmlns:a16="http://schemas.microsoft.com/office/drawing/2014/main" id="{5A4D2A05-A44D-65D6-6C3B-92D724BC7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614" y="721110"/>
            <a:ext cx="3951894" cy="2963921"/>
          </a:xfrm>
          <a:prstGeom prst="rect">
            <a:avLst/>
          </a:prstGeom>
        </p:spPr>
      </p:pic>
      <p:sp>
        <p:nvSpPr>
          <p:cNvPr id="11" name="Title 1">
            <a:extLst>
              <a:ext uri="{FF2B5EF4-FFF2-40B4-BE49-F238E27FC236}">
                <a16:creationId xmlns:a16="http://schemas.microsoft.com/office/drawing/2014/main" id="{BA0EB86D-CF4E-754A-8702-C23F5F903E8D}"/>
              </a:ext>
            </a:extLst>
          </p:cNvPr>
          <p:cNvSpPr txBox="1">
            <a:spLocks/>
          </p:cNvSpPr>
          <p:nvPr/>
        </p:nvSpPr>
        <p:spPr>
          <a:xfrm>
            <a:off x="647997" y="357897"/>
            <a:ext cx="10625229" cy="1147053"/>
          </a:xfrm>
          <a:prstGeom prst="rect">
            <a:avLst/>
          </a:prstGeom>
        </p:spPr>
        <p:txBody>
          <a:bodyPr vert="horz" lIns="91440" tIns="45720" rIns="91440" bIns="45720" rtlCol="0" anchor="t">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sz="2400"/>
              <a:t>Fundamental Characteristics of the text data</a:t>
            </a:r>
            <a:endParaRPr lang="en-US" sz="2400" dirty="0"/>
          </a:p>
        </p:txBody>
      </p:sp>
      <p:pic>
        <p:nvPicPr>
          <p:cNvPr id="13" name="Picture 12" descr="Chart, histogram&#10;&#10;Description automatically generated">
            <a:extLst>
              <a:ext uri="{FF2B5EF4-FFF2-40B4-BE49-F238E27FC236}">
                <a16:creationId xmlns:a16="http://schemas.microsoft.com/office/drawing/2014/main" id="{3189D3B4-0D23-61E7-EC99-9B290B4B7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97" y="3685031"/>
            <a:ext cx="3951894" cy="2963921"/>
          </a:xfrm>
          <a:prstGeom prst="rect">
            <a:avLst/>
          </a:prstGeom>
        </p:spPr>
      </p:pic>
      <p:sp>
        <p:nvSpPr>
          <p:cNvPr id="15" name="TextBox 14">
            <a:extLst>
              <a:ext uri="{FF2B5EF4-FFF2-40B4-BE49-F238E27FC236}">
                <a16:creationId xmlns:a16="http://schemas.microsoft.com/office/drawing/2014/main" id="{6BDE6F54-2E05-8077-8F1E-2F6E214DF9B5}"/>
              </a:ext>
            </a:extLst>
          </p:cNvPr>
          <p:cNvSpPr txBox="1"/>
          <p:nvPr/>
        </p:nvSpPr>
        <p:spPr>
          <a:xfrm>
            <a:off x="8386508" y="1504950"/>
            <a:ext cx="3500692" cy="646331"/>
          </a:xfrm>
          <a:prstGeom prst="rect">
            <a:avLst/>
          </a:prstGeom>
          <a:noFill/>
        </p:spPr>
        <p:txBody>
          <a:bodyPr wrap="square" rtlCol="0">
            <a:spAutoFit/>
          </a:bodyPr>
          <a:lstStyle/>
          <a:p>
            <a:r>
              <a:rPr lang="en-US" sz="1200" dirty="0"/>
              <a:t>The histogram shows that the number of words in the abstracts ranges from 125-625 words per abstracts, and mostly falls between 125-500.</a:t>
            </a:r>
          </a:p>
        </p:txBody>
      </p:sp>
      <p:sp>
        <p:nvSpPr>
          <p:cNvPr id="17" name="TextBox 16">
            <a:extLst>
              <a:ext uri="{FF2B5EF4-FFF2-40B4-BE49-F238E27FC236}">
                <a16:creationId xmlns:a16="http://schemas.microsoft.com/office/drawing/2014/main" id="{92B55D31-A900-8CAD-587E-C0CBE246A0C9}"/>
              </a:ext>
            </a:extLst>
          </p:cNvPr>
          <p:cNvSpPr txBox="1"/>
          <p:nvPr/>
        </p:nvSpPr>
        <p:spPr>
          <a:xfrm>
            <a:off x="4848600" y="4705326"/>
            <a:ext cx="4939212" cy="461665"/>
          </a:xfrm>
          <a:prstGeom prst="rect">
            <a:avLst/>
          </a:prstGeom>
          <a:noFill/>
        </p:spPr>
        <p:txBody>
          <a:bodyPr wrap="square" rtlCol="0">
            <a:spAutoFit/>
          </a:bodyPr>
          <a:lstStyle/>
          <a:p>
            <a:r>
              <a:rPr lang="en-US" sz="1200" dirty="0"/>
              <a:t>The average word length in each sentence was shown to be between 5 – 7.5 words, with 6 to be roughly the common length. </a:t>
            </a:r>
          </a:p>
        </p:txBody>
      </p:sp>
    </p:spTree>
    <p:extLst>
      <p:ext uri="{BB962C8B-B14F-4D97-AF65-F5344CB8AC3E}">
        <p14:creationId xmlns:p14="http://schemas.microsoft.com/office/powerpoint/2010/main" val="410181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Fundamental Characteristics of the text data</a:t>
            </a:r>
          </a:p>
        </p:txBody>
      </p:sp>
      <p:pic>
        <p:nvPicPr>
          <p:cNvPr id="8" name="Picture 7" descr="Chart, bar chart&#10;&#10;Description automatically generated">
            <a:extLst>
              <a:ext uri="{FF2B5EF4-FFF2-40B4-BE49-F238E27FC236}">
                <a16:creationId xmlns:a16="http://schemas.microsoft.com/office/drawing/2014/main" id="{DDECAF15-AD90-522B-CCD7-D3CCCF092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7" y="931423"/>
            <a:ext cx="4866544" cy="3649908"/>
          </a:xfrm>
          <a:prstGeom prst="rect">
            <a:avLst/>
          </a:prstGeom>
        </p:spPr>
      </p:pic>
      <p:pic>
        <p:nvPicPr>
          <p:cNvPr id="10" name="Picture 9" descr="Chart&#10;&#10;Description automatically generated">
            <a:extLst>
              <a:ext uri="{FF2B5EF4-FFF2-40B4-BE49-F238E27FC236}">
                <a16:creationId xmlns:a16="http://schemas.microsoft.com/office/drawing/2014/main" id="{04BBDC63-EEE3-D21C-6AC6-90D775B93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277" y="839363"/>
            <a:ext cx="5852172" cy="4389129"/>
          </a:xfrm>
          <a:prstGeom prst="rect">
            <a:avLst/>
          </a:prstGeom>
        </p:spPr>
      </p:pic>
      <p:sp>
        <p:nvSpPr>
          <p:cNvPr id="11" name="TextBox 10">
            <a:extLst>
              <a:ext uri="{FF2B5EF4-FFF2-40B4-BE49-F238E27FC236}">
                <a16:creationId xmlns:a16="http://schemas.microsoft.com/office/drawing/2014/main" id="{5B34F8B9-138A-7982-51BE-2ADE02C56B4B}"/>
              </a:ext>
            </a:extLst>
          </p:cNvPr>
          <p:cNvSpPr txBox="1"/>
          <p:nvPr/>
        </p:nvSpPr>
        <p:spPr>
          <a:xfrm>
            <a:off x="2838209" y="5531036"/>
            <a:ext cx="5671154" cy="461665"/>
          </a:xfrm>
          <a:prstGeom prst="rect">
            <a:avLst/>
          </a:prstGeom>
          <a:noFill/>
        </p:spPr>
        <p:txBody>
          <a:bodyPr wrap="square" rtlCol="0">
            <a:spAutoFit/>
          </a:bodyPr>
          <a:lstStyle/>
          <a:p>
            <a:r>
              <a:rPr lang="en-US" sz="1200" dirty="0"/>
              <a:t>Besides the most used stop words (left), the frequently most used words in abstracts on research related to leukemia are demonstrated (right)</a:t>
            </a:r>
          </a:p>
        </p:txBody>
      </p:sp>
    </p:spTree>
    <p:extLst>
      <p:ext uri="{BB962C8B-B14F-4D97-AF65-F5344CB8AC3E}">
        <p14:creationId xmlns:p14="http://schemas.microsoft.com/office/powerpoint/2010/main" val="70612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err="1"/>
              <a:t>Ngram</a:t>
            </a:r>
            <a:r>
              <a:rPr lang="en-US" sz="2400" dirty="0"/>
              <a:t> Exploration</a:t>
            </a:r>
          </a:p>
        </p:txBody>
      </p:sp>
      <p:sp>
        <p:nvSpPr>
          <p:cNvPr id="3" name="TextBox 2">
            <a:extLst>
              <a:ext uri="{FF2B5EF4-FFF2-40B4-BE49-F238E27FC236}">
                <a16:creationId xmlns:a16="http://schemas.microsoft.com/office/drawing/2014/main" id="{5A070B41-4308-1FD3-051B-208A6D923763}"/>
              </a:ext>
            </a:extLst>
          </p:cNvPr>
          <p:cNvSpPr txBox="1"/>
          <p:nvPr/>
        </p:nvSpPr>
        <p:spPr>
          <a:xfrm>
            <a:off x="647997" y="931423"/>
            <a:ext cx="10625228" cy="276999"/>
          </a:xfrm>
          <a:prstGeom prst="rect">
            <a:avLst/>
          </a:prstGeom>
          <a:noFill/>
        </p:spPr>
        <p:txBody>
          <a:bodyPr wrap="square" rtlCol="0">
            <a:spAutoFit/>
          </a:bodyPr>
          <a:lstStyle/>
          <a:p>
            <a:r>
              <a:rPr lang="en-US" sz="1200" dirty="0"/>
              <a:t>N-grams are contiguous sequences of n number of words Charts below demonstrated the top bigrams (n=2) and trigrams (n=3) used in the abstracts </a:t>
            </a:r>
          </a:p>
        </p:txBody>
      </p:sp>
      <p:pic>
        <p:nvPicPr>
          <p:cNvPr id="9" name="Picture 8" descr="Chart, funnel chart&#10;&#10;Description automatically generated">
            <a:extLst>
              <a:ext uri="{FF2B5EF4-FFF2-40B4-BE49-F238E27FC236}">
                <a16:creationId xmlns:a16="http://schemas.microsoft.com/office/drawing/2014/main" id="{4503AB13-7C92-1367-2A01-5FD478ACC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60363"/>
            <a:ext cx="5153040" cy="3864780"/>
          </a:xfrm>
          <a:prstGeom prst="rect">
            <a:avLst/>
          </a:prstGeom>
        </p:spPr>
      </p:pic>
      <p:pic>
        <p:nvPicPr>
          <p:cNvPr id="11" name="Picture 10" descr="Chart, bar chart, funnel chart&#10;&#10;Description automatically generated">
            <a:extLst>
              <a:ext uri="{FF2B5EF4-FFF2-40B4-BE49-F238E27FC236}">
                <a16:creationId xmlns:a16="http://schemas.microsoft.com/office/drawing/2014/main" id="{7BE8EE4C-94FC-18F4-4A92-AA754BE5C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97" y="1360363"/>
            <a:ext cx="5153040" cy="3864780"/>
          </a:xfrm>
          <a:prstGeom prst="rect">
            <a:avLst/>
          </a:prstGeom>
        </p:spPr>
      </p:pic>
    </p:spTree>
    <p:extLst>
      <p:ext uri="{BB962C8B-B14F-4D97-AF65-F5344CB8AC3E}">
        <p14:creationId xmlns:p14="http://schemas.microsoft.com/office/powerpoint/2010/main" val="195920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Topic Modeling exploration with </a:t>
            </a:r>
            <a:r>
              <a:rPr lang="en-US" sz="2400" dirty="0" err="1"/>
              <a:t>pyldavis</a:t>
            </a:r>
            <a:endParaRPr lang="en-US" sz="2400" dirty="0"/>
          </a:p>
        </p:txBody>
      </p:sp>
      <p:pic>
        <p:nvPicPr>
          <p:cNvPr id="22" name="lda_plot">
            <a:hlinkClick r:id="" action="ppaction://media"/>
            <a:extLst>
              <a:ext uri="{FF2B5EF4-FFF2-40B4-BE49-F238E27FC236}">
                <a16:creationId xmlns:a16="http://schemas.microsoft.com/office/drawing/2014/main" id="{B679B47F-4646-8E4A-81F5-97A0A58A2FE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47997" y="931423"/>
            <a:ext cx="8156959" cy="5292417"/>
          </a:xfrm>
        </p:spPr>
      </p:pic>
      <p:sp>
        <p:nvSpPr>
          <p:cNvPr id="23" name="TextBox 22">
            <a:extLst>
              <a:ext uri="{FF2B5EF4-FFF2-40B4-BE49-F238E27FC236}">
                <a16:creationId xmlns:a16="http://schemas.microsoft.com/office/drawing/2014/main" id="{779059EB-3FDB-702C-57B9-8A7983701C8B}"/>
              </a:ext>
            </a:extLst>
          </p:cNvPr>
          <p:cNvSpPr txBox="1"/>
          <p:nvPr/>
        </p:nvSpPr>
        <p:spPr>
          <a:xfrm>
            <a:off x="647997" y="6361603"/>
            <a:ext cx="10625228" cy="276999"/>
          </a:xfrm>
          <a:prstGeom prst="rect">
            <a:avLst/>
          </a:prstGeom>
          <a:noFill/>
        </p:spPr>
        <p:txBody>
          <a:bodyPr wrap="square" rtlCol="0">
            <a:spAutoFit/>
          </a:bodyPr>
          <a:lstStyle/>
          <a:p>
            <a:r>
              <a:rPr lang="en-US" sz="1200" dirty="0"/>
              <a:t>For interactive plots, please download the </a:t>
            </a:r>
            <a:r>
              <a:rPr lang="en-US" sz="1200" dirty="0">
                <a:solidFill>
                  <a:srgbClr val="7030A0"/>
                </a:solidFill>
              </a:rPr>
              <a:t>“lda_plot.html” </a:t>
            </a:r>
            <a:r>
              <a:rPr lang="en-US" sz="1200" dirty="0"/>
              <a:t>generated in </a:t>
            </a:r>
            <a:r>
              <a:rPr lang="en-US" sz="1200" dirty="0" err="1"/>
              <a:t>Colab</a:t>
            </a:r>
            <a:r>
              <a:rPr lang="en-US" sz="1200" dirty="0"/>
              <a:t> and view it locally</a:t>
            </a:r>
          </a:p>
        </p:txBody>
      </p:sp>
      <p:sp>
        <p:nvSpPr>
          <p:cNvPr id="24" name="TextBox 23">
            <a:extLst>
              <a:ext uri="{FF2B5EF4-FFF2-40B4-BE49-F238E27FC236}">
                <a16:creationId xmlns:a16="http://schemas.microsoft.com/office/drawing/2014/main" id="{74AD8A71-D818-BA07-A0CD-9FE6D1A21CC9}"/>
              </a:ext>
            </a:extLst>
          </p:cNvPr>
          <p:cNvSpPr txBox="1"/>
          <p:nvPr/>
        </p:nvSpPr>
        <p:spPr>
          <a:xfrm>
            <a:off x="8804956" y="2868529"/>
            <a:ext cx="3157495" cy="830997"/>
          </a:xfrm>
          <a:prstGeom prst="rect">
            <a:avLst/>
          </a:prstGeom>
          <a:noFill/>
        </p:spPr>
        <p:txBody>
          <a:bodyPr wrap="square" rtlCol="0">
            <a:spAutoFit/>
          </a:bodyPr>
          <a:lstStyle/>
          <a:p>
            <a:r>
              <a:rPr lang="en-US" sz="1200" dirty="0"/>
              <a:t>Extract main topics that occur in a collection of Leukemia related abstracts using unsupervised learning from LDA topic modeling</a:t>
            </a:r>
          </a:p>
        </p:txBody>
      </p:sp>
    </p:spTree>
    <p:extLst>
      <p:ext uri="{BB962C8B-B14F-4D97-AF65-F5344CB8AC3E}">
        <p14:creationId xmlns:p14="http://schemas.microsoft.com/office/powerpoint/2010/main" val="169305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66"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2"/>
                                        </p:tgtEl>
                                      </p:cBhvr>
                                    </p:cmd>
                                  </p:childTnLst>
                                </p:cTn>
                              </p:par>
                            </p:childTnLst>
                          </p:cTn>
                        </p:par>
                      </p:childTnLst>
                    </p:cTn>
                  </p:par>
                </p:childTnLst>
              </p:cTn>
              <p:nextCondLst>
                <p:cond evt="onClick" delay="0">
                  <p:tgtEl>
                    <p:spTgt spid="22"/>
                  </p:tgtEl>
                </p:cond>
              </p:nextCondLst>
            </p:seq>
            <p:video>
              <p:cMediaNode vol="80000">
                <p:cTn id="12" fill="hold" display="0">
                  <p:stCondLst>
                    <p:cond delay="indefinite"/>
                  </p:stCondLst>
                </p:cTn>
                <p:tgtEl>
                  <p:spTgt spid="2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err="1"/>
              <a:t>wordcloud</a:t>
            </a:r>
            <a:endParaRPr lang="en-US" sz="2400" dirty="0"/>
          </a:p>
        </p:txBody>
      </p:sp>
      <p:pic>
        <p:nvPicPr>
          <p:cNvPr id="4" name="Picture 3" descr="Text&#10;&#10;Description automatically generated">
            <a:extLst>
              <a:ext uri="{FF2B5EF4-FFF2-40B4-BE49-F238E27FC236}">
                <a16:creationId xmlns:a16="http://schemas.microsoft.com/office/drawing/2014/main" id="{A939C868-C2E8-0357-0F39-B70451743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601" y="1320387"/>
            <a:ext cx="10166798" cy="5179716"/>
          </a:xfrm>
          <a:prstGeom prst="rect">
            <a:avLst/>
          </a:prstGeom>
        </p:spPr>
      </p:pic>
      <p:sp>
        <p:nvSpPr>
          <p:cNvPr id="5" name="TextBox 4">
            <a:extLst>
              <a:ext uri="{FF2B5EF4-FFF2-40B4-BE49-F238E27FC236}">
                <a16:creationId xmlns:a16="http://schemas.microsoft.com/office/drawing/2014/main" id="{40FB5B57-2280-0481-B193-75B0F2B3F9AE}"/>
              </a:ext>
            </a:extLst>
          </p:cNvPr>
          <p:cNvSpPr txBox="1"/>
          <p:nvPr/>
        </p:nvSpPr>
        <p:spPr>
          <a:xfrm>
            <a:off x="647997" y="931423"/>
            <a:ext cx="10625228" cy="276999"/>
          </a:xfrm>
          <a:prstGeom prst="rect">
            <a:avLst/>
          </a:prstGeom>
          <a:noFill/>
        </p:spPr>
        <p:txBody>
          <a:bodyPr wrap="square" rtlCol="0">
            <a:spAutoFit/>
          </a:bodyPr>
          <a:lstStyle/>
          <a:p>
            <a:r>
              <a:rPr lang="en-US" sz="1200" dirty="0"/>
              <a:t>A word cloud to visualize text data from the abstracts. Words appear by color/size to indicate the frequency/importance</a:t>
            </a:r>
          </a:p>
        </p:txBody>
      </p:sp>
    </p:spTree>
    <p:extLst>
      <p:ext uri="{BB962C8B-B14F-4D97-AF65-F5344CB8AC3E}">
        <p14:creationId xmlns:p14="http://schemas.microsoft.com/office/powerpoint/2010/main" val="290964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Sentiment analysis: </a:t>
            </a:r>
            <a:r>
              <a:rPr lang="en-US" sz="2400" dirty="0" err="1"/>
              <a:t>textblob</a:t>
            </a:r>
            <a:endParaRPr lang="en-US" sz="2400" dirty="0"/>
          </a:p>
        </p:txBody>
      </p:sp>
      <p:pic>
        <p:nvPicPr>
          <p:cNvPr id="4" name="Picture 3" descr="Chart, histogram&#10;&#10;Description automatically generated">
            <a:extLst>
              <a:ext uri="{FF2B5EF4-FFF2-40B4-BE49-F238E27FC236}">
                <a16:creationId xmlns:a16="http://schemas.microsoft.com/office/drawing/2014/main" id="{D0673E31-73B2-A0D9-EAE0-463E0DE74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7" y="805147"/>
            <a:ext cx="3869139" cy="2901854"/>
          </a:xfrm>
          <a:prstGeom prst="rect">
            <a:avLst/>
          </a:prstGeom>
        </p:spPr>
      </p:pic>
      <p:pic>
        <p:nvPicPr>
          <p:cNvPr id="6" name="Picture 5" descr="Chart, bar chart&#10;&#10;Description automatically generated">
            <a:extLst>
              <a:ext uri="{FF2B5EF4-FFF2-40B4-BE49-F238E27FC236}">
                <a16:creationId xmlns:a16="http://schemas.microsoft.com/office/drawing/2014/main" id="{CDB2A824-2DDD-2762-C7C1-654E60604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876" y="931423"/>
            <a:ext cx="6415127" cy="4811345"/>
          </a:xfrm>
          <a:prstGeom prst="rect">
            <a:avLst/>
          </a:prstGeom>
        </p:spPr>
      </p:pic>
      <p:sp>
        <p:nvSpPr>
          <p:cNvPr id="7" name="TextBox 6">
            <a:extLst>
              <a:ext uri="{FF2B5EF4-FFF2-40B4-BE49-F238E27FC236}">
                <a16:creationId xmlns:a16="http://schemas.microsoft.com/office/drawing/2014/main" id="{D0B68C58-97D4-A2ED-F748-C69B29AC56D8}"/>
              </a:ext>
            </a:extLst>
          </p:cNvPr>
          <p:cNvSpPr txBox="1"/>
          <p:nvPr/>
        </p:nvSpPr>
        <p:spPr>
          <a:xfrm>
            <a:off x="966358" y="3707001"/>
            <a:ext cx="3550778" cy="646331"/>
          </a:xfrm>
          <a:prstGeom prst="rect">
            <a:avLst/>
          </a:prstGeom>
          <a:noFill/>
        </p:spPr>
        <p:txBody>
          <a:bodyPr wrap="square" rtlCol="0">
            <a:spAutoFit/>
          </a:bodyPr>
          <a:lstStyle/>
          <a:p>
            <a:r>
              <a:rPr lang="en-US" sz="1200" dirty="0"/>
              <a:t>A polarity score was calculated to determine if the abstracts were positive, negative, or neutral. This sentiment analysis was done using </a:t>
            </a:r>
            <a:r>
              <a:rPr lang="en-US" sz="1200" dirty="0" err="1"/>
              <a:t>Textblob</a:t>
            </a:r>
            <a:r>
              <a:rPr lang="en-US" sz="1200" dirty="0"/>
              <a:t>. </a:t>
            </a:r>
          </a:p>
        </p:txBody>
      </p:sp>
      <p:pic>
        <p:nvPicPr>
          <p:cNvPr id="13" name="Picture 12">
            <a:extLst>
              <a:ext uri="{FF2B5EF4-FFF2-40B4-BE49-F238E27FC236}">
                <a16:creationId xmlns:a16="http://schemas.microsoft.com/office/drawing/2014/main" id="{8A8B3F6D-0A21-5CB7-722D-C6472BDF1744}"/>
              </a:ext>
            </a:extLst>
          </p:cNvPr>
          <p:cNvPicPr>
            <a:picLocks noChangeAspect="1"/>
          </p:cNvPicPr>
          <p:nvPr/>
        </p:nvPicPr>
        <p:blipFill rotWithShape="1">
          <a:blip r:embed="rId4"/>
          <a:srcRect l="19401" t="50000" r="51475" b="33274"/>
          <a:stretch/>
        </p:blipFill>
        <p:spPr>
          <a:xfrm>
            <a:off x="966358" y="5169241"/>
            <a:ext cx="3550778" cy="1147053"/>
          </a:xfrm>
          <a:prstGeom prst="rect">
            <a:avLst/>
          </a:prstGeom>
        </p:spPr>
      </p:pic>
      <p:sp>
        <p:nvSpPr>
          <p:cNvPr id="14" name="TextBox 13">
            <a:extLst>
              <a:ext uri="{FF2B5EF4-FFF2-40B4-BE49-F238E27FC236}">
                <a16:creationId xmlns:a16="http://schemas.microsoft.com/office/drawing/2014/main" id="{DF526D44-84C3-0948-9F17-1677B768D3CB}"/>
              </a:ext>
            </a:extLst>
          </p:cNvPr>
          <p:cNvSpPr txBox="1"/>
          <p:nvPr/>
        </p:nvSpPr>
        <p:spPr>
          <a:xfrm>
            <a:off x="966358" y="4438121"/>
            <a:ext cx="3550778" cy="646331"/>
          </a:xfrm>
          <a:prstGeom prst="rect">
            <a:avLst/>
          </a:prstGeom>
          <a:noFill/>
        </p:spPr>
        <p:txBody>
          <a:bodyPr wrap="square" rtlCol="0">
            <a:spAutoFit/>
          </a:bodyPr>
          <a:lstStyle/>
          <a:p>
            <a:r>
              <a:rPr lang="en-US" sz="1200" dirty="0"/>
              <a:t>The code snippets below show some examples of a negative score abstract, which relies on negative adverbs/adjectives</a:t>
            </a:r>
          </a:p>
        </p:txBody>
      </p:sp>
      <p:sp>
        <p:nvSpPr>
          <p:cNvPr id="15" name="TextBox 14">
            <a:extLst>
              <a:ext uri="{FF2B5EF4-FFF2-40B4-BE49-F238E27FC236}">
                <a16:creationId xmlns:a16="http://schemas.microsoft.com/office/drawing/2014/main" id="{F3E7663C-7C15-2AB3-A4EC-2FB927BE13D5}"/>
              </a:ext>
            </a:extLst>
          </p:cNvPr>
          <p:cNvSpPr txBox="1"/>
          <p:nvPr/>
        </p:nvSpPr>
        <p:spPr>
          <a:xfrm>
            <a:off x="5818774" y="5853772"/>
            <a:ext cx="5528930" cy="461665"/>
          </a:xfrm>
          <a:prstGeom prst="rect">
            <a:avLst/>
          </a:prstGeom>
          <a:noFill/>
        </p:spPr>
        <p:txBody>
          <a:bodyPr wrap="square" rtlCol="0">
            <a:spAutoFit/>
          </a:bodyPr>
          <a:lstStyle/>
          <a:p>
            <a:r>
              <a:rPr lang="en-US" sz="1200" dirty="0"/>
              <a:t>The bar chart shows the sentiment analysis using </a:t>
            </a:r>
            <a:r>
              <a:rPr lang="en-US" sz="1200" dirty="0" err="1"/>
              <a:t>Textblob</a:t>
            </a:r>
            <a:r>
              <a:rPr lang="en-US" sz="1200" dirty="0"/>
              <a:t> based on calculated polarity score. Most abstracts were classified as positive.</a:t>
            </a:r>
          </a:p>
        </p:txBody>
      </p:sp>
    </p:spTree>
    <p:extLst>
      <p:ext uri="{BB962C8B-B14F-4D97-AF65-F5344CB8AC3E}">
        <p14:creationId xmlns:p14="http://schemas.microsoft.com/office/powerpoint/2010/main" val="188546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2B0-F412-4A84-D24D-678DDB08CD20}"/>
              </a:ext>
            </a:extLst>
          </p:cNvPr>
          <p:cNvSpPr>
            <a:spLocks noGrp="1"/>
          </p:cNvSpPr>
          <p:nvPr>
            <p:ph type="title"/>
          </p:nvPr>
        </p:nvSpPr>
        <p:spPr>
          <a:xfrm>
            <a:off x="647997" y="357897"/>
            <a:ext cx="10625229" cy="1147053"/>
          </a:xfrm>
        </p:spPr>
        <p:txBody>
          <a:bodyPr anchor="t">
            <a:normAutofit/>
          </a:bodyPr>
          <a:lstStyle/>
          <a:p>
            <a:r>
              <a:rPr lang="en-US" sz="2400" dirty="0"/>
              <a:t>Sentiment analysis: </a:t>
            </a:r>
            <a:r>
              <a:rPr lang="en-US" sz="2400" dirty="0" err="1"/>
              <a:t>vader</a:t>
            </a:r>
            <a:endParaRPr lang="en-US" sz="2400" dirty="0"/>
          </a:p>
        </p:txBody>
      </p:sp>
      <p:pic>
        <p:nvPicPr>
          <p:cNvPr id="6" name="Picture 5" descr="Chart, bar chart&#10;&#10;Description automatically generated">
            <a:extLst>
              <a:ext uri="{FF2B5EF4-FFF2-40B4-BE49-F238E27FC236}">
                <a16:creationId xmlns:a16="http://schemas.microsoft.com/office/drawing/2014/main" id="{46B0029F-025B-0041-F020-6881F6635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97" y="931423"/>
            <a:ext cx="6760509" cy="5070382"/>
          </a:xfrm>
          <a:prstGeom prst="rect">
            <a:avLst/>
          </a:prstGeom>
        </p:spPr>
      </p:pic>
      <p:sp>
        <p:nvSpPr>
          <p:cNvPr id="7" name="TextBox 6">
            <a:extLst>
              <a:ext uri="{FF2B5EF4-FFF2-40B4-BE49-F238E27FC236}">
                <a16:creationId xmlns:a16="http://schemas.microsoft.com/office/drawing/2014/main" id="{684870E1-64E4-E86E-E178-ECB5049688E1}"/>
              </a:ext>
            </a:extLst>
          </p:cNvPr>
          <p:cNvSpPr txBox="1"/>
          <p:nvPr/>
        </p:nvSpPr>
        <p:spPr>
          <a:xfrm>
            <a:off x="7509090" y="2775966"/>
            <a:ext cx="3427863" cy="830997"/>
          </a:xfrm>
          <a:prstGeom prst="rect">
            <a:avLst/>
          </a:prstGeom>
          <a:noFill/>
        </p:spPr>
        <p:txBody>
          <a:bodyPr wrap="square" rtlCol="0">
            <a:spAutoFit/>
          </a:bodyPr>
          <a:lstStyle/>
          <a:p>
            <a:r>
              <a:rPr lang="en-US" sz="1200" dirty="0"/>
              <a:t>The bar chart shows the sentiment analysis using Vader based on score calculated by the </a:t>
            </a:r>
            <a:r>
              <a:rPr lang="en-US" sz="1200" dirty="0" err="1"/>
              <a:t>SentimentIntensityAnalyzer</a:t>
            </a:r>
            <a:r>
              <a:rPr lang="en-US" sz="1200" dirty="0"/>
              <a:t>(). In contrast to </a:t>
            </a:r>
            <a:r>
              <a:rPr lang="en-US" sz="1200" dirty="0" err="1"/>
              <a:t>Textblob</a:t>
            </a:r>
            <a:r>
              <a:rPr lang="en-US" sz="1200" dirty="0"/>
              <a:t>, all abstracts were classified as neutral.</a:t>
            </a:r>
          </a:p>
        </p:txBody>
      </p:sp>
    </p:spTree>
    <p:extLst>
      <p:ext uri="{BB962C8B-B14F-4D97-AF65-F5344CB8AC3E}">
        <p14:creationId xmlns:p14="http://schemas.microsoft.com/office/powerpoint/2010/main" val="3850349604"/>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A1E2F"/>
      </a:dk2>
      <a:lt2>
        <a:srgbClr val="F0F3F2"/>
      </a:lt2>
      <a:accent1>
        <a:srgbClr val="C34D88"/>
      </a:accent1>
      <a:accent2>
        <a:srgbClr val="B13BA7"/>
      </a:accent2>
      <a:accent3>
        <a:srgbClr val="9C4DC3"/>
      </a:accent3>
      <a:accent4>
        <a:srgbClr val="593BB1"/>
      </a:accent4>
      <a:accent5>
        <a:srgbClr val="4D60C3"/>
      </a:accent5>
      <a:accent6>
        <a:srgbClr val="3B80B1"/>
      </a:accent6>
      <a:hlink>
        <a:srgbClr val="5E5EC9"/>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216</TotalTime>
  <Words>609</Words>
  <Application>Microsoft Office PowerPoint</Application>
  <PresentationFormat>Widescreen</PresentationFormat>
  <Paragraphs>37</Paragraphs>
  <Slides>13</Slides>
  <Notes>0</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CitationVTI</vt:lpstr>
      <vt:lpstr>Exploratory Data Analysis  &amp; Natural Language Processing on PubMed Leukemia Abstracts</vt:lpstr>
      <vt:lpstr>Data and References</vt:lpstr>
      <vt:lpstr>PowerPoint Presentation</vt:lpstr>
      <vt:lpstr>Fundamental Characteristics of the text data</vt:lpstr>
      <vt:lpstr>Ngram Exploration</vt:lpstr>
      <vt:lpstr>Topic Modeling exploration with pyldavis</vt:lpstr>
      <vt:lpstr>wordcloud</vt:lpstr>
      <vt:lpstr>Sentiment analysis: textblob</vt:lpstr>
      <vt:lpstr>Sentiment analysis: vader</vt:lpstr>
      <vt:lpstr>Named entity recognition (NER)</vt:lpstr>
      <vt:lpstr>Named entity recognition: Tokens per entity</vt:lpstr>
      <vt:lpstr>Part of speech tagging</vt:lpstr>
      <vt:lpstr>Exploring text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&amp; Natural Language Processing on PubMed Leukemia Abstracts</dc:title>
  <dc:creator>Nhi Luu</dc:creator>
  <cp:lastModifiedBy>Nhi Luu</cp:lastModifiedBy>
  <cp:revision>3</cp:revision>
  <dcterms:created xsi:type="dcterms:W3CDTF">2023-04-12T03:07:21Z</dcterms:created>
  <dcterms:modified xsi:type="dcterms:W3CDTF">2023-04-12T23:10:58Z</dcterms:modified>
</cp:coreProperties>
</file>