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2C7D-B183-4488-8687-5937DF07A8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C07526-D164-49C4-B4F3-1FDCC34482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906813-F0BC-40D3-9B46-538D5F77308B}"/>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5" name="Footer Placeholder 4">
            <a:extLst>
              <a:ext uri="{FF2B5EF4-FFF2-40B4-BE49-F238E27FC236}">
                <a16:creationId xmlns:a16="http://schemas.microsoft.com/office/drawing/2014/main" id="{58760EFD-BD82-4C1C-B50E-3D9E4E780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5F2CA-17D7-4481-96B0-95EE129D30AB}"/>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378861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061C-9C0D-4A1A-8D7F-4FFED0970A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9569CE-2ED4-40F9-A952-88A7D8CDFA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05E48-DCD9-489F-A47B-90BF058656A5}"/>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5" name="Footer Placeholder 4">
            <a:extLst>
              <a:ext uri="{FF2B5EF4-FFF2-40B4-BE49-F238E27FC236}">
                <a16:creationId xmlns:a16="http://schemas.microsoft.com/office/drawing/2014/main" id="{D66E69F3-39FE-44C4-8BF0-D5B43C81D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1929-A0A9-4D84-B7B5-84EA3DF34348}"/>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69117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57665E-BBB0-41B3-B9AF-1941333D6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2F99D9-E5DF-4FC9-A031-473D223D12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76CD1-1661-448A-BE38-BCA3698E97A6}"/>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5" name="Footer Placeholder 4">
            <a:extLst>
              <a:ext uri="{FF2B5EF4-FFF2-40B4-BE49-F238E27FC236}">
                <a16:creationId xmlns:a16="http://schemas.microsoft.com/office/drawing/2014/main" id="{65E2E6D6-5D3A-40EC-B9BD-465D261B3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F8A24-AE8E-44EF-8273-6C3EDB3AB205}"/>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304969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CE0B-748F-493F-8A32-CB78337C9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7ADDB-45DA-42B0-B4B6-E67725DCB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79880-FD29-4073-8E6E-7E594B4A0FC2}"/>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5" name="Footer Placeholder 4">
            <a:extLst>
              <a:ext uri="{FF2B5EF4-FFF2-40B4-BE49-F238E27FC236}">
                <a16:creationId xmlns:a16="http://schemas.microsoft.com/office/drawing/2014/main" id="{04DDE41F-6CFA-44CD-B14F-9FDFDCF7F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15AB6-A583-49F7-9467-DEFCFDE027EB}"/>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318105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8178-D404-463D-906A-C417F0D466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9021AB-9460-43BC-96A8-AE6E1671C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38AC23-42F0-4E83-9367-8C68C7123CDE}"/>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5" name="Footer Placeholder 4">
            <a:extLst>
              <a:ext uri="{FF2B5EF4-FFF2-40B4-BE49-F238E27FC236}">
                <a16:creationId xmlns:a16="http://schemas.microsoft.com/office/drawing/2014/main" id="{995B8F3C-196B-4939-8A1F-A32A21E37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9D87E-9F6D-414F-B211-D63C383D2A84}"/>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237897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579E-D79D-4B2D-BAE3-79CB917AD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BA5AE-AF04-42B3-9C73-84A312743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3F22C2-77F9-4376-BF42-FBA4A52BF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09F0CB-439E-46EF-BF48-50414D84D2DB}"/>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6" name="Footer Placeholder 5">
            <a:extLst>
              <a:ext uri="{FF2B5EF4-FFF2-40B4-BE49-F238E27FC236}">
                <a16:creationId xmlns:a16="http://schemas.microsoft.com/office/drawing/2014/main" id="{0FFB77B3-B819-4516-AFFC-035F88E7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A2007-3D81-49C4-AE6A-D555C3229DCB}"/>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116879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33A1-D58E-42CA-B401-6C972D19B3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80AF53-EC3E-49D2-A5B0-7C751CB5B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58E56-6CCB-460C-A49F-EA522B7299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3D857E-0A00-4196-801D-FC45AFF4A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A490E-DC9B-48F9-86CE-970BB0CA7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9C8D5C-E44A-41BD-820D-C5E00EB55592}"/>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8" name="Footer Placeholder 7">
            <a:extLst>
              <a:ext uri="{FF2B5EF4-FFF2-40B4-BE49-F238E27FC236}">
                <a16:creationId xmlns:a16="http://schemas.microsoft.com/office/drawing/2014/main" id="{A6C6B36E-3391-475B-993B-1DEB42164A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79FEC3-B21B-4E68-A7F6-17273159AF3F}"/>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229654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D10B-7C6F-4D54-9641-AFDA22C6E7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4D12C5-B97A-4DEC-A6A0-531894AA65D1}"/>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4" name="Footer Placeholder 3">
            <a:extLst>
              <a:ext uri="{FF2B5EF4-FFF2-40B4-BE49-F238E27FC236}">
                <a16:creationId xmlns:a16="http://schemas.microsoft.com/office/drawing/2014/main" id="{F87F2665-30BD-4384-AC7B-81385F86C8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6F823B-092B-4180-A125-0B5ED28875E8}"/>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201682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9F3D84-308A-4FE1-91AE-468FD4FFE5C2}"/>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3" name="Footer Placeholder 2">
            <a:extLst>
              <a:ext uri="{FF2B5EF4-FFF2-40B4-BE49-F238E27FC236}">
                <a16:creationId xmlns:a16="http://schemas.microsoft.com/office/drawing/2014/main" id="{561210C0-4879-4E9C-AA69-1CDCA7C23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CA5517-3042-43CE-985B-34E5934913C0}"/>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211352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AAA9-58D3-4781-9395-59DD6557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5146EF-9E0C-47A0-A11D-53EFD6480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27362B-0B97-4992-9EDD-C458EF677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CE19C-8626-4DE4-AB2E-E2FFEDC5FF2A}"/>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6" name="Footer Placeholder 5">
            <a:extLst>
              <a:ext uri="{FF2B5EF4-FFF2-40B4-BE49-F238E27FC236}">
                <a16:creationId xmlns:a16="http://schemas.microsoft.com/office/drawing/2014/main" id="{9B9CAB6A-DD84-40C7-B19C-55CC8568F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5DEBB-60E0-4197-8038-64ED339DBEA9}"/>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199868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0901D-362E-4100-85B1-76D25AFA1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67018-C3E5-4404-938A-77069AE7D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7E3F90-B5AC-47BC-856F-3A63145F3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24508-E6CC-4FC7-8CFB-DB360FB986C2}"/>
              </a:ext>
            </a:extLst>
          </p:cNvPr>
          <p:cNvSpPr>
            <a:spLocks noGrp="1"/>
          </p:cNvSpPr>
          <p:nvPr>
            <p:ph type="dt" sz="half" idx="10"/>
          </p:nvPr>
        </p:nvSpPr>
        <p:spPr/>
        <p:txBody>
          <a:bodyPr/>
          <a:lstStyle/>
          <a:p>
            <a:fld id="{62B97DFD-6719-4CE0-9D37-25215771D087}" type="datetimeFigureOut">
              <a:rPr lang="en-US" smtClean="0"/>
              <a:t>5/21/2021</a:t>
            </a:fld>
            <a:endParaRPr lang="en-US"/>
          </a:p>
        </p:txBody>
      </p:sp>
      <p:sp>
        <p:nvSpPr>
          <p:cNvPr id="6" name="Footer Placeholder 5">
            <a:extLst>
              <a:ext uri="{FF2B5EF4-FFF2-40B4-BE49-F238E27FC236}">
                <a16:creationId xmlns:a16="http://schemas.microsoft.com/office/drawing/2014/main" id="{5D88209C-9624-49DE-8B53-37460D7B8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89655-3004-4CED-B194-59581A3D4457}"/>
              </a:ext>
            </a:extLst>
          </p:cNvPr>
          <p:cNvSpPr>
            <a:spLocks noGrp="1"/>
          </p:cNvSpPr>
          <p:nvPr>
            <p:ph type="sldNum" sz="quarter" idx="12"/>
          </p:nvPr>
        </p:nvSpPr>
        <p:spPr/>
        <p:txBody>
          <a:bodyPr/>
          <a:lstStyle/>
          <a:p>
            <a:fld id="{3D99C746-74CA-47C0-A559-22E704C5FAC4}" type="slidenum">
              <a:rPr lang="en-US" smtClean="0"/>
              <a:t>‹#›</a:t>
            </a:fld>
            <a:endParaRPr lang="en-US"/>
          </a:p>
        </p:txBody>
      </p:sp>
    </p:spTree>
    <p:extLst>
      <p:ext uri="{BB962C8B-B14F-4D97-AF65-F5344CB8AC3E}">
        <p14:creationId xmlns:p14="http://schemas.microsoft.com/office/powerpoint/2010/main" val="19962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F6C41-EB11-48D9-8470-3C56C6065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A5E32E-2762-4D4F-9151-C3E2C8568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09F29-1F34-42FA-A659-A849A3393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97DFD-6719-4CE0-9D37-25215771D087}" type="datetimeFigureOut">
              <a:rPr lang="en-US" smtClean="0"/>
              <a:t>5/21/2021</a:t>
            </a:fld>
            <a:endParaRPr lang="en-US"/>
          </a:p>
        </p:txBody>
      </p:sp>
      <p:sp>
        <p:nvSpPr>
          <p:cNvPr id="5" name="Footer Placeholder 4">
            <a:extLst>
              <a:ext uri="{FF2B5EF4-FFF2-40B4-BE49-F238E27FC236}">
                <a16:creationId xmlns:a16="http://schemas.microsoft.com/office/drawing/2014/main" id="{0C39549F-5722-4496-810A-B29FD42B8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55AABF-7304-4710-A16D-32ADDFAD20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9C746-74CA-47C0-A559-22E704C5FAC4}" type="slidenum">
              <a:rPr lang="en-US" smtClean="0"/>
              <a:t>‹#›</a:t>
            </a:fld>
            <a:endParaRPr lang="en-US"/>
          </a:p>
        </p:txBody>
      </p:sp>
    </p:spTree>
    <p:extLst>
      <p:ext uri="{BB962C8B-B14F-4D97-AF65-F5344CB8AC3E}">
        <p14:creationId xmlns:p14="http://schemas.microsoft.com/office/powerpoint/2010/main" val="2511615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2"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1F81E2-9ADD-40E0-886A-CB62D8548AA3}"/>
              </a:ext>
            </a:extLst>
          </p:cNvPr>
          <p:cNvSpPr>
            <a:spLocks noGrp="1"/>
          </p:cNvSpPr>
          <p:nvPr>
            <p:ph type="ctrTitle"/>
          </p:nvPr>
        </p:nvSpPr>
        <p:spPr>
          <a:xfrm>
            <a:off x="2970684" y="1118869"/>
            <a:ext cx="6418471" cy="4120248"/>
          </a:xfrm>
        </p:spPr>
        <p:txBody>
          <a:bodyPr>
            <a:normAutofit/>
          </a:bodyPr>
          <a:lstStyle/>
          <a:p>
            <a:r>
              <a:rPr lang="en-US" sz="5400" dirty="0">
                <a:solidFill>
                  <a:schemeClr val="bg1"/>
                </a:solidFill>
              </a:rPr>
              <a:t>SE TOOLKIT</a:t>
            </a:r>
            <a:br>
              <a:rPr lang="en-US" sz="5400" dirty="0">
                <a:solidFill>
                  <a:schemeClr val="bg1"/>
                </a:solidFill>
              </a:rPr>
            </a:br>
            <a:br>
              <a:rPr lang="en-US" sz="5400" dirty="0">
                <a:solidFill>
                  <a:schemeClr val="bg1"/>
                </a:solidFill>
              </a:rPr>
            </a:br>
            <a:r>
              <a:rPr lang="en-US" sz="5400" dirty="0">
                <a:solidFill>
                  <a:schemeClr val="bg1"/>
                </a:solidFill>
              </a:rPr>
              <a:t>HOW TO CREATE A COURSE</a:t>
            </a:r>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2" name="Oval 31">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5883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E5F548-B083-431D-A1D0-9283A32CB373}"/>
              </a:ext>
            </a:extLst>
          </p:cNvPr>
          <p:cNvSpPr>
            <a:spLocks noGrp="1"/>
          </p:cNvSpPr>
          <p:nvPr>
            <p:ph type="title"/>
          </p:nvPr>
        </p:nvSpPr>
        <p:spPr>
          <a:xfrm>
            <a:off x="590387" y="2835753"/>
            <a:ext cx="2031283" cy="932200"/>
          </a:xfrm>
        </p:spPr>
        <p:txBody>
          <a:bodyPr>
            <a:normAutofit/>
          </a:bodyPr>
          <a:lstStyle/>
          <a:p>
            <a:pPr algn="ctr"/>
            <a:r>
              <a:rPr lang="en-US" dirty="0">
                <a:solidFill>
                  <a:schemeClr val="bg1"/>
                </a:solidFill>
              </a:rPr>
              <a:t>STEP 1:</a:t>
            </a:r>
          </a:p>
        </p:txBody>
      </p:sp>
      <p:sp>
        <p:nvSpPr>
          <p:cNvPr id="3" name="Content Placeholder 2">
            <a:extLst>
              <a:ext uri="{FF2B5EF4-FFF2-40B4-BE49-F238E27FC236}">
                <a16:creationId xmlns:a16="http://schemas.microsoft.com/office/drawing/2014/main" id="{9C0145B2-E241-4B13-BEA7-424921BAD736}"/>
              </a:ext>
            </a:extLst>
          </p:cNvPr>
          <p:cNvSpPr>
            <a:spLocks noGrp="1"/>
          </p:cNvSpPr>
          <p:nvPr>
            <p:ph idx="1"/>
          </p:nvPr>
        </p:nvSpPr>
        <p:spPr>
          <a:xfrm>
            <a:off x="590387" y="3882711"/>
            <a:ext cx="3505369" cy="1047485"/>
          </a:xfrm>
        </p:spPr>
        <p:txBody>
          <a:bodyPr>
            <a:normAutofit/>
          </a:bodyPr>
          <a:lstStyle/>
          <a:p>
            <a:pPr marL="0" indent="0">
              <a:buNone/>
            </a:pPr>
            <a:r>
              <a:rPr lang="en-US" dirty="0">
                <a:solidFill>
                  <a:schemeClr val="bg1"/>
                </a:solidFill>
              </a:rPr>
              <a:t>Click on Manage courses</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9" name="Picture 8">
            <a:extLst>
              <a:ext uri="{FF2B5EF4-FFF2-40B4-BE49-F238E27FC236}">
                <a16:creationId xmlns:a16="http://schemas.microsoft.com/office/drawing/2014/main" id="{56C72336-A0F3-4824-B2D3-BD64D04B059D}"/>
              </a:ext>
            </a:extLst>
          </p:cNvPr>
          <p:cNvPicPr>
            <a:picLocks noChangeAspect="1"/>
          </p:cNvPicPr>
          <p:nvPr/>
        </p:nvPicPr>
        <p:blipFill>
          <a:blip r:embed="rId2"/>
          <a:stretch>
            <a:fillRect/>
          </a:stretch>
        </p:blipFill>
        <p:spPr>
          <a:xfrm>
            <a:off x="4371265" y="949448"/>
            <a:ext cx="7230348" cy="5125005"/>
          </a:xfrm>
          <a:prstGeom prst="rect">
            <a:avLst/>
          </a:prstGeom>
        </p:spPr>
      </p:pic>
      <p:sp>
        <p:nvSpPr>
          <p:cNvPr id="6" name="Arrow: Right 5">
            <a:extLst>
              <a:ext uri="{FF2B5EF4-FFF2-40B4-BE49-F238E27FC236}">
                <a16:creationId xmlns:a16="http://schemas.microsoft.com/office/drawing/2014/main" id="{38766F0B-A2E0-4B3E-9E0E-D62171F90323}"/>
              </a:ext>
            </a:extLst>
          </p:cNvPr>
          <p:cNvSpPr/>
          <p:nvPr/>
        </p:nvSpPr>
        <p:spPr>
          <a:xfrm>
            <a:off x="2440561" y="2187824"/>
            <a:ext cx="2143125" cy="59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057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E5F548-B083-431D-A1D0-9283A32CB373}"/>
              </a:ext>
            </a:extLst>
          </p:cNvPr>
          <p:cNvSpPr>
            <a:spLocks noGrp="1"/>
          </p:cNvSpPr>
          <p:nvPr>
            <p:ph type="title"/>
          </p:nvPr>
        </p:nvSpPr>
        <p:spPr>
          <a:xfrm>
            <a:off x="590387" y="2835753"/>
            <a:ext cx="2031283" cy="932200"/>
          </a:xfrm>
        </p:spPr>
        <p:txBody>
          <a:bodyPr>
            <a:normAutofit/>
          </a:bodyPr>
          <a:lstStyle/>
          <a:p>
            <a:pPr algn="ctr"/>
            <a:r>
              <a:rPr lang="en-US" dirty="0">
                <a:solidFill>
                  <a:schemeClr val="bg1"/>
                </a:solidFill>
              </a:rPr>
              <a:t>STEP 2:</a:t>
            </a:r>
          </a:p>
        </p:txBody>
      </p:sp>
      <p:sp>
        <p:nvSpPr>
          <p:cNvPr id="3" name="Content Placeholder 2">
            <a:extLst>
              <a:ext uri="{FF2B5EF4-FFF2-40B4-BE49-F238E27FC236}">
                <a16:creationId xmlns:a16="http://schemas.microsoft.com/office/drawing/2014/main" id="{9C0145B2-E241-4B13-BEA7-424921BAD736}"/>
              </a:ext>
            </a:extLst>
          </p:cNvPr>
          <p:cNvSpPr>
            <a:spLocks noGrp="1"/>
          </p:cNvSpPr>
          <p:nvPr>
            <p:ph idx="1"/>
          </p:nvPr>
        </p:nvSpPr>
        <p:spPr>
          <a:xfrm>
            <a:off x="590388" y="3882711"/>
            <a:ext cx="2285978" cy="644901"/>
          </a:xfrm>
        </p:spPr>
        <p:txBody>
          <a:bodyPr>
            <a:normAutofit/>
          </a:bodyPr>
          <a:lstStyle/>
          <a:p>
            <a:pPr marL="0" indent="0">
              <a:buNone/>
            </a:pPr>
            <a:r>
              <a:rPr lang="en-US" dirty="0">
                <a:solidFill>
                  <a:schemeClr val="bg1"/>
                </a:solidFill>
              </a:rPr>
              <a:t>Click on New</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154" name="Picture 153">
            <a:extLst>
              <a:ext uri="{FF2B5EF4-FFF2-40B4-BE49-F238E27FC236}">
                <a16:creationId xmlns:a16="http://schemas.microsoft.com/office/drawing/2014/main" id="{2600127D-47DC-49E7-9CD8-7AAB206A93B6}"/>
              </a:ext>
            </a:extLst>
          </p:cNvPr>
          <p:cNvPicPr>
            <a:picLocks noChangeAspect="1"/>
          </p:cNvPicPr>
          <p:nvPr/>
        </p:nvPicPr>
        <p:blipFill>
          <a:blip r:embed="rId2"/>
          <a:stretch>
            <a:fillRect/>
          </a:stretch>
        </p:blipFill>
        <p:spPr>
          <a:xfrm>
            <a:off x="4363743" y="991428"/>
            <a:ext cx="7223580" cy="5125005"/>
          </a:xfrm>
          <a:prstGeom prst="rect">
            <a:avLst/>
          </a:prstGeom>
        </p:spPr>
      </p:pic>
      <p:sp>
        <p:nvSpPr>
          <p:cNvPr id="6" name="Arrow: Right 5">
            <a:extLst>
              <a:ext uri="{FF2B5EF4-FFF2-40B4-BE49-F238E27FC236}">
                <a16:creationId xmlns:a16="http://schemas.microsoft.com/office/drawing/2014/main" id="{38766F0B-A2E0-4B3E-9E0E-D62171F90323}"/>
              </a:ext>
            </a:extLst>
          </p:cNvPr>
          <p:cNvSpPr/>
          <p:nvPr/>
        </p:nvSpPr>
        <p:spPr>
          <a:xfrm>
            <a:off x="8184104" y="1313749"/>
            <a:ext cx="2325746" cy="713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38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E5F548-B083-431D-A1D0-9283A32CB373}"/>
              </a:ext>
            </a:extLst>
          </p:cNvPr>
          <p:cNvSpPr>
            <a:spLocks noGrp="1"/>
          </p:cNvSpPr>
          <p:nvPr>
            <p:ph type="title"/>
          </p:nvPr>
        </p:nvSpPr>
        <p:spPr>
          <a:xfrm>
            <a:off x="356406" y="898678"/>
            <a:ext cx="2031283" cy="932200"/>
          </a:xfrm>
        </p:spPr>
        <p:txBody>
          <a:bodyPr>
            <a:normAutofit/>
          </a:bodyPr>
          <a:lstStyle/>
          <a:p>
            <a:pPr algn="ctr"/>
            <a:r>
              <a:rPr lang="en-US" dirty="0">
                <a:solidFill>
                  <a:schemeClr val="bg1"/>
                </a:solidFill>
              </a:rPr>
              <a:t>STEP 3:</a:t>
            </a:r>
          </a:p>
        </p:txBody>
      </p:sp>
      <p:sp>
        <p:nvSpPr>
          <p:cNvPr id="3" name="Content Placeholder 2">
            <a:extLst>
              <a:ext uri="{FF2B5EF4-FFF2-40B4-BE49-F238E27FC236}">
                <a16:creationId xmlns:a16="http://schemas.microsoft.com/office/drawing/2014/main" id="{9C0145B2-E241-4B13-BEA7-424921BAD736}"/>
              </a:ext>
            </a:extLst>
          </p:cNvPr>
          <p:cNvSpPr>
            <a:spLocks noGrp="1"/>
          </p:cNvSpPr>
          <p:nvPr>
            <p:ph idx="1"/>
          </p:nvPr>
        </p:nvSpPr>
        <p:spPr>
          <a:xfrm>
            <a:off x="356406" y="1945635"/>
            <a:ext cx="2800883" cy="4112679"/>
          </a:xfrm>
        </p:spPr>
        <p:txBody>
          <a:bodyPr>
            <a:normAutofit fontScale="92500" lnSpcReduction="10000"/>
          </a:bodyPr>
          <a:lstStyle/>
          <a:p>
            <a:pPr marL="0" indent="0">
              <a:buNone/>
            </a:pPr>
            <a:r>
              <a:rPr lang="en-US" dirty="0">
                <a:solidFill>
                  <a:schemeClr val="bg1"/>
                </a:solidFill>
              </a:rPr>
              <a:t>Fill Name, category, description text boxes and insert a cover image.</a:t>
            </a:r>
          </a:p>
          <a:p>
            <a:pPr marL="0" indent="0">
              <a:buNone/>
            </a:pPr>
            <a:r>
              <a:rPr lang="en-US" dirty="0">
                <a:solidFill>
                  <a:schemeClr val="bg1"/>
                </a:solidFill>
              </a:rPr>
              <a:t>Then click submit</a:t>
            </a:r>
          </a:p>
          <a:p>
            <a:pPr marL="0" indent="0">
              <a:buNone/>
            </a:pPr>
            <a:r>
              <a:rPr lang="en-US" dirty="0">
                <a:solidFill>
                  <a:schemeClr val="bg1"/>
                </a:solidFill>
              </a:rPr>
              <a:t>(Category is a field where the course belong, Ex: sports is the category for soccer)</a:t>
            </a:r>
          </a:p>
          <a:p>
            <a:pPr marL="0" indent="0">
              <a:buNone/>
            </a:pPr>
            <a:endParaRPr lang="en-US" dirty="0">
              <a:solidFill>
                <a:schemeClr val="bg1"/>
              </a:solidFill>
            </a:endParaRPr>
          </a:p>
          <a:p>
            <a:pPr marL="0" indent="0">
              <a:buNone/>
            </a:pPr>
            <a:endParaRPr lang="en-US" dirty="0">
              <a:solidFill>
                <a:schemeClr val="bg1"/>
              </a:solidFill>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5" name="Picture 4">
            <a:extLst>
              <a:ext uri="{FF2B5EF4-FFF2-40B4-BE49-F238E27FC236}">
                <a16:creationId xmlns:a16="http://schemas.microsoft.com/office/drawing/2014/main" id="{1E572399-6537-44F6-8EA1-382DF7E5D884}"/>
              </a:ext>
            </a:extLst>
          </p:cNvPr>
          <p:cNvPicPr>
            <a:picLocks noChangeAspect="1"/>
          </p:cNvPicPr>
          <p:nvPr/>
        </p:nvPicPr>
        <p:blipFill>
          <a:blip r:embed="rId2"/>
          <a:stretch>
            <a:fillRect/>
          </a:stretch>
        </p:blipFill>
        <p:spPr>
          <a:xfrm>
            <a:off x="4072416" y="921242"/>
            <a:ext cx="7215933" cy="5137072"/>
          </a:xfrm>
          <a:prstGeom prst="rect">
            <a:avLst/>
          </a:prstGeom>
        </p:spPr>
      </p:pic>
      <p:sp>
        <p:nvSpPr>
          <p:cNvPr id="6" name="Arrow: Right 5">
            <a:extLst>
              <a:ext uri="{FF2B5EF4-FFF2-40B4-BE49-F238E27FC236}">
                <a16:creationId xmlns:a16="http://schemas.microsoft.com/office/drawing/2014/main" id="{38766F0B-A2E0-4B3E-9E0E-D62171F90323}"/>
              </a:ext>
            </a:extLst>
          </p:cNvPr>
          <p:cNvSpPr/>
          <p:nvPr/>
        </p:nvSpPr>
        <p:spPr>
          <a:xfrm>
            <a:off x="3489289" y="2726089"/>
            <a:ext cx="2325746" cy="713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Right 157">
            <a:extLst>
              <a:ext uri="{FF2B5EF4-FFF2-40B4-BE49-F238E27FC236}">
                <a16:creationId xmlns:a16="http://schemas.microsoft.com/office/drawing/2014/main" id="{128A7C38-6266-4E23-B18C-17060FE0ECC2}"/>
              </a:ext>
            </a:extLst>
          </p:cNvPr>
          <p:cNvSpPr/>
          <p:nvPr/>
        </p:nvSpPr>
        <p:spPr>
          <a:xfrm>
            <a:off x="7079390" y="4526178"/>
            <a:ext cx="2325746" cy="713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90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E5F548-B083-431D-A1D0-9283A32CB373}"/>
              </a:ext>
            </a:extLst>
          </p:cNvPr>
          <p:cNvSpPr>
            <a:spLocks noGrp="1"/>
          </p:cNvSpPr>
          <p:nvPr>
            <p:ph type="title"/>
          </p:nvPr>
        </p:nvSpPr>
        <p:spPr>
          <a:xfrm>
            <a:off x="515473" y="1773663"/>
            <a:ext cx="2031283" cy="932200"/>
          </a:xfrm>
        </p:spPr>
        <p:txBody>
          <a:bodyPr>
            <a:normAutofit/>
          </a:bodyPr>
          <a:lstStyle/>
          <a:p>
            <a:pPr algn="ctr"/>
            <a:r>
              <a:rPr lang="en-US" dirty="0">
                <a:solidFill>
                  <a:schemeClr val="bg1"/>
                </a:solidFill>
              </a:rPr>
              <a:t>STEP 4:</a:t>
            </a:r>
          </a:p>
        </p:txBody>
      </p:sp>
      <p:sp>
        <p:nvSpPr>
          <p:cNvPr id="3" name="Content Placeholder 2">
            <a:extLst>
              <a:ext uri="{FF2B5EF4-FFF2-40B4-BE49-F238E27FC236}">
                <a16:creationId xmlns:a16="http://schemas.microsoft.com/office/drawing/2014/main" id="{9C0145B2-E241-4B13-BEA7-424921BAD736}"/>
              </a:ext>
            </a:extLst>
          </p:cNvPr>
          <p:cNvSpPr>
            <a:spLocks noGrp="1"/>
          </p:cNvSpPr>
          <p:nvPr>
            <p:ph idx="1"/>
          </p:nvPr>
        </p:nvSpPr>
        <p:spPr>
          <a:xfrm>
            <a:off x="515473" y="2820620"/>
            <a:ext cx="2984754" cy="2687405"/>
          </a:xfrm>
        </p:spPr>
        <p:txBody>
          <a:bodyPr>
            <a:normAutofit fontScale="85000" lnSpcReduction="20000"/>
          </a:bodyPr>
          <a:lstStyle/>
          <a:p>
            <a:pPr marL="0" indent="0">
              <a:buNone/>
            </a:pPr>
            <a:r>
              <a:rPr lang="en-US" dirty="0">
                <a:solidFill>
                  <a:schemeClr val="bg1"/>
                </a:solidFill>
              </a:rPr>
              <a:t>Click on edit course info to change any information about the course.</a:t>
            </a:r>
          </a:p>
          <a:p>
            <a:pPr marL="0" indent="0">
              <a:buNone/>
            </a:pPr>
            <a:r>
              <a:rPr lang="en-US" dirty="0">
                <a:solidFill>
                  <a:schemeClr val="bg1"/>
                </a:solidFill>
              </a:rPr>
              <a:t>Click Add module to create a module for the course</a:t>
            </a:r>
          </a:p>
          <a:p>
            <a:pPr marL="0" indent="0">
              <a:buNone/>
            </a:pPr>
            <a:r>
              <a:rPr lang="en-US" dirty="0">
                <a:solidFill>
                  <a:schemeClr val="bg1"/>
                </a:solidFill>
              </a:rPr>
              <a:t>There can be as many modules as necessary.</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5" name="Picture 4">
            <a:extLst>
              <a:ext uri="{FF2B5EF4-FFF2-40B4-BE49-F238E27FC236}">
                <a16:creationId xmlns:a16="http://schemas.microsoft.com/office/drawing/2014/main" id="{1E572399-6537-44F6-8EA1-382DF7E5D884}"/>
              </a:ext>
            </a:extLst>
          </p:cNvPr>
          <p:cNvPicPr>
            <a:picLocks noChangeAspect="1"/>
          </p:cNvPicPr>
          <p:nvPr/>
        </p:nvPicPr>
        <p:blipFill>
          <a:blip r:embed="rId2"/>
          <a:stretch>
            <a:fillRect/>
          </a:stretch>
        </p:blipFill>
        <p:spPr>
          <a:xfrm>
            <a:off x="4072416" y="921242"/>
            <a:ext cx="7215933" cy="5137072"/>
          </a:xfrm>
          <a:prstGeom prst="rect">
            <a:avLst/>
          </a:prstGeom>
        </p:spPr>
      </p:pic>
      <p:pic>
        <p:nvPicPr>
          <p:cNvPr id="7" name="Picture 6">
            <a:extLst>
              <a:ext uri="{FF2B5EF4-FFF2-40B4-BE49-F238E27FC236}">
                <a16:creationId xmlns:a16="http://schemas.microsoft.com/office/drawing/2014/main" id="{7056B284-30E0-4D88-B6A9-EA32A31FDB37}"/>
              </a:ext>
            </a:extLst>
          </p:cNvPr>
          <p:cNvPicPr>
            <a:picLocks noChangeAspect="1"/>
          </p:cNvPicPr>
          <p:nvPr/>
        </p:nvPicPr>
        <p:blipFill>
          <a:blip r:embed="rId3"/>
          <a:stretch>
            <a:fillRect/>
          </a:stretch>
        </p:blipFill>
        <p:spPr>
          <a:xfrm>
            <a:off x="4056427" y="915357"/>
            <a:ext cx="7225564" cy="5137071"/>
          </a:xfrm>
          <a:prstGeom prst="rect">
            <a:avLst/>
          </a:prstGeom>
        </p:spPr>
      </p:pic>
      <p:sp>
        <p:nvSpPr>
          <p:cNvPr id="6" name="Arrow: Right 5">
            <a:extLst>
              <a:ext uri="{FF2B5EF4-FFF2-40B4-BE49-F238E27FC236}">
                <a16:creationId xmlns:a16="http://schemas.microsoft.com/office/drawing/2014/main" id="{38766F0B-A2E0-4B3E-9E0E-D62171F90323}"/>
              </a:ext>
            </a:extLst>
          </p:cNvPr>
          <p:cNvSpPr/>
          <p:nvPr/>
        </p:nvSpPr>
        <p:spPr>
          <a:xfrm>
            <a:off x="4554609" y="3297902"/>
            <a:ext cx="2325746" cy="713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639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E5F548-B083-431D-A1D0-9283A32CB373}"/>
              </a:ext>
            </a:extLst>
          </p:cNvPr>
          <p:cNvSpPr>
            <a:spLocks noGrp="1"/>
          </p:cNvSpPr>
          <p:nvPr>
            <p:ph type="title"/>
          </p:nvPr>
        </p:nvSpPr>
        <p:spPr>
          <a:xfrm>
            <a:off x="380973" y="725954"/>
            <a:ext cx="2031283" cy="932200"/>
          </a:xfrm>
        </p:spPr>
        <p:txBody>
          <a:bodyPr>
            <a:normAutofit/>
          </a:bodyPr>
          <a:lstStyle/>
          <a:p>
            <a:pPr algn="ctr"/>
            <a:r>
              <a:rPr lang="en-US" dirty="0">
                <a:solidFill>
                  <a:schemeClr val="bg1"/>
                </a:solidFill>
              </a:rPr>
              <a:t>STEP 5:</a:t>
            </a:r>
          </a:p>
        </p:txBody>
      </p:sp>
      <p:sp>
        <p:nvSpPr>
          <p:cNvPr id="3" name="Content Placeholder 2">
            <a:extLst>
              <a:ext uri="{FF2B5EF4-FFF2-40B4-BE49-F238E27FC236}">
                <a16:creationId xmlns:a16="http://schemas.microsoft.com/office/drawing/2014/main" id="{9C0145B2-E241-4B13-BEA7-424921BAD736}"/>
              </a:ext>
            </a:extLst>
          </p:cNvPr>
          <p:cNvSpPr>
            <a:spLocks noGrp="1"/>
          </p:cNvSpPr>
          <p:nvPr>
            <p:ph idx="1"/>
          </p:nvPr>
        </p:nvSpPr>
        <p:spPr>
          <a:xfrm>
            <a:off x="380972" y="1772910"/>
            <a:ext cx="3253215" cy="3923559"/>
          </a:xfrm>
        </p:spPr>
        <p:txBody>
          <a:bodyPr>
            <a:normAutofit fontScale="62500" lnSpcReduction="20000"/>
          </a:bodyPr>
          <a:lstStyle/>
          <a:p>
            <a:pPr marL="0" indent="0">
              <a:buNone/>
            </a:pPr>
            <a:r>
              <a:rPr lang="en-US" dirty="0">
                <a:solidFill>
                  <a:schemeClr val="bg1"/>
                </a:solidFill>
              </a:rPr>
              <a:t>Choose the type of module you need to create, there are presentation, video, text, quiz and more. depending on the type of module, you will need to fill the information asked.</a:t>
            </a:r>
          </a:p>
          <a:p>
            <a:pPr marL="0" indent="0">
              <a:buNone/>
            </a:pPr>
            <a:r>
              <a:rPr lang="en-US" dirty="0">
                <a:solidFill>
                  <a:schemeClr val="bg1"/>
                </a:solidFill>
              </a:rPr>
              <a:t>The video, text, presentation and alternative are very similar, has a name, can upload a short description and upload a file, then click submit.</a:t>
            </a:r>
          </a:p>
          <a:p>
            <a:pPr marL="0" indent="0">
              <a:buNone/>
            </a:pPr>
            <a:r>
              <a:rPr lang="en-US" dirty="0">
                <a:solidFill>
                  <a:schemeClr val="bg1"/>
                </a:solidFill>
              </a:rPr>
              <a:t>The alternative module is dedicated for files that can't be displayed inside of the website, this files will be downloaded by the students and then follow the instructions that the professor gave in the description.</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9" name="Picture 8">
            <a:extLst>
              <a:ext uri="{FF2B5EF4-FFF2-40B4-BE49-F238E27FC236}">
                <a16:creationId xmlns:a16="http://schemas.microsoft.com/office/drawing/2014/main" id="{5744E864-0900-4D66-9ECD-08835B1D051C}"/>
              </a:ext>
            </a:extLst>
          </p:cNvPr>
          <p:cNvPicPr>
            <a:picLocks noChangeAspect="1"/>
          </p:cNvPicPr>
          <p:nvPr/>
        </p:nvPicPr>
        <p:blipFill>
          <a:blip r:embed="rId2"/>
          <a:stretch>
            <a:fillRect/>
          </a:stretch>
        </p:blipFill>
        <p:spPr>
          <a:xfrm>
            <a:off x="4072415" y="935093"/>
            <a:ext cx="6963789" cy="4947650"/>
          </a:xfrm>
          <a:prstGeom prst="rect">
            <a:avLst/>
          </a:prstGeom>
        </p:spPr>
      </p:pic>
    </p:spTree>
    <p:extLst>
      <p:ext uri="{BB962C8B-B14F-4D97-AF65-F5344CB8AC3E}">
        <p14:creationId xmlns:p14="http://schemas.microsoft.com/office/powerpoint/2010/main" val="46017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E5F548-B083-431D-A1D0-9283A32CB373}"/>
              </a:ext>
            </a:extLst>
          </p:cNvPr>
          <p:cNvSpPr>
            <a:spLocks noGrp="1"/>
          </p:cNvSpPr>
          <p:nvPr>
            <p:ph type="title"/>
          </p:nvPr>
        </p:nvSpPr>
        <p:spPr>
          <a:xfrm>
            <a:off x="380973" y="725954"/>
            <a:ext cx="2031283" cy="932200"/>
          </a:xfrm>
        </p:spPr>
        <p:txBody>
          <a:bodyPr>
            <a:normAutofit/>
          </a:bodyPr>
          <a:lstStyle/>
          <a:p>
            <a:pPr algn="ctr"/>
            <a:r>
              <a:rPr lang="en-US" dirty="0">
                <a:solidFill>
                  <a:schemeClr val="bg1"/>
                </a:solidFill>
              </a:rPr>
              <a:t>STEP 5:</a:t>
            </a:r>
          </a:p>
        </p:txBody>
      </p:sp>
      <p:sp>
        <p:nvSpPr>
          <p:cNvPr id="3" name="Content Placeholder 2">
            <a:extLst>
              <a:ext uri="{FF2B5EF4-FFF2-40B4-BE49-F238E27FC236}">
                <a16:creationId xmlns:a16="http://schemas.microsoft.com/office/drawing/2014/main" id="{9C0145B2-E241-4B13-BEA7-424921BAD736}"/>
              </a:ext>
            </a:extLst>
          </p:cNvPr>
          <p:cNvSpPr>
            <a:spLocks noGrp="1"/>
          </p:cNvSpPr>
          <p:nvPr>
            <p:ph idx="1"/>
          </p:nvPr>
        </p:nvSpPr>
        <p:spPr>
          <a:xfrm>
            <a:off x="380972" y="1772910"/>
            <a:ext cx="3253215" cy="4191538"/>
          </a:xfrm>
        </p:spPr>
        <p:txBody>
          <a:bodyPr>
            <a:normAutofit fontScale="62500" lnSpcReduction="20000"/>
          </a:bodyPr>
          <a:lstStyle/>
          <a:p>
            <a:pPr marL="0" indent="0">
              <a:buNone/>
            </a:pPr>
            <a:r>
              <a:rPr lang="en-US" dirty="0">
                <a:solidFill>
                  <a:schemeClr val="bg1"/>
                </a:solidFill>
              </a:rPr>
              <a:t>The quiz module is intended to test its students and give the professor an idea of the quality of the course.</a:t>
            </a:r>
          </a:p>
          <a:p>
            <a:pPr marL="0" indent="0">
              <a:buNone/>
            </a:pPr>
            <a:r>
              <a:rPr lang="en-US" dirty="0">
                <a:solidFill>
                  <a:schemeClr val="bg1"/>
                </a:solidFill>
              </a:rPr>
              <a:t>To create a quiz, first select the type quiz, this will automatically show a blank question to fill, then select the choice of the question, text, or multiple choice, finally fill the information depending on the type of question as the website asks.</a:t>
            </a:r>
          </a:p>
          <a:p>
            <a:pPr marL="0" indent="0">
              <a:buNone/>
            </a:pPr>
            <a:r>
              <a:rPr lang="en-US" dirty="0">
                <a:solidFill>
                  <a:schemeClr val="bg1"/>
                </a:solidFill>
              </a:rPr>
              <a:t>Every time a new question is filled, the website will automatically add a new blank question on the bottom to fill if needed.</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158" name="Picture 157">
            <a:extLst>
              <a:ext uri="{FF2B5EF4-FFF2-40B4-BE49-F238E27FC236}">
                <a16:creationId xmlns:a16="http://schemas.microsoft.com/office/drawing/2014/main" id="{9A9CB2D3-479B-4D50-9ABB-F5DDD6F7E674}"/>
              </a:ext>
            </a:extLst>
          </p:cNvPr>
          <p:cNvPicPr>
            <a:picLocks noChangeAspect="1"/>
          </p:cNvPicPr>
          <p:nvPr/>
        </p:nvPicPr>
        <p:blipFill>
          <a:blip r:embed="rId2"/>
          <a:stretch>
            <a:fillRect/>
          </a:stretch>
        </p:blipFill>
        <p:spPr>
          <a:xfrm>
            <a:off x="3896810" y="1091166"/>
            <a:ext cx="7311078" cy="5182228"/>
          </a:xfrm>
          <a:prstGeom prst="rect">
            <a:avLst/>
          </a:prstGeom>
        </p:spPr>
      </p:pic>
    </p:spTree>
    <p:extLst>
      <p:ext uri="{BB962C8B-B14F-4D97-AF65-F5344CB8AC3E}">
        <p14:creationId xmlns:p14="http://schemas.microsoft.com/office/powerpoint/2010/main" val="229677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5F548-B083-431D-A1D0-9283A32CB373}"/>
              </a:ext>
            </a:extLst>
          </p:cNvPr>
          <p:cNvSpPr>
            <a:spLocks noGrp="1"/>
          </p:cNvSpPr>
          <p:nvPr>
            <p:ph type="title"/>
          </p:nvPr>
        </p:nvSpPr>
        <p:spPr>
          <a:xfrm>
            <a:off x="767290" y="1780661"/>
            <a:ext cx="3582073" cy="1463472"/>
          </a:xfrm>
        </p:spPr>
        <p:txBody>
          <a:bodyPr anchor="t">
            <a:normAutofit/>
          </a:bodyPr>
          <a:lstStyle/>
          <a:p>
            <a:r>
              <a:rPr lang="en-US" sz="4800" dirty="0">
                <a:solidFill>
                  <a:schemeClr val="bg1"/>
                </a:solidFill>
              </a:rPr>
              <a:t>Done!</a:t>
            </a:r>
          </a:p>
        </p:txBody>
      </p:sp>
      <p:grpSp>
        <p:nvGrpSpPr>
          <p:cNvPr id="170" name="Group 169">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1"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2"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C0145B2-E241-4B13-BEA7-424921BAD736}"/>
              </a:ext>
            </a:extLst>
          </p:cNvPr>
          <p:cNvSpPr>
            <a:spLocks noGrp="1"/>
          </p:cNvSpPr>
          <p:nvPr>
            <p:ph idx="1"/>
          </p:nvPr>
        </p:nvSpPr>
        <p:spPr>
          <a:xfrm>
            <a:off x="767290" y="3383121"/>
            <a:ext cx="3582072" cy="2793251"/>
          </a:xfrm>
        </p:spPr>
        <p:txBody>
          <a:bodyPr anchor="t">
            <a:normAutofit/>
          </a:bodyPr>
          <a:lstStyle/>
          <a:p>
            <a:pPr marL="0" indent="0">
              <a:buNone/>
            </a:pPr>
            <a:r>
              <a:rPr lang="en-US" sz="2000">
                <a:solidFill>
                  <a:schemeClr val="bg1"/>
                </a:solidFill>
              </a:rPr>
              <a:t>Now you need to make available the course so users will be able to access it, this option will be in the course main page.</a:t>
            </a:r>
          </a:p>
        </p:txBody>
      </p:sp>
      <p:pic>
        <p:nvPicPr>
          <p:cNvPr id="5" name="Picture 4">
            <a:extLst>
              <a:ext uri="{FF2B5EF4-FFF2-40B4-BE49-F238E27FC236}">
                <a16:creationId xmlns:a16="http://schemas.microsoft.com/office/drawing/2014/main" id="{CFB5AB6D-3FDA-4DBA-9F43-B65777C21301}"/>
              </a:ext>
            </a:extLst>
          </p:cNvPr>
          <p:cNvPicPr>
            <a:picLocks noChangeAspect="1"/>
          </p:cNvPicPr>
          <p:nvPr/>
        </p:nvPicPr>
        <p:blipFill>
          <a:blip r:embed="rId2"/>
          <a:stretch>
            <a:fillRect/>
          </a:stretch>
        </p:blipFill>
        <p:spPr>
          <a:xfrm>
            <a:off x="5293763" y="1376218"/>
            <a:ext cx="6299022" cy="4472307"/>
          </a:xfrm>
          <a:prstGeom prst="rect">
            <a:avLst/>
          </a:prstGeom>
        </p:spPr>
      </p:pic>
      <p:sp>
        <p:nvSpPr>
          <p:cNvPr id="162" name="Title 1">
            <a:extLst>
              <a:ext uri="{FF2B5EF4-FFF2-40B4-BE49-F238E27FC236}">
                <a16:creationId xmlns:a16="http://schemas.microsoft.com/office/drawing/2014/main" id="{D425A18D-7215-4A2B-9A57-5373F48095C2}"/>
              </a:ext>
            </a:extLst>
          </p:cNvPr>
          <p:cNvSpPr txBox="1">
            <a:spLocks/>
          </p:cNvSpPr>
          <p:nvPr/>
        </p:nvSpPr>
        <p:spPr>
          <a:xfrm>
            <a:off x="5995448" y="277449"/>
            <a:ext cx="4895651" cy="9385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Preview of course</a:t>
            </a:r>
          </a:p>
        </p:txBody>
      </p:sp>
    </p:spTree>
    <p:extLst>
      <p:ext uri="{BB962C8B-B14F-4D97-AF65-F5344CB8AC3E}">
        <p14:creationId xmlns:p14="http://schemas.microsoft.com/office/powerpoint/2010/main" val="2201556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336</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 TOOLKIT  HOW TO CREATE A COURSE</vt:lpstr>
      <vt:lpstr>STEP 1:</vt:lpstr>
      <vt:lpstr>STEP 2:</vt:lpstr>
      <vt:lpstr>STEP 3:</vt:lpstr>
      <vt:lpstr>STEP 4:</vt:lpstr>
      <vt:lpstr>STEP 5:</vt:lpstr>
      <vt:lpstr>STEP 5:</vt:lpstr>
      <vt:lpstr>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TOOLKIT  HOW TO CREATE A COURSE</dc:title>
  <dc:creator>maurizio brancato</dc:creator>
  <cp:lastModifiedBy>maurizio brancato</cp:lastModifiedBy>
  <cp:revision>9</cp:revision>
  <dcterms:created xsi:type="dcterms:W3CDTF">2021-05-15T22:54:24Z</dcterms:created>
  <dcterms:modified xsi:type="dcterms:W3CDTF">2021-05-21T17:39:39Z</dcterms:modified>
</cp:coreProperties>
</file>