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657600" cx="2743200"/>
  <p:notesSz cx="6858000" cy="9144000"/>
  <p:embeddedFontLst>
    <p:embeddedFont>
      <p:font typeface="Oswald ExtraLight"/>
      <p:regular r:id="rId6"/>
      <p:bold r:id="rId7"/>
    </p:embeddedFont>
    <p:embeddedFont>
      <p:font typeface="Oswald Medium"/>
      <p:regular r:id="rId8"/>
      <p:bold r:id="rId9"/>
    </p:embeddedFon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font" Target="fonts/OswaldMedium-bold.fntdata"/><Relationship Id="rId5" Type="http://schemas.openxmlformats.org/officeDocument/2006/relationships/slide" Target="slides/slide1.xml"/><Relationship Id="rId6" Type="http://schemas.openxmlformats.org/officeDocument/2006/relationships/font" Target="fonts/OswaldExtraLight-regular.fntdata"/><Relationship Id="rId7" Type="http://schemas.openxmlformats.org/officeDocument/2006/relationships/font" Target="fonts/OswaldExtraLight-bold.fntdata"/><Relationship Id="rId8" Type="http://schemas.openxmlformats.org/officeDocument/2006/relationships/font" Target="fonts/Oswal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61db6725e_0_132:notes"/>
          <p:cNvSpPr/>
          <p:nvPr>
            <p:ph idx="2" type="sldImg"/>
          </p:nvPr>
        </p:nvSpPr>
        <p:spPr>
          <a:xfrm>
            <a:off x="2143425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61db6725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305001" y="2030549"/>
            <a:ext cx="133059" cy="75120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201377" y="704569"/>
            <a:ext cx="2340600" cy="1230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01375" y="2257689"/>
            <a:ext cx="2340600" cy="5637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93510" y="892640"/>
            <a:ext cx="2556300" cy="1344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93510" y="2295769"/>
            <a:ext cx="2556300" cy="9249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01375" y="1522667"/>
            <a:ext cx="2355600" cy="6123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93510" y="819538"/>
            <a:ext cx="25563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3510" y="819538"/>
            <a:ext cx="12000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1449720" y="819538"/>
            <a:ext cx="12000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93510" y="395093"/>
            <a:ext cx="842400" cy="537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93510" y="988160"/>
            <a:ext cx="842400" cy="22608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0350" lvl="0" marL="4572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147075" y="374293"/>
            <a:ext cx="1868100" cy="29091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1371600" y="0"/>
            <a:ext cx="1371600" cy="36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950" lIns="39950" spcFirstLastPara="1" rIns="39950" wrap="square" tIns="3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1508902" y="3196800"/>
            <a:ext cx="14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79650" y="768996"/>
            <a:ext cx="1213500" cy="12162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79650" y="2023254"/>
            <a:ext cx="1213500" cy="9567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1481850" y="514987"/>
            <a:ext cx="1151100" cy="26277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●"/>
              <a:defRPr>
                <a:solidFill>
                  <a:schemeClr val="lt1"/>
                </a:solidFill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●"/>
              <a:defRPr>
                <a:solidFill>
                  <a:schemeClr val="lt1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93510" y="3008409"/>
            <a:ext cx="1799700" cy="4302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swald"/>
              <a:buNone/>
              <a:defRPr sz="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510" y="819538"/>
            <a:ext cx="2556300" cy="24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Average"/>
              <a:buChar char="●"/>
              <a:defRPr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667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667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667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●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667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667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667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●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667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667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950" lIns="39950" spcFirstLastPara="1" rIns="39950" wrap="square" tIns="39950">
            <a:normAutofit/>
          </a:bodyPr>
          <a:lstStyle>
            <a:lvl1pPr lvl="0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0" Type="http://schemas.openxmlformats.org/officeDocument/2006/relationships/hyperlink" Target="https://zh.wikipedia.org/wiki/%E6%8B%89%E7%BE%8E%E8%A5%BF%E6%96%AF%E4%BA%94%E4%B8%96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baike.baidu.com/item/%E7%89%B9%E6%95%88%E8%8D%AF/5243476?fromModule=lemma_inlink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0004">
            <a:off x="236132" y="2382726"/>
            <a:ext cx="2677960" cy="10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title"/>
          </p:nvPr>
        </p:nvSpPr>
        <p:spPr>
          <a:xfrm>
            <a:off x="778360" y="275337"/>
            <a:ext cx="2556300" cy="4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F2CC"/>
                </a:solidFill>
              </a:rPr>
              <a:t> 病毒档案  LNC000003  Version 2024.1   </a:t>
            </a:r>
            <a:endParaRPr sz="400">
              <a:solidFill>
                <a:srgbClr val="FFF2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44">
                <a:solidFill>
                  <a:srgbClr val="FFF2CC"/>
                </a:solidFill>
              </a:rPr>
              <a:t>天花</a:t>
            </a:r>
            <a:endParaRPr sz="2744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Smallpox</a:t>
            </a: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r>
              <a:rPr lang="en" sz="855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     </a:t>
            </a: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状态:  </a:t>
            </a: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已根除（1979绝迹）</a:t>
            </a:r>
            <a:endParaRPr sz="966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12" y="242350"/>
            <a:ext cx="600774" cy="6007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135150" y="1244475"/>
            <a:ext cx="2485500" cy="1041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72200" y="965313"/>
            <a:ext cx="2398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天花是一种由天花病毒（Variola virus）引起的严重传染病。人被感染后无</a:t>
            </a:r>
            <a:r>
              <a:rPr lang="en" sz="600">
                <a:solidFill>
                  <a:srgbClr val="FFF2CC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特效药</a:t>
            </a:r>
            <a:r>
              <a:rPr lang="en" sz="6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可治，患者在痊愈后脸上会留有麻子，“天花”由此得名。</a:t>
            </a:r>
            <a:endParaRPr sz="6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19425" y="1324100"/>
            <a:ext cx="6702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84150" y="1288825"/>
            <a:ext cx="518100" cy="1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首次发现时间</a:t>
            </a:r>
            <a:endParaRPr b="1"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778338" y="1288813"/>
            <a:ext cx="476700" cy="1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传染地区</a:t>
            </a:r>
            <a:endParaRPr b="1"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627" y="2425225"/>
            <a:ext cx="174146" cy="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210625" y="1465200"/>
            <a:ext cx="10779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19425" y="1460025"/>
            <a:ext cx="11187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374151"/>
                </a:solidFill>
                <a:latin typeface="Oswald Medium"/>
                <a:ea typeface="Oswald Medium"/>
                <a:cs typeface="Oswald Medium"/>
                <a:sym typeface="Oswald Medium"/>
              </a:rPr>
              <a:t>天花的确切发现时间不详，但已知它在古代就广泛存在。埃德华·詹纳在1796年发展出了预防天花的牛痘接种法，这是现代疫苗学的开端。</a:t>
            </a:r>
            <a:endParaRPr sz="500">
              <a:solidFill>
                <a:srgbClr val="37415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7425" y="1875096"/>
            <a:ext cx="270700" cy="2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389574" y="2470287"/>
            <a:ext cx="10662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潜伏</a:t>
            </a: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期通常为7至17天。</a:t>
            </a:r>
            <a:endParaRPr sz="6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95788" y="1842800"/>
            <a:ext cx="1077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历史死亡率约为</a:t>
            </a:r>
            <a:r>
              <a:rPr b="1"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30%</a:t>
            </a: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。</a:t>
            </a:r>
            <a:endParaRPr b="1" sz="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20</a:t>
            </a: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世纪</a:t>
            </a: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共导致</a:t>
            </a:r>
            <a:r>
              <a:rPr b="1"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3亿</a:t>
            </a: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人死亡</a:t>
            </a:r>
            <a:endParaRPr b="1" sz="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1398550" y="1268038"/>
            <a:ext cx="1159825" cy="964525"/>
          </a:xfrm>
          <a:custGeom>
            <a:rect b="b" l="l" r="r" t="t"/>
            <a:pathLst>
              <a:path extrusionOk="0" h="38581" w="46393">
                <a:moveTo>
                  <a:pt x="11538" y="27043"/>
                </a:moveTo>
                <a:lnTo>
                  <a:pt x="12980" y="32572"/>
                </a:lnTo>
                <a:lnTo>
                  <a:pt x="10095" y="34735"/>
                </a:lnTo>
                <a:lnTo>
                  <a:pt x="5769" y="36418"/>
                </a:lnTo>
                <a:lnTo>
                  <a:pt x="2644" y="34495"/>
                </a:lnTo>
                <a:lnTo>
                  <a:pt x="2163" y="26802"/>
                </a:lnTo>
                <a:lnTo>
                  <a:pt x="1682" y="23437"/>
                </a:lnTo>
                <a:lnTo>
                  <a:pt x="1923" y="21514"/>
                </a:lnTo>
                <a:lnTo>
                  <a:pt x="0" y="14904"/>
                </a:lnTo>
                <a:lnTo>
                  <a:pt x="600" y="9014"/>
                </a:lnTo>
                <a:lnTo>
                  <a:pt x="2644" y="5529"/>
                </a:lnTo>
                <a:lnTo>
                  <a:pt x="9134" y="4928"/>
                </a:lnTo>
                <a:lnTo>
                  <a:pt x="16706" y="5890"/>
                </a:lnTo>
                <a:lnTo>
                  <a:pt x="23436" y="5649"/>
                </a:lnTo>
                <a:lnTo>
                  <a:pt x="28845" y="5409"/>
                </a:lnTo>
                <a:lnTo>
                  <a:pt x="29326" y="2164"/>
                </a:lnTo>
                <a:lnTo>
                  <a:pt x="31970" y="0"/>
                </a:lnTo>
                <a:lnTo>
                  <a:pt x="33172" y="3486"/>
                </a:lnTo>
                <a:lnTo>
                  <a:pt x="39181" y="3245"/>
                </a:lnTo>
                <a:lnTo>
                  <a:pt x="41825" y="1322"/>
                </a:lnTo>
                <a:lnTo>
                  <a:pt x="46393" y="3486"/>
                </a:lnTo>
                <a:lnTo>
                  <a:pt x="44229" y="6250"/>
                </a:lnTo>
                <a:lnTo>
                  <a:pt x="45071" y="8774"/>
                </a:lnTo>
                <a:lnTo>
                  <a:pt x="40984" y="11418"/>
                </a:lnTo>
                <a:lnTo>
                  <a:pt x="40984" y="18149"/>
                </a:lnTo>
                <a:lnTo>
                  <a:pt x="37258" y="20072"/>
                </a:lnTo>
                <a:lnTo>
                  <a:pt x="36537" y="26081"/>
                </a:lnTo>
                <a:lnTo>
                  <a:pt x="33893" y="28004"/>
                </a:lnTo>
                <a:lnTo>
                  <a:pt x="35696" y="33172"/>
                </a:lnTo>
                <a:lnTo>
                  <a:pt x="35936" y="35696"/>
                </a:lnTo>
                <a:lnTo>
                  <a:pt x="32210" y="36898"/>
                </a:lnTo>
                <a:lnTo>
                  <a:pt x="28124" y="38581"/>
                </a:lnTo>
                <a:lnTo>
                  <a:pt x="24518" y="37379"/>
                </a:lnTo>
                <a:lnTo>
                  <a:pt x="23917" y="32692"/>
                </a:lnTo>
                <a:lnTo>
                  <a:pt x="22835" y="26201"/>
                </a:lnTo>
                <a:lnTo>
                  <a:pt x="20912" y="25360"/>
                </a:lnTo>
                <a:lnTo>
                  <a:pt x="17066" y="25961"/>
                </a:lnTo>
                <a:lnTo>
                  <a:pt x="13821" y="25601"/>
                </a:lnTo>
                <a:lnTo>
                  <a:pt x="12379" y="25360"/>
                </a:lnTo>
                <a:close/>
              </a:path>
            </a:pathLst>
          </a:custGeom>
          <a:solidFill>
            <a:srgbClr val="A0B3BC"/>
          </a:solidFill>
          <a:ln>
            <a:noFill/>
          </a:ln>
        </p:spPr>
      </p:sp>
      <p:sp>
        <p:nvSpPr>
          <p:cNvPr id="74" name="Google Shape;74;p13"/>
          <p:cNvSpPr/>
          <p:nvPr/>
        </p:nvSpPr>
        <p:spPr>
          <a:xfrm>
            <a:off x="2094300" y="1288825"/>
            <a:ext cx="476700" cy="1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治愈方法</a:t>
            </a:r>
            <a:endParaRPr b="1"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1668000" y="2175725"/>
            <a:ext cx="777000" cy="18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牛痘疫苗</a:t>
            </a:r>
            <a:endParaRPr b="1" sz="6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83406" y="1291587"/>
            <a:ext cx="1143558" cy="94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38125" y="2428800"/>
            <a:ext cx="174150" cy="1741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/>
        </p:nvSpPr>
        <p:spPr>
          <a:xfrm>
            <a:off x="1599649" y="2470287"/>
            <a:ext cx="10662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通过空气，唾液来传播</a:t>
            </a:r>
            <a:endParaRPr sz="6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2210075" y="3019325"/>
            <a:ext cx="348300" cy="3483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F2CC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拉美西斯五世</a:t>
            </a:r>
            <a:endParaRPr sz="4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1129950" y="2744738"/>
            <a:ext cx="495900" cy="495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康熙</a:t>
            </a:r>
            <a:endParaRPr sz="11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143625" y="3316200"/>
            <a:ext cx="2269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得过天花的名人们....</a:t>
            </a:r>
            <a:endParaRPr sz="13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1761263" y="2640525"/>
            <a:ext cx="434400" cy="424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林肯</a:t>
            </a:r>
            <a:endParaRPr sz="11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530825" y="2649800"/>
            <a:ext cx="469500" cy="470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莫扎特</a:t>
            </a:r>
            <a:endParaRPr sz="8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257925" y="2964550"/>
            <a:ext cx="253500" cy="253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彼得二世</a:t>
            </a:r>
            <a:endParaRPr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