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61" r:id="rId2"/>
  </p:sldIdLst>
  <p:sldSz cx="2743200" cy="3657600"/>
  <p:notesSz cx="6858000" cy="9144000"/>
  <p:embeddedFontLst>
    <p:embeddedFont>
      <p:font typeface="Average" panose="020B0604020202020204" charset="0"/>
      <p:regular r:id="rId4"/>
    </p:embeddedFont>
    <p:embeddedFont>
      <p:font typeface="Oswald" panose="00000500000000000000" pitchFamily="2" charset="0"/>
      <p:regular r:id="rId5"/>
      <p:bold r:id="rId6"/>
    </p:embeddedFont>
    <p:embeddedFont>
      <p:font typeface="Oswald ExtraLight" panose="00000300000000000000" pitchFamily="2" charset="0"/>
      <p:regular r:id="rId7"/>
      <p:bold r:id="rId8"/>
    </p:embeddedFont>
    <p:embeddedFont>
      <p:font typeface="Oswald SemiBold" panose="00000700000000000000" pitchFamily="2" charset="0"/>
      <p:regular r:id="rId9"/>
      <p:bold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8DD34C-5B61-58DE-6375-FB7715CC1EF4}" v="10" dt="2024-03-18T21:09:08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5" Type="http://schemas.microsoft.com/office/2015/10/relationships/revisionInfo" Target="revisionInfo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3447" y="685800"/>
            <a:ext cx="25719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61db6725e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61db6725e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1305001" y="2030549"/>
            <a:ext cx="133059" cy="75120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01377" y="704569"/>
            <a:ext cx="2340600" cy="1230300"/>
          </a:xfrm>
          <a:prstGeom prst="rect">
            <a:avLst/>
          </a:prstGeom>
        </p:spPr>
        <p:txBody>
          <a:bodyPr spcFirstLastPara="1" wrap="square" lIns="39950" tIns="39950" rIns="39950" bIns="39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1375" y="2257689"/>
            <a:ext cx="2340600" cy="563700"/>
          </a:xfrm>
          <a:prstGeom prst="rect">
            <a:avLst/>
          </a:prstGeom>
        </p:spPr>
        <p:txBody>
          <a:bodyPr spcFirstLastPara="1" wrap="square" lIns="39950" tIns="39950" rIns="39950" bIns="399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93510" y="892640"/>
            <a:ext cx="2556300" cy="1344300"/>
          </a:xfrm>
          <a:prstGeom prst="rect">
            <a:avLst/>
          </a:prstGeom>
        </p:spPr>
        <p:txBody>
          <a:bodyPr spcFirstLastPara="1" wrap="square" lIns="39950" tIns="39950" rIns="39950" bIns="39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93510" y="2295769"/>
            <a:ext cx="2556300" cy="924900"/>
          </a:xfrm>
          <a:prstGeom prst="rect">
            <a:avLst/>
          </a:prstGeom>
        </p:spPr>
        <p:txBody>
          <a:bodyPr spcFirstLastPara="1" wrap="square" lIns="39950" tIns="39950" rIns="39950" bIns="39950" anchor="t" anchorCtr="0">
            <a:normAutofit/>
          </a:bodyPr>
          <a:lstStyle>
            <a:lvl1pPr marL="457200" lvl="0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667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marL="1371600" lvl="2" indent="-2667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marL="1828800" lvl="3" indent="-2667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marL="2286000" lvl="4" indent="-2667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marL="2743200" lvl="5" indent="-2667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marL="3200400" lvl="6" indent="-266700" algn="ctr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marL="3657600" lvl="7" indent="-266700" algn="ctr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marL="4114800" lvl="8" indent="-266700" algn="ctr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201375" y="1522667"/>
            <a:ext cx="2355600" cy="6123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spcFirstLastPara="1" wrap="square" lIns="39950" tIns="39950" rIns="39950" bIns="39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93510" y="819538"/>
            <a:ext cx="2556300" cy="2429400"/>
          </a:xfrm>
          <a:prstGeom prst="rect">
            <a:avLst/>
          </a:prstGeom>
        </p:spPr>
        <p:txBody>
          <a:bodyPr spcFirstLastPara="1" wrap="square" lIns="39950" tIns="39950" rIns="39950" bIns="39950" anchor="t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SzPts val="600"/>
              <a:buChar char="●"/>
              <a:defRPr/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SzPts val="600"/>
              <a:buChar char="○"/>
              <a:defRPr/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SzPts val="6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spcFirstLastPara="1" wrap="square" lIns="39950" tIns="39950" rIns="39950" bIns="39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93510" y="819538"/>
            <a:ext cx="1200000" cy="2429400"/>
          </a:xfrm>
          <a:prstGeom prst="rect">
            <a:avLst/>
          </a:prstGeom>
        </p:spPr>
        <p:txBody>
          <a:bodyPr spcFirstLastPara="1" wrap="square" lIns="39950" tIns="39950" rIns="39950" bIns="39950" anchor="t" anchorCtr="0">
            <a:norm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marL="914400" lvl="1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1449720" y="819538"/>
            <a:ext cx="1200000" cy="2429400"/>
          </a:xfrm>
          <a:prstGeom prst="rect">
            <a:avLst/>
          </a:prstGeom>
        </p:spPr>
        <p:txBody>
          <a:bodyPr spcFirstLastPara="1" wrap="square" lIns="39950" tIns="39950" rIns="39950" bIns="39950" anchor="t" anchorCtr="0">
            <a:normAutofit/>
          </a:bodyPr>
          <a:lstStyle>
            <a:lvl1pPr marL="457200" lvl="0" indent="-266700">
              <a:spcBef>
                <a:spcPts val="0"/>
              </a:spcBef>
              <a:spcAft>
                <a:spcPts val="0"/>
              </a:spcAft>
              <a:buSzPts val="600"/>
              <a:buChar char="●"/>
              <a:defRPr sz="600"/>
            </a:lvl1pPr>
            <a:lvl2pPr marL="914400" lvl="1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</p:spPr>
        <p:txBody>
          <a:bodyPr spcFirstLastPara="1" wrap="square" lIns="39950" tIns="39950" rIns="39950" bIns="39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93510" y="395093"/>
            <a:ext cx="842400" cy="537300"/>
          </a:xfrm>
          <a:prstGeom prst="rect">
            <a:avLst/>
          </a:prstGeom>
        </p:spPr>
        <p:txBody>
          <a:bodyPr spcFirstLastPara="1" wrap="square" lIns="39950" tIns="39950" rIns="39950" bIns="399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93510" y="988160"/>
            <a:ext cx="842400" cy="2260800"/>
          </a:xfrm>
          <a:prstGeom prst="rect">
            <a:avLst/>
          </a:prstGeom>
        </p:spPr>
        <p:txBody>
          <a:bodyPr spcFirstLastPara="1" wrap="square" lIns="39950" tIns="39950" rIns="39950" bIns="39950" anchor="t" anchorCtr="0">
            <a:normAutofit/>
          </a:bodyPr>
          <a:lstStyle>
            <a:lvl1pPr marL="457200" lvl="0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1pPr>
            <a:lvl2pPr marL="914400" lvl="1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2pPr>
            <a:lvl3pPr marL="1371600" lvl="2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3pPr>
            <a:lvl4pPr marL="1828800" lvl="3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4pPr>
            <a:lvl5pPr marL="2286000" lvl="4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5pPr>
            <a:lvl6pPr marL="2743200" lvl="5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6pPr>
            <a:lvl7pPr marL="3200400" lvl="6" indent="-260350">
              <a:spcBef>
                <a:spcPts val="0"/>
              </a:spcBef>
              <a:spcAft>
                <a:spcPts val="0"/>
              </a:spcAft>
              <a:buSzPts val="500"/>
              <a:buChar char="●"/>
              <a:defRPr sz="500"/>
            </a:lvl7pPr>
            <a:lvl8pPr marL="3657600" lvl="7" indent="-260350">
              <a:spcBef>
                <a:spcPts val="0"/>
              </a:spcBef>
              <a:spcAft>
                <a:spcPts val="0"/>
              </a:spcAft>
              <a:buSzPts val="500"/>
              <a:buChar char="○"/>
              <a:defRPr sz="500"/>
            </a:lvl8pPr>
            <a:lvl9pPr marL="4114800" lvl="8" indent="-260350">
              <a:spcBef>
                <a:spcPts val="0"/>
              </a:spcBef>
              <a:spcAft>
                <a:spcPts val="0"/>
              </a:spcAft>
              <a:buSzPts val="500"/>
              <a:buChar char="■"/>
              <a:defRPr sz="5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147075" y="374293"/>
            <a:ext cx="1868100" cy="29091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1371600" y="0"/>
            <a:ext cx="1371600" cy="3657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39950" tIns="39950" rIns="39950" bIns="399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1508902" y="3196800"/>
            <a:ext cx="140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9650" y="768996"/>
            <a:ext cx="1213500" cy="1216200"/>
          </a:xfrm>
          <a:prstGeom prst="rect">
            <a:avLst/>
          </a:prstGeom>
        </p:spPr>
        <p:txBody>
          <a:bodyPr spcFirstLastPara="1" wrap="square" lIns="39950" tIns="39950" rIns="39950" bIns="399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79650" y="2023254"/>
            <a:ext cx="1213500" cy="956700"/>
          </a:xfrm>
          <a:prstGeom prst="rect">
            <a:avLst/>
          </a:prstGeom>
        </p:spPr>
        <p:txBody>
          <a:bodyPr spcFirstLastPara="1" wrap="square" lIns="39950" tIns="39950" rIns="39950" bIns="399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1481850" y="514987"/>
            <a:ext cx="1151100" cy="26277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2pPr>
            <a:lvl3pPr marL="1371600" lvl="2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3pPr>
            <a:lvl4pPr marL="1828800" lvl="3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4pPr>
            <a:lvl5pPr marL="2286000" lvl="4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5pPr>
            <a:lvl6pPr marL="2743200" lvl="5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6pPr>
            <a:lvl7pPr marL="3200400" lvl="6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●"/>
              <a:defRPr>
                <a:solidFill>
                  <a:schemeClr val="lt1"/>
                </a:solidFill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>
                <a:solidFill>
                  <a:schemeClr val="lt1"/>
                </a:solidFill>
              </a:defRPr>
            </a:lvl8pPr>
            <a:lvl9pPr marL="4114800" lvl="8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93510" y="3008409"/>
            <a:ext cx="1799700" cy="4302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Oswald"/>
              <a:buNone/>
              <a:defRPr sz="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</p:spPr>
        <p:txBody>
          <a:bodyPr spcFirstLastPara="1" wrap="square" lIns="39950" tIns="39950" rIns="39950" bIns="399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3510" y="316462"/>
            <a:ext cx="25563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950" tIns="39950" rIns="39950" bIns="39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None/>
              <a:defRPr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3510" y="819538"/>
            <a:ext cx="2556300" cy="24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950" tIns="39950" rIns="39950" bIns="39950" anchor="t" anchorCtr="0">
            <a:normAutofit/>
          </a:bodyPr>
          <a:lstStyle>
            <a:lvl1pPr marL="457200" lvl="0" indent="-279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Average"/>
              <a:buChar char="●"/>
              <a:defRPr sz="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266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266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266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266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266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266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●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266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○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266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"/>
              <a:buFont typeface="Average"/>
              <a:buChar char="■"/>
              <a:defRPr sz="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47075" y="3328718"/>
            <a:ext cx="164700" cy="2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9950" tIns="39950" rIns="39950" bIns="39950" anchor="ctr" anchorCtr="0">
            <a:normAutofit/>
          </a:bodyPr>
          <a:lstStyle>
            <a:lvl1pPr lvl="0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zh.wikipedia.org/wiki/%E8%85%A6%E7%82%8E" TargetMode="External"/><Relationship Id="rId5" Type="http://schemas.openxmlformats.org/officeDocument/2006/relationships/hyperlink" Target="https://zh.wikipedia.org/wiki/%E6%81%86%E6%BA%AB%E5%8B%95%E7%89%A9" TargetMode="External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" y="2415025"/>
            <a:ext cx="1437249" cy="123739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776556" y="234787"/>
            <a:ext cx="2556300" cy="40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FFF2CC"/>
                </a:solidFill>
              </a:rPr>
              <a:t> 病毒档案  LNC000004  Version 2024.1   </a:t>
            </a:r>
            <a:endParaRPr sz="400">
              <a:solidFill>
                <a:srgbClr val="FFF2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44">
                <a:solidFill>
                  <a:srgbClr val="FFF2CC"/>
                </a:solidFill>
              </a:rPr>
              <a:t>狂犬病</a:t>
            </a:r>
            <a:endParaRPr sz="2744">
              <a:solidFill>
                <a:srgbClr val="FFF2CC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6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Rabies       </a:t>
            </a:r>
            <a:r>
              <a:rPr lang="en" sz="855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状态:  可控大部分根治 (1885~now)</a:t>
            </a:r>
            <a:endParaRPr sz="855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pic>
        <p:nvPicPr>
          <p:cNvPr id="210" name="Google Shape;21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8159" y="213042"/>
            <a:ext cx="600774" cy="600774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8"/>
          <p:cNvSpPr/>
          <p:nvPr/>
        </p:nvSpPr>
        <p:spPr>
          <a:xfrm>
            <a:off x="135150" y="1182200"/>
            <a:ext cx="2485500" cy="109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172200" y="875300"/>
            <a:ext cx="2398800" cy="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狂犬病是一种由狂犬病病毒引起的致命性病毒性疾病，主要影响哺乳动物的中枢神经系统可于</a:t>
            </a:r>
            <a:r>
              <a:rPr lang="en" sz="600">
                <a:solidFill>
                  <a:srgbClr val="FFF2CC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恒温动物</a:t>
            </a: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身上造成严重</a:t>
            </a:r>
            <a:r>
              <a:rPr lang="en" sz="600">
                <a:solidFill>
                  <a:srgbClr val="FFF2CC"/>
                </a:solidFill>
                <a:uFill>
                  <a:noFill/>
                </a:uFill>
                <a:latin typeface="Oswald"/>
                <a:ea typeface="Oswald"/>
                <a:cs typeface="Oswald"/>
                <a:sym typeface="Oswald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脑炎</a:t>
            </a:r>
            <a:r>
              <a:rPr lang="en" sz="6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，导致死亡。</a:t>
            </a:r>
            <a:endParaRPr sz="6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13" name="Google Shape;213;p18"/>
          <p:cNvSpPr/>
          <p:nvPr/>
        </p:nvSpPr>
        <p:spPr>
          <a:xfrm>
            <a:off x="1472775" y="2408090"/>
            <a:ext cx="1152000" cy="1095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highlight>
                <a:srgbClr val="FFF2CC"/>
              </a:highlight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219425" y="1261821"/>
            <a:ext cx="670200" cy="1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5" name="Google Shape;215;p18"/>
          <p:cNvSpPr/>
          <p:nvPr/>
        </p:nvSpPr>
        <p:spPr>
          <a:xfrm>
            <a:off x="184150" y="1226546"/>
            <a:ext cx="518100" cy="11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首次发现时间</a:t>
            </a:r>
            <a:endParaRPr sz="500" b="1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778338" y="1226534"/>
            <a:ext cx="476700" cy="11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传染地区</a:t>
            </a:r>
            <a:endParaRPr sz="500" b="1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7" name="Google Shape;217;p18"/>
          <p:cNvSpPr/>
          <p:nvPr/>
        </p:nvSpPr>
        <p:spPr>
          <a:xfrm>
            <a:off x="1579425" y="1226546"/>
            <a:ext cx="476700" cy="119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rgbClr val="FFF2CC"/>
                </a:solidFill>
                <a:latin typeface="Average"/>
                <a:ea typeface="Average"/>
                <a:cs typeface="Average"/>
                <a:sym typeface="Average"/>
              </a:rPr>
              <a:t>传染源</a:t>
            </a:r>
            <a:endParaRPr sz="500" b="1">
              <a:solidFill>
                <a:srgbClr val="FFF2CC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18" name="Google Shape;218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0650" y="2407300"/>
            <a:ext cx="181300" cy="18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8"/>
          <p:cNvSpPr/>
          <p:nvPr/>
        </p:nvSpPr>
        <p:spPr>
          <a:xfrm flipH="1">
            <a:off x="1594274" y="1387181"/>
            <a:ext cx="923703" cy="887046"/>
          </a:xfrm>
          <a:custGeom>
            <a:avLst/>
            <a:gdLst/>
            <a:ahLst/>
            <a:cxnLst/>
            <a:rect l="l" t="t" r="r" b="b"/>
            <a:pathLst>
              <a:path w="50977" h="55328" extrusionOk="0">
                <a:moveTo>
                  <a:pt x="37218" y="4704"/>
                </a:moveTo>
                <a:lnTo>
                  <a:pt x="27341" y="13876"/>
                </a:lnTo>
                <a:lnTo>
                  <a:pt x="20461" y="18286"/>
                </a:lnTo>
                <a:lnTo>
                  <a:pt x="22225" y="23578"/>
                </a:lnTo>
                <a:lnTo>
                  <a:pt x="16404" y="29575"/>
                </a:lnTo>
                <a:lnTo>
                  <a:pt x="12877" y="29751"/>
                </a:lnTo>
                <a:lnTo>
                  <a:pt x="11289" y="35043"/>
                </a:lnTo>
                <a:lnTo>
                  <a:pt x="5645" y="40158"/>
                </a:lnTo>
                <a:lnTo>
                  <a:pt x="2117" y="46332"/>
                </a:lnTo>
                <a:lnTo>
                  <a:pt x="0" y="51095"/>
                </a:lnTo>
                <a:lnTo>
                  <a:pt x="1411" y="55328"/>
                </a:lnTo>
                <a:lnTo>
                  <a:pt x="7761" y="51800"/>
                </a:lnTo>
                <a:lnTo>
                  <a:pt x="15346" y="51447"/>
                </a:lnTo>
                <a:lnTo>
                  <a:pt x="20461" y="48449"/>
                </a:lnTo>
                <a:lnTo>
                  <a:pt x="28222" y="47920"/>
                </a:lnTo>
                <a:lnTo>
                  <a:pt x="33514" y="40511"/>
                </a:lnTo>
                <a:lnTo>
                  <a:pt x="39688" y="38571"/>
                </a:lnTo>
                <a:lnTo>
                  <a:pt x="42334" y="36983"/>
                </a:lnTo>
                <a:lnTo>
                  <a:pt x="46214" y="38395"/>
                </a:lnTo>
                <a:lnTo>
                  <a:pt x="48684" y="36807"/>
                </a:lnTo>
                <a:lnTo>
                  <a:pt x="49742" y="32045"/>
                </a:lnTo>
                <a:lnTo>
                  <a:pt x="48331" y="28870"/>
                </a:lnTo>
                <a:lnTo>
                  <a:pt x="50095" y="22167"/>
                </a:lnTo>
                <a:lnTo>
                  <a:pt x="50977" y="17228"/>
                </a:lnTo>
                <a:lnTo>
                  <a:pt x="50095" y="12995"/>
                </a:lnTo>
                <a:lnTo>
                  <a:pt x="49742" y="8232"/>
                </a:lnTo>
                <a:lnTo>
                  <a:pt x="49350" y="0"/>
                </a:lnTo>
                <a:lnTo>
                  <a:pt x="38982" y="3822"/>
                </a:lnTo>
                <a:close/>
              </a:path>
            </a:pathLst>
          </a:custGeom>
          <a:solidFill>
            <a:srgbClr val="92A5AF"/>
          </a:solidFill>
          <a:ln>
            <a:noFill/>
          </a:ln>
        </p:spPr>
      </p:sp>
      <p:sp>
        <p:nvSpPr>
          <p:cNvPr id="220" name="Google Shape;220;p18"/>
          <p:cNvSpPr txBox="1"/>
          <p:nvPr/>
        </p:nvSpPr>
        <p:spPr>
          <a:xfrm>
            <a:off x="210625" y="1402921"/>
            <a:ext cx="1077900" cy="1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1" name="Google Shape;221;p18"/>
          <p:cNvSpPr txBox="1"/>
          <p:nvPr/>
        </p:nvSpPr>
        <p:spPr>
          <a:xfrm>
            <a:off x="219425" y="1442721"/>
            <a:ext cx="13689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374151"/>
                </a:solidFill>
                <a:latin typeface="Oswald SemiBold"/>
                <a:ea typeface="Oswald SemiBold"/>
                <a:cs typeface="Oswald SemiBold"/>
                <a:sym typeface="Oswald SemiBold"/>
              </a:rPr>
              <a:t>狂犬病的历史可以追溯到公元前2300年左右</a:t>
            </a:r>
            <a:endParaRPr sz="600">
              <a:solidFill>
                <a:srgbClr val="374151"/>
              </a:solidFill>
              <a:latin typeface="Oswald SemiBold"/>
              <a:ea typeface="Oswald SemiBold"/>
              <a:cs typeface="Oswald SemiBold"/>
              <a:sym typeface="Oswald SemiBold"/>
            </a:endParaRPr>
          </a:p>
        </p:txBody>
      </p:sp>
      <p:pic>
        <p:nvPicPr>
          <p:cNvPr id="222" name="Google Shape;222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03825" y="1727629"/>
            <a:ext cx="270700" cy="27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8"/>
          <p:cNvSpPr txBox="1"/>
          <p:nvPr/>
        </p:nvSpPr>
        <p:spPr>
          <a:xfrm>
            <a:off x="529550" y="1607983"/>
            <a:ext cx="1077900" cy="4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若无及时治疗死亡率接近</a:t>
            </a:r>
            <a:r>
              <a:rPr lang="en" sz="11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100%</a:t>
            </a:r>
            <a:endParaRPr sz="11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截止2024年只有</a:t>
            </a:r>
            <a:r>
              <a:rPr lang="en" sz="11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14</a:t>
            </a:r>
            <a:r>
              <a:rPr lang="en" sz="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人在发病后存活</a:t>
            </a:r>
            <a:endParaRPr sz="5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每年约</a:t>
            </a:r>
            <a:r>
              <a:rPr lang="en" sz="10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5万</a:t>
            </a:r>
            <a:r>
              <a:rPr lang="en" sz="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人死于狂犬病</a:t>
            </a:r>
            <a:endParaRPr sz="5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b="1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多为儿童</a:t>
            </a:r>
            <a:endParaRPr sz="500" b="1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4" name="Google Shape;224;p18"/>
          <p:cNvSpPr txBox="1"/>
          <p:nvPr/>
        </p:nvSpPr>
        <p:spPr>
          <a:xfrm>
            <a:off x="389731" y="2415017"/>
            <a:ext cx="961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1885年由路易·巴斯德发明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1908年改良版本广泛接种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25" name="Google Shape;225;p18"/>
          <p:cNvSpPr/>
          <p:nvPr/>
        </p:nvSpPr>
        <p:spPr>
          <a:xfrm>
            <a:off x="1560723" y="2735537"/>
            <a:ext cx="296400" cy="1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92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初期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26" name="Google Shape;226;p18"/>
          <p:cNvSpPr/>
          <p:nvPr/>
        </p:nvSpPr>
        <p:spPr>
          <a:xfrm>
            <a:off x="1986150" y="1226546"/>
            <a:ext cx="593475" cy="901225"/>
          </a:xfrm>
          <a:custGeom>
            <a:avLst/>
            <a:gdLst/>
            <a:ahLst/>
            <a:cxnLst/>
            <a:rect l="l" t="t" r="r" b="b"/>
            <a:pathLst>
              <a:path w="23739" h="36049" extrusionOk="0">
                <a:moveTo>
                  <a:pt x="4249" y="1905"/>
                </a:moveTo>
                <a:lnTo>
                  <a:pt x="2491" y="8206"/>
                </a:lnTo>
                <a:lnTo>
                  <a:pt x="586" y="13482"/>
                </a:lnTo>
                <a:lnTo>
                  <a:pt x="1758" y="15094"/>
                </a:lnTo>
                <a:lnTo>
                  <a:pt x="0" y="19929"/>
                </a:lnTo>
                <a:lnTo>
                  <a:pt x="146" y="24765"/>
                </a:lnTo>
                <a:lnTo>
                  <a:pt x="586" y="29747"/>
                </a:lnTo>
                <a:lnTo>
                  <a:pt x="3663" y="33264"/>
                </a:lnTo>
                <a:lnTo>
                  <a:pt x="5568" y="35609"/>
                </a:lnTo>
                <a:lnTo>
                  <a:pt x="17584" y="36049"/>
                </a:lnTo>
                <a:lnTo>
                  <a:pt x="23739" y="33557"/>
                </a:lnTo>
                <a:lnTo>
                  <a:pt x="23446" y="27696"/>
                </a:lnTo>
                <a:lnTo>
                  <a:pt x="23153" y="23007"/>
                </a:lnTo>
                <a:lnTo>
                  <a:pt x="20955" y="20076"/>
                </a:lnTo>
                <a:lnTo>
                  <a:pt x="20808" y="15240"/>
                </a:lnTo>
                <a:lnTo>
                  <a:pt x="19050" y="10991"/>
                </a:lnTo>
                <a:lnTo>
                  <a:pt x="17584" y="5862"/>
                </a:lnTo>
                <a:lnTo>
                  <a:pt x="14360" y="2198"/>
                </a:lnTo>
                <a:lnTo>
                  <a:pt x="12455" y="0"/>
                </a:lnTo>
                <a:lnTo>
                  <a:pt x="10550" y="2784"/>
                </a:lnTo>
                <a:lnTo>
                  <a:pt x="7327" y="2345"/>
                </a:lnTo>
                <a:lnTo>
                  <a:pt x="5422" y="733"/>
                </a:lnTo>
                <a:close/>
              </a:path>
            </a:pathLst>
          </a:custGeom>
          <a:solidFill>
            <a:srgbClr val="92A5AF"/>
          </a:solidFill>
          <a:ln>
            <a:noFill/>
          </a:ln>
        </p:spPr>
      </p:sp>
      <p:pic>
        <p:nvPicPr>
          <p:cNvPr id="227" name="Google Shape;227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879625" y="1302359"/>
            <a:ext cx="764374" cy="7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rot="599988" flipH="1">
            <a:off x="1618388" y="1518074"/>
            <a:ext cx="860824" cy="624384"/>
          </a:xfrm>
          <a:prstGeom prst="rect">
            <a:avLst/>
          </a:prstGeom>
          <a:noFill/>
          <a:ln>
            <a:noFill/>
          </a:ln>
          <a:effectLst>
            <a:outerShdw blurRad="428625" dist="19050" algn="bl" rotWithShape="0">
              <a:srgbClr val="000000">
                <a:alpha val="0"/>
              </a:srgbClr>
            </a:outerShdw>
          </a:effectLst>
        </p:spPr>
      </p:pic>
      <p:sp>
        <p:nvSpPr>
          <p:cNvPr id="229" name="Google Shape;229;p18"/>
          <p:cNvSpPr/>
          <p:nvPr/>
        </p:nvSpPr>
        <p:spPr>
          <a:xfrm>
            <a:off x="1560000" y="2146810"/>
            <a:ext cx="1017300" cy="1812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9050" cap="flat" cmpd="sng">
            <a:solidFill>
              <a:srgbClr val="92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是蝙蝠，狗只是被传染的！</a:t>
            </a:r>
            <a:endParaRPr sz="600" b="1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1979877" y="2742538"/>
            <a:ext cx="567900" cy="1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92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~10日 恶心痉挛发烧</a:t>
            </a:r>
            <a:endParaRPr sz="45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1563654" y="3239629"/>
            <a:ext cx="296400" cy="1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92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末期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1975481" y="3242967"/>
            <a:ext cx="567900" cy="1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92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6-18小时 瘫痪谵妄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3" name="Google Shape;233;p18"/>
          <p:cNvSpPr/>
          <p:nvPr/>
        </p:nvSpPr>
        <p:spPr>
          <a:xfrm>
            <a:off x="1563654" y="2989048"/>
            <a:ext cx="296400" cy="1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92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中期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4" name="Google Shape;234;p18"/>
          <p:cNvSpPr/>
          <p:nvPr/>
        </p:nvSpPr>
        <p:spPr>
          <a:xfrm>
            <a:off x="1975481" y="2992387"/>
            <a:ext cx="567900" cy="1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92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1-3日 恐水畏光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5" name="Google Shape;235;p18"/>
          <p:cNvSpPr/>
          <p:nvPr/>
        </p:nvSpPr>
        <p:spPr>
          <a:xfrm>
            <a:off x="1559990" y="2481292"/>
            <a:ext cx="296400" cy="1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92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潜伏期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36" name="Google Shape;236;p18"/>
          <p:cNvSpPr/>
          <p:nvPr/>
        </p:nvSpPr>
        <p:spPr>
          <a:xfrm>
            <a:off x="1979145" y="2484631"/>
            <a:ext cx="567900" cy="148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92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1-2月 无症状</a:t>
            </a:r>
            <a:endParaRPr sz="5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37" name="Google Shape;237;p18"/>
          <p:cNvCxnSpPr>
            <a:stCxn id="235" idx="2"/>
            <a:endCxn id="225" idx="0"/>
          </p:cNvCxnSpPr>
          <p:nvPr/>
        </p:nvCxnSpPr>
        <p:spPr>
          <a:xfrm>
            <a:off x="1708190" y="2630092"/>
            <a:ext cx="600" cy="105300"/>
          </a:xfrm>
          <a:prstGeom prst="straightConnector1">
            <a:avLst/>
          </a:prstGeom>
          <a:noFill/>
          <a:ln w="9525" cap="flat" cmpd="sng">
            <a:solidFill>
              <a:srgbClr val="92A5A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" name="Google Shape;238;p18"/>
          <p:cNvCxnSpPr>
            <a:stCxn id="225" idx="2"/>
            <a:endCxn id="233" idx="0"/>
          </p:cNvCxnSpPr>
          <p:nvPr/>
        </p:nvCxnSpPr>
        <p:spPr>
          <a:xfrm>
            <a:off x="1708923" y="2884337"/>
            <a:ext cx="3000" cy="104700"/>
          </a:xfrm>
          <a:prstGeom prst="straightConnector1">
            <a:avLst/>
          </a:prstGeom>
          <a:noFill/>
          <a:ln w="9525" cap="flat" cmpd="sng">
            <a:solidFill>
              <a:srgbClr val="A0B3B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9" name="Google Shape;239;p18"/>
          <p:cNvCxnSpPr>
            <a:stCxn id="233" idx="2"/>
            <a:endCxn id="231" idx="0"/>
          </p:cNvCxnSpPr>
          <p:nvPr/>
        </p:nvCxnSpPr>
        <p:spPr>
          <a:xfrm>
            <a:off x="1711854" y="3137848"/>
            <a:ext cx="0" cy="101700"/>
          </a:xfrm>
          <a:prstGeom prst="straightConnector1">
            <a:avLst/>
          </a:prstGeom>
          <a:noFill/>
          <a:ln w="9525" cap="flat" cmpd="sng">
            <a:solidFill>
              <a:srgbClr val="A0B3BC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0" name="Google Shape;240;p18"/>
          <p:cNvSpPr txBox="1"/>
          <p:nvPr/>
        </p:nvSpPr>
        <p:spPr>
          <a:xfrm>
            <a:off x="645650" y="2693950"/>
            <a:ext cx="961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皮肤完整，舔触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无需疫苗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41" name="Google Shape;241;p18"/>
          <p:cNvSpPr/>
          <p:nvPr/>
        </p:nvSpPr>
        <p:spPr>
          <a:xfrm>
            <a:off x="1001346" y="2960386"/>
            <a:ext cx="381900" cy="198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92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2类接触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2" name="Google Shape;242;p18"/>
          <p:cNvSpPr txBox="1"/>
          <p:nvPr/>
        </p:nvSpPr>
        <p:spPr>
          <a:xfrm>
            <a:off x="368279" y="2975150"/>
            <a:ext cx="6006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无出血的抓/擦伤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立刻接种疫苗</a:t>
            </a:r>
            <a:endParaRPr sz="600" b="1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3" name="Google Shape;243;p18"/>
          <p:cNvSpPr/>
          <p:nvPr/>
        </p:nvSpPr>
        <p:spPr>
          <a:xfrm>
            <a:off x="184148" y="2686822"/>
            <a:ext cx="381900" cy="198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92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1类接触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633700" y="3233925"/>
            <a:ext cx="9618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FFF2CC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穿透性抓/咬伤/出血</a:t>
            </a:r>
            <a:endParaRPr sz="600">
              <a:solidFill>
                <a:srgbClr val="FFF2CC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 b="1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立刻接种疫苗</a:t>
            </a:r>
            <a:endParaRPr sz="600" b="1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5" name="Google Shape;245;p18"/>
          <p:cNvSpPr/>
          <p:nvPr/>
        </p:nvSpPr>
        <p:spPr>
          <a:xfrm>
            <a:off x="172198" y="3226797"/>
            <a:ext cx="381900" cy="198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28575" cap="flat" cmpd="sng">
            <a:solidFill>
              <a:srgbClr val="92A5A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FFF2CC"/>
                </a:solidFill>
                <a:latin typeface="Oswald"/>
                <a:ea typeface="Oswald"/>
                <a:cs typeface="Oswald"/>
                <a:sym typeface="Oswald"/>
              </a:rPr>
              <a:t>3类接触</a:t>
            </a:r>
            <a:endParaRPr sz="700">
              <a:solidFill>
                <a:srgbClr val="FFF2CC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Slate</vt:lpstr>
      <vt:lpstr> 病毒档案  LNC000004  Version 2024.1    狂犬病 Rabies       状态:  可控大部分根治 (1885~now)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</cp:revision>
  <dcterms:modified xsi:type="dcterms:W3CDTF">2024-03-18T21:10:21Z</dcterms:modified>
</cp:coreProperties>
</file>