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436eacffa_0_0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436eac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/index.php?title=%E7%94%B2%E5%9E%8B%E6%B5%81%E6%84%9F%E7%97%85%E6%AF%92H2N2%E4%BA%9E%E5%9E%8B&amp;action=edit&amp;redlink=1" TargetMode="External"/><Relationship Id="rId10" Type="http://schemas.openxmlformats.org/officeDocument/2006/relationships/hyperlink" Target="https://zh.wikipedia.org/wiki/2009%E5%B9%B4H1N1%E6%B5%81%E6%84%9F%E5%A4%A7%E6%B5%81%E8%A1%8C" TargetMode="External"/><Relationship Id="rId13" Type="http://schemas.openxmlformats.org/officeDocument/2006/relationships/hyperlink" Target="https://zh.wikipedia.org/wiki/%E7%94%B2%E5%9E%8BH3N2%E6%B5%81%E6%84%9F%E7%97%85%E6%AF%92" TargetMode="External"/><Relationship Id="rId12" Type="http://schemas.openxmlformats.org/officeDocument/2006/relationships/hyperlink" Target="https://zh.wikipedia.org/wiki/%E4%BA%9A%E6%B4%B2%E6%B5%81%E6%84%9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zh.wikipedia.org/wiki/1918%E5%B9%B4%E6%B5%81%E6%84%9F%E5%A4%A7%E6%B5%81%E8%A1%8C" TargetMode="External"/><Relationship Id="rId15" Type="http://schemas.openxmlformats.org/officeDocument/2006/relationships/hyperlink" Target="https://zh.wikipedia.org/wiki/2017%EF%BC%8D2018%E5%B9%B4%E7%BE%8E%E5%9C%8B%E6%B5%81%E6%84%9F%E5%AD%A3" TargetMode="External"/><Relationship Id="rId14" Type="http://schemas.openxmlformats.org/officeDocument/2006/relationships/hyperlink" Target="https://zh.wikipedia.org/wiki/%E9%A6%99%E6%B8%AF%E6%B5%81%E6%84%9F" TargetMode="External"/><Relationship Id="rId16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hyperlink" Target="https://zh.wikipedia.org/wiki/%E7%94%B2%E5%9E%8B%E6%B5%81%E6%84%9F%E7%97%85%E6%AF%92H1N1%E4%BA%9E%E5%9E%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38" y="651"/>
            <a:ext cx="1597200" cy="365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6018" y="1162949"/>
            <a:ext cx="1077900" cy="10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944438" y="1241193"/>
            <a:ext cx="923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37474F"/>
                </a:solidFill>
              </a:rPr>
              <a:t>            </a:t>
            </a:r>
            <a:r>
              <a:rPr lang="en" sz="400">
                <a:solidFill>
                  <a:srgbClr val="37474F"/>
                </a:solidFill>
              </a:rPr>
              <a:t>LNC000009  Version 2024.1   </a:t>
            </a:r>
            <a:endParaRPr sz="400"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37474F"/>
                </a:solidFill>
              </a:rPr>
              <a:t>甲型流感</a:t>
            </a:r>
            <a:endParaRPr sz="2744"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37474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Influenza A virus      </a:t>
            </a:r>
            <a:r>
              <a:rPr lang="en" sz="855">
                <a:solidFill>
                  <a:srgbClr val="37474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 </a:t>
            </a:r>
            <a:endParaRPr sz="966">
              <a:solidFill>
                <a:srgbClr val="37474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1631298" y="1241203"/>
            <a:ext cx="9237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 </a:t>
            </a:r>
            <a:r>
              <a:rPr lang="en" sz="400">
                <a:solidFill>
                  <a:srgbClr val="FFF2CC"/>
                </a:solidFill>
              </a:rPr>
              <a:t>LNC000010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乙型流感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Influenza B virus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716" y="1154795"/>
            <a:ext cx="1077900" cy="10779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75800" y="2365073"/>
            <a:ext cx="4392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46478" y="2242773"/>
            <a:ext cx="1979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HN变种病毒</a:t>
            </a:r>
            <a:r>
              <a:rPr b="1" lang="en"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致病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病毒</a:t>
            </a:r>
            <a:r>
              <a:rPr b="1" lang="en" sz="8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单链RNA病毒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8215" y="2420130"/>
            <a:ext cx="1979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 禽类 猪等哺乳动物</a:t>
            </a:r>
            <a:r>
              <a:rPr b="1" lang="en"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感染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对象</a:t>
            </a:r>
            <a:r>
              <a:rPr b="1" lang="en" sz="8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人 海豹类动物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-104184" y="2592773"/>
            <a:ext cx="3545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高烧39-42 全身乏疼等 较为严重</a:t>
            </a:r>
            <a:r>
              <a:rPr b="1" lang="en"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感染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症状 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相对较轻 低烧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857" y="2759415"/>
            <a:ext cx="3545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传染性</a:t>
            </a: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特别强 接触距离大  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较弱 需要密接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61166" y="2920517"/>
            <a:ext cx="3545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高发季节</a:t>
            </a: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冬春交替  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秋冬交替</a:t>
            </a:r>
            <a:r>
              <a:rPr b="1" lang="en" sz="11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792" y="2773109"/>
            <a:ext cx="174150" cy="1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7287" y="3113865"/>
            <a:ext cx="282600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8695" y="3107073"/>
            <a:ext cx="282600" cy="2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046208" y="168597"/>
            <a:ext cx="68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28962" y="363625"/>
            <a:ext cx="1066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H1N1 </a:t>
            </a: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1918年西班牙流感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H1N1 2009年猪流感</a:t>
            </a:r>
            <a:endParaRPr sz="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H2N2</a:t>
            </a: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在1950末</a:t>
            </a: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亚洲流感</a:t>
            </a:r>
            <a:endParaRPr sz="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H3N2</a:t>
            </a: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在1968年</a:t>
            </a: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香港流感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H7N9在2013年禽流感</a:t>
            </a:r>
            <a:endParaRPr sz="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08654" y="922876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610947" y="363608"/>
            <a:ext cx="1066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2000-5000万死亡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18-19万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死亡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100-400万</a:t>
            </a: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死亡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100-200万死亡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约100死亡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 乙流看了看不敢说话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