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3657600" cx="2743200"/>
  <p:notesSz cx="6858000" cy="9144000"/>
  <p:embeddedFontLst>
    <p:embeddedFont>
      <p:font typeface="Oswald ExtraLight"/>
      <p:regular r:id="rId6"/>
      <p:bold r:id="rId7"/>
    </p:embeddedFont>
    <p:embeddedFont>
      <p:font typeface="Oswald Medium"/>
      <p:regular r:id="rId8"/>
      <p:bold r:id="rId9"/>
    </p:embeddedFont>
    <p:embeddedFont>
      <p:font typeface="Average"/>
      <p:regular r:id="rId10"/>
    </p:embeddedFont>
    <p:embeddedFont>
      <p:font typeface="Oswald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Oswald-regular.fntdata"/><Relationship Id="rId10" Type="http://schemas.openxmlformats.org/officeDocument/2006/relationships/font" Target="fonts/Average-regular.fntdata"/><Relationship Id="rId12" Type="http://schemas.openxmlformats.org/officeDocument/2006/relationships/font" Target="fonts/Oswald-bold.fntdata"/><Relationship Id="rId9" Type="http://schemas.openxmlformats.org/officeDocument/2006/relationships/font" Target="fonts/OswaldMedium-bold.fntdata"/><Relationship Id="rId5" Type="http://schemas.openxmlformats.org/officeDocument/2006/relationships/slide" Target="slides/slide1.xml"/><Relationship Id="rId6" Type="http://schemas.openxmlformats.org/officeDocument/2006/relationships/font" Target="fonts/OswaldExtraLight-regular.fntdata"/><Relationship Id="rId7" Type="http://schemas.openxmlformats.org/officeDocument/2006/relationships/font" Target="fonts/OswaldExtraLight-bold.fntdata"/><Relationship Id="rId8" Type="http://schemas.openxmlformats.org/officeDocument/2006/relationships/font" Target="fonts/Oswald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43447" y="685800"/>
            <a:ext cx="2571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68deb61aa5_1_0:notes"/>
          <p:cNvSpPr/>
          <p:nvPr>
            <p:ph idx="2" type="sldImg"/>
          </p:nvPr>
        </p:nvSpPr>
        <p:spPr>
          <a:xfrm>
            <a:off x="2143425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68deb61aa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305001" y="2030549"/>
            <a:ext cx="133059" cy="75120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39950" lIns="39950" spcFirstLastPara="1" rIns="39950" wrap="square" tIns="399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39950" lIns="39950" spcFirstLastPara="1" rIns="39950" wrap="square" tIns="399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39950" lIns="39950" spcFirstLastPara="1" rIns="39950" wrap="square" tIns="399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201377" y="704569"/>
            <a:ext cx="2340600" cy="1230300"/>
          </a:xfrm>
          <a:prstGeom prst="rect">
            <a:avLst/>
          </a:prstGeom>
        </p:spPr>
        <p:txBody>
          <a:bodyPr anchorCtr="0" anchor="b" bIns="39950" lIns="39950" spcFirstLastPara="1" rIns="39950" wrap="square" tIns="399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201375" y="2257689"/>
            <a:ext cx="2340600" cy="563700"/>
          </a:xfrm>
          <a:prstGeom prst="rect">
            <a:avLst/>
          </a:prstGeom>
        </p:spPr>
        <p:txBody>
          <a:bodyPr anchorCtr="0" anchor="t" bIns="39950" lIns="39950" spcFirstLastPara="1" rIns="39950" wrap="square" tIns="399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93510" y="892640"/>
            <a:ext cx="2556300" cy="1344300"/>
          </a:xfrm>
          <a:prstGeom prst="rect">
            <a:avLst/>
          </a:prstGeom>
        </p:spPr>
        <p:txBody>
          <a:bodyPr anchorCtr="0" anchor="b" bIns="39950" lIns="39950" spcFirstLastPara="1" rIns="39950" wrap="square" tIns="399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93510" y="2295769"/>
            <a:ext cx="2556300" cy="924900"/>
          </a:xfrm>
          <a:prstGeom prst="rect">
            <a:avLst/>
          </a:prstGeom>
        </p:spPr>
        <p:txBody>
          <a:bodyPr anchorCtr="0" anchor="t" bIns="39950" lIns="39950" spcFirstLastPara="1" rIns="39950" wrap="square" tIns="39950">
            <a:norm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66700" lvl="1" marL="914400" algn="ctr">
              <a:spcBef>
                <a:spcPts val="0"/>
              </a:spcBef>
              <a:spcAft>
                <a:spcPts val="0"/>
              </a:spcAft>
              <a:buSzPts val="600"/>
              <a:buChar char="○"/>
              <a:defRPr/>
            </a:lvl2pPr>
            <a:lvl3pPr indent="-266700" lvl="2" marL="1371600" algn="ctr">
              <a:spcBef>
                <a:spcPts val="0"/>
              </a:spcBef>
              <a:spcAft>
                <a:spcPts val="0"/>
              </a:spcAft>
              <a:buSzPts val="600"/>
              <a:buChar char="■"/>
              <a:defRPr/>
            </a:lvl3pPr>
            <a:lvl4pPr indent="-266700" lvl="3" marL="1828800" algn="ctr">
              <a:spcBef>
                <a:spcPts val="0"/>
              </a:spcBef>
              <a:spcAft>
                <a:spcPts val="0"/>
              </a:spcAft>
              <a:buSzPts val="600"/>
              <a:buChar char="●"/>
              <a:defRPr/>
            </a:lvl4pPr>
            <a:lvl5pPr indent="-266700" lvl="4" marL="2286000" algn="ctr">
              <a:spcBef>
                <a:spcPts val="0"/>
              </a:spcBef>
              <a:spcAft>
                <a:spcPts val="0"/>
              </a:spcAft>
              <a:buSzPts val="600"/>
              <a:buChar char="○"/>
              <a:defRPr/>
            </a:lvl5pPr>
            <a:lvl6pPr indent="-266700" lvl="5" marL="2743200" algn="ctr">
              <a:spcBef>
                <a:spcPts val="0"/>
              </a:spcBef>
              <a:spcAft>
                <a:spcPts val="0"/>
              </a:spcAft>
              <a:buSzPts val="600"/>
              <a:buChar char="■"/>
              <a:defRPr/>
            </a:lvl6pPr>
            <a:lvl7pPr indent="-266700" lvl="6" marL="3200400" algn="ctr">
              <a:spcBef>
                <a:spcPts val="0"/>
              </a:spcBef>
              <a:spcAft>
                <a:spcPts val="0"/>
              </a:spcAft>
              <a:buSzPts val="600"/>
              <a:buChar char="●"/>
              <a:defRPr/>
            </a:lvl7pPr>
            <a:lvl8pPr indent="-266700" lvl="7" marL="3657600" algn="ctr">
              <a:spcBef>
                <a:spcPts val="0"/>
              </a:spcBef>
              <a:spcAft>
                <a:spcPts val="0"/>
              </a:spcAft>
              <a:buSzPts val="600"/>
              <a:buChar char="○"/>
              <a:defRPr/>
            </a:lvl8pPr>
            <a:lvl9pPr indent="-266700" lvl="8" marL="4114800" algn="ctr">
              <a:spcBef>
                <a:spcPts val="0"/>
              </a:spcBef>
              <a:spcAft>
                <a:spcPts val="0"/>
              </a:spcAft>
              <a:buSzPts val="6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201375" y="1522667"/>
            <a:ext cx="2355600" cy="6123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93510" y="316462"/>
            <a:ext cx="2556300" cy="407400"/>
          </a:xfrm>
          <a:prstGeom prst="rect">
            <a:avLst/>
          </a:prstGeom>
        </p:spPr>
        <p:txBody>
          <a:bodyPr anchorCtr="0" anchor="t" bIns="39950" lIns="39950" spcFirstLastPara="1" rIns="39950" wrap="square" tIns="399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93510" y="819538"/>
            <a:ext cx="2556300" cy="2429400"/>
          </a:xfrm>
          <a:prstGeom prst="rect">
            <a:avLst/>
          </a:prstGeom>
        </p:spPr>
        <p:txBody>
          <a:bodyPr anchorCtr="0" anchor="t" bIns="39950" lIns="39950" spcFirstLastPara="1" rIns="39950" wrap="square" tIns="39950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Char char="○"/>
              <a:defRPr/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Char char="■"/>
              <a:defRPr/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Char char="●"/>
              <a:defRPr/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Char char="○"/>
              <a:defRPr/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Char char="■"/>
              <a:defRPr/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Char char="●"/>
              <a:defRPr/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Char char="○"/>
              <a:defRPr/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93510" y="316462"/>
            <a:ext cx="2556300" cy="407400"/>
          </a:xfrm>
          <a:prstGeom prst="rect">
            <a:avLst/>
          </a:prstGeom>
        </p:spPr>
        <p:txBody>
          <a:bodyPr anchorCtr="0" anchor="t" bIns="39950" lIns="39950" spcFirstLastPara="1" rIns="39950" wrap="square" tIns="399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93510" y="819538"/>
            <a:ext cx="1200000" cy="2429400"/>
          </a:xfrm>
          <a:prstGeom prst="rect">
            <a:avLst/>
          </a:prstGeom>
        </p:spPr>
        <p:txBody>
          <a:bodyPr anchorCtr="0" anchor="t" bIns="39950" lIns="39950" spcFirstLastPara="1" rIns="39950" wrap="square" tIns="39950">
            <a:norm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Char char="●"/>
              <a:defRPr sz="600"/>
            </a:lvl1pPr>
            <a:lvl2pPr indent="-260350" lvl="1" marL="91440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2pPr>
            <a:lvl3pPr indent="-260350" lvl="2" marL="137160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3pPr>
            <a:lvl4pPr indent="-260350" lvl="3" marL="182880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4pPr>
            <a:lvl5pPr indent="-260350" lvl="4" marL="228600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5pPr>
            <a:lvl6pPr indent="-260350" lvl="5" marL="274320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6pPr>
            <a:lvl7pPr indent="-260350" lvl="6" marL="320040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7pPr>
            <a:lvl8pPr indent="-260350" lvl="7" marL="365760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8pPr>
            <a:lvl9pPr indent="-260350" lvl="8" marL="411480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1449720" y="819538"/>
            <a:ext cx="1200000" cy="2429400"/>
          </a:xfrm>
          <a:prstGeom prst="rect">
            <a:avLst/>
          </a:prstGeom>
        </p:spPr>
        <p:txBody>
          <a:bodyPr anchorCtr="0" anchor="t" bIns="39950" lIns="39950" spcFirstLastPara="1" rIns="39950" wrap="square" tIns="39950">
            <a:norm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Char char="●"/>
              <a:defRPr sz="600"/>
            </a:lvl1pPr>
            <a:lvl2pPr indent="-260350" lvl="1" marL="91440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2pPr>
            <a:lvl3pPr indent="-260350" lvl="2" marL="137160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3pPr>
            <a:lvl4pPr indent="-260350" lvl="3" marL="182880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4pPr>
            <a:lvl5pPr indent="-260350" lvl="4" marL="228600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5pPr>
            <a:lvl6pPr indent="-260350" lvl="5" marL="274320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6pPr>
            <a:lvl7pPr indent="-260350" lvl="6" marL="320040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7pPr>
            <a:lvl8pPr indent="-260350" lvl="7" marL="365760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8pPr>
            <a:lvl9pPr indent="-260350" lvl="8" marL="411480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93510" y="316462"/>
            <a:ext cx="2556300" cy="407400"/>
          </a:xfrm>
          <a:prstGeom prst="rect">
            <a:avLst/>
          </a:prstGeom>
        </p:spPr>
        <p:txBody>
          <a:bodyPr anchorCtr="0" anchor="t" bIns="39950" lIns="39950" spcFirstLastPara="1" rIns="39950" wrap="square" tIns="399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93510" y="395093"/>
            <a:ext cx="842400" cy="537300"/>
          </a:xfrm>
          <a:prstGeom prst="rect">
            <a:avLst/>
          </a:prstGeom>
        </p:spPr>
        <p:txBody>
          <a:bodyPr anchorCtr="0" anchor="b" bIns="39950" lIns="39950" spcFirstLastPara="1" rIns="39950" wrap="square" tIns="399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93510" y="988160"/>
            <a:ext cx="842400" cy="2260800"/>
          </a:xfrm>
          <a:prstGeom prst="rect">
            <a:avLst/>
          </a:prstGeom>
        </p:spPr>
        <p:txBody>
          <a:bodyPr anchorCtr="0" anchor="t" bIns="39950" lIns="39950" spcFirstLastPara="1" rIns="39950" wrap="square" tIns="39950">
            <a:normAutofit/>
          </a:bodyPr>
          <a:lstStyle>
            <a:lvl1pPr indent="-260350" lvl="0" marL="45720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1pPr>
            <a:lvl2pPr indent="-260350" lvl="1" marL="91440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2pPr>
            <a:lvl3pPr indent="-260350" lvl="2" marL="137160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3pPr>
            <a:lvl4pPr indent="-260350" lvl="3" marL="182880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4pPr>
            <a:lvl5pPr indent="-260350" lvl="4" marL="228600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5pPr>
            <a:lvl6pPr indent="-260350" lvl="5" marL="274320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6pPr>
            <a:lvl7pPr indent="-260350" lvl="6" marL="320040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7pPr>
            <a:lvl8pPr indent="-260350" lvl="7" marL="365760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8pPr>
            <a:lvl9pPr indent="-260350" lvl="8" marL="411480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147075" y="374293"/>
            <a:ext cx="1868100" cy="29091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1371600" y="0"/>
            <a:ext cx="1371600" cy="365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9950" lIns="39950" spcFirstLastPara="1" rIns="39950" wrap="square" tIns="39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1508902" y="3196800"/>
            <a:ext cx="140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79650" y="768996"/>
            <a:ext cx="1213500" cy="1216200"/>
          </a:xfrm>
          <a:prstGeom prst="rect">
            <a:avLst/>
          </a:prstGeom>
        </p:spPr>
        <p:txBody>
          <a:bodyPr anchorCtr="0" anchor="b" bIns="39950" lIns="39950" spcFirstLastPara="1" rIns="39950" wrap="square" tIns="399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79650" y="2023254"/>
            <a:ext cx="1213500" cy="956700"/>
          </a:xfrm>
          <a:prstGeom prst="rect">
            <a:avLst/>
          </a:prstGeom>
        </p:spPr>
        <p:txBody>
          <a:bodyPr anchorCtr="0" anchor="t" bIns="39950" lIns="39950" spcFirstLastPara="1" rIns="39950" wrap="square" tIns="399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1481850" y="514987"/>
            <a:ext cx="1151100" cy="26277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Char char="○"/>
              <a:defRPr>
                <a:solidFill>
                  <a:schemeClr val="lt1"/>
                </a:solidFill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Char char="■"/>
              <a:defRPr>
                <a:solidFill>
                  <a:schemeClr val="lt1"/>
                </a:solidFill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Char char="●"/>
              <a:defRPr>
                <a:solidFill>
                  <a:schemeClr val="lt1"/>
                </a:solidFill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Char char="○"/>
              <a:defRPr>
                <a:solidFill>
                  <a:schemeClr val="lt1"/>
                </a:solidFill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Char char="■"/>
              <a:defRPr>
                <a:solidFill>
                  <a:schemeClr val="lt1"/>
                </a:solidFill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Char char="●"/>
              <a:defRPr>
                <a:solidFill>
                  <a:schemeClr val="lt1"/>
                </a:solidFill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Char char="○"/>
              <a:defRPr>
                <a:solidFill>
                  <a:schemeClr val="lt1"/>
                </a:solidFill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93510" y="3008409"/>
            <a:ext cx="1799700" cy="4302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Oswald"/>
              <a:buNone/>
              <a:defRPr sz="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3510" y="316462"/>
            <a:ext cx="25563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9950" lIns="39950" spcFirstLastPara="1" rIns="39950" wrap="square" tIns="399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None/>
              <a:defRPr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None/>
              <a:defRPr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None/>
              <a:defRPr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None/>
              <a:defRPr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None/>
              <a:defRPr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None/>
              <a:defRPr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None/>
              <a:defRPr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None/>
              <a:defRPr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None/>
              <a:defRPr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3510" y="819538"/>
            <a:ext cx="2556300" cy="24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9950" lIns="39950" spcFirstLastPara="1" rIns="39950" wrap="square" tIns="39950">
            <a:norm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Average"/>
              <a:buChar char="●"/>
              <a:defRPr sz="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2667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"/>
              <a:buFont typeface="Average"/>
              <a:buChar char="○"/>
              <a:defRPr sz="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2667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"/>
              <a:buFont typeface="Average"/>
              <a:buChar char="■"/>
              <a:defRPr sz="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2667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"/>
              <a:buFont typeface="Average"/>
              <a:buChar char="●"/>
              <a:defRPr sz="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2667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"/>
              <a:buFont typeface="Average"/>
              <a:buChar char="○"/>
              <a:defRPr sz="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2667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"/>
              <a:buFont typeface="Average"/>
              <a:buChar char="■"/>
              <a:defRPr sz="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2667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"/>
              <a:buFont typeface="Average"/>
              <a:buChar char="●"/>
              <a:defRPr sz="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2667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"/>
              <a:buFont typeface="Average"/>
              <a:buChar char="○"/>
              <a:defRPr sz="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2667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"/>
              <a:buFont typeface="Average"/>
              <a:buChar char="■"/>
              <a:defRPr sz="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950" lIns="39950" spcFirstLastPara="1" rIns="39950" wrap="square" tIns="39950">
            <a:normAutofit/>
          </a:bodyPr>
          <a:lstStyle>
            <a:lvl1pPr lvl="0" algn="r">
              <a:buNone/>
              <a:defRPr sz="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hyperlink" Target="https://zh.wikipedia.org/wiki/%E7%B5%90%E6%A0%B8%E6%A1%BF%E8%8F%8C" TargetMode="External"/><Relationship Id="rId9" Type="http://schemas.openxmlformats.org/officeDocument/2006/relationships/image" Target="../media/image1.png"/><Relationship Id="rId5" Type="http://schemas.openxmlformats.org/officeDocument/2006/relationships/hyperlink" Target="https://zh.wikipedia.org/wiki/%E8%82%BA" TargetMode="External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501371" y="3036650"/>
            <a:ext cx="282000" cy="276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雪莱</a:t>
            </a:r>
            <a:endParaRPr sz="600">
              <a:solidFill>
                <a:srgbClr val="FFF2CC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0" name="Google Shape;60;p13"/>
          <p:cNvSpPr txBox="1"/>
          <p:nvPr>
            <p:ph type="title"/>
          </p:nvPr>
        </p:nvSpPr>
        <p:spPr>
          <a:xfrm>
            <a:off x="778360" y="275337"/>
            <a:ext cx="2556300" cy="40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FFF2CC"/>
                </a:solidFill>
              </a:rPr>
              <a:t> 病毒档案  LNC000006  Version 2024.1   </a:t>
            </a:r>
            <a:endParaRPr sz="400">
              <a:solidFill>
                <a:srgbClr val="FFF2CC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44">
                <a:solidFill>
                  <a:srgbClr val="FFF2CC"/>
                </a:solidFill>
              </a:rPr>
              <a:t>肺结核</a:t>
            </a:r>
            <a:endParaRPr sz="2744">
              <a:solidFill>
                <a:srgbClr val="FFF2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6">
                <a:solidFill>
                  <a:srgbClr val="FFF2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Tuberculosis, TB</a:t>
            </a:r>
            <a:r>
              <a:rPr lang="en" sz="966">
                <a:solidFill>
                  <a:srgbClr val="FFF2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</a:t>
            </a:r>
            <a:r>
              <a:rPr lang="en" sz="855">
                <a:solidFill>
                  <a:srgbClr val="FFF2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   </a:t>
            </a:r>
            <a:r>
              <a:rPr lang="en" sz="966">
                <a:solidFill>
                  <a:srgbClr val="FFF2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状态:  </a:t>
            </a:r>
            <a:r>
              <a:rPr lang="en" sz="855">
                <a:solidFill>
                  <a:srgbClr val="FFF2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可控治愈</a:t>
            </a:r>
            <a:r>
              <a:rPr lang="en" sz="966">
                <a:solidFill>
                  <a:srgbClr val="FFF2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（1921~now）</a:t>
            </a:r>
            <a:endParaRPr sz="966">
              <a:solidFill>
                <a:srgbClr val="FFF2CC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12" y="242350"/>
            <a:ext cx="600774" cy="60077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/>
          <p:nvPr/>
        </p:nvSpPr>
        <p:spPr>
          <a:xfrm>
            <a:off x="135150" y="1244475"/>
            <a:ext cx="2485500" cy="1041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highlight>
                <a:srgbClr val="FFF2CC"/>
              </a:highlight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172200" y="965313"/>
            <a:ext cx="23988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结核病为</a:t>
            </a:r>
            <a:r>
              <a:rPr lang="en" sz="600">
                <a:solidFill>
                  <a:srgbClr val="FFF2CC"/>
                </a:solidFill>
                <a:uFill>
                  <a:noFill/>
                </a:uFill>
                <a:latin typeface="Oswald"/>
                <a:ea typeface="Oswald"/>
                <a:cs typeface="Oswald"/>
                <a:sym typeface="Oswal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结核杆菌</a:t>
            </a:r>
            <a:r>
              <a:rPr lang="en" sz="600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感染引起的疾病。结核通常造成</a:t>
            </a:r>
            <a:r>
              <a:rPr lang="en" sz="600">
                <a:solidFill>
                  <a:srgbClr val="FFF2CC"/>
                </a:solidFill>
                <a:uFill>
                  <a:noFill/>
                </a:uFill>
                <a:latin typeface="Oswald"/>
                <a:ea typeface="Oswald"/>
                <a:cs typeface="Oswald"/>
                <a:sym typeface="Oswald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肺</a:t>
            </a:r>
            <a:r>
              <a:rPr lang="en" sz="600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部感染，也会感染身体的其他部分。是一种慢性呼吸道疾病。与人体的抵抗力有关。</a:t>
            </a:r>
            <a:endParaRPr sz="600">
              <a:solidFill>
                <a:srgbClr val="FFF2C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219425" y="1324100"/>
            <a:ext cx="6702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184150" y="1288825"/>
            <a:ext cx="518100" cy="119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首次发现时间</a:t>
            </a:r>
            <a:endParaRPr b="1" sz="500">
              <a:solidFill>
                <a:srgbClr val="FFF2CC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778338" y="1288813"/>
            <a:ext cx="476700" cy="119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传染地区</a:t>
            </a:r>
            <a:endParaRPr b="1" sz="500">
              <a:solidFill>
                <a:srgbClr val="FFF2CC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210625" y="1465200"/>
            <a:ext cx="10779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219425" y="1460025"/>
            <a:ext cx="13320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374151"/>
                </a:solidFill>
                <a:latin typeface="Oswald Medium"/>
                <a:ea typeface="Oswald Medium"/>
                <a:cs typeface="Oswald Medium"/>
                <a:sym typeface="Oswald Medium"/>
              </a:rPr>
              <a:t>结核病的存在可以追溯到古代，但结核分枝杆菌是在1882年由罗伯特·科赫（Robert Koch）发现的。结核病在全球范围内传播，</a:t>
            </a:r>
            <a:endParaRPr sz="500">
              <a:solidFill>
                <a:srgbClr val="37415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8250" y="1984533"/>
            <a:ext cx="237975" cy="2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/>
        </p:nvSpPr>
        <p:spPr>
          <a:xfrm>
            <a:off x="859168" y="1811824"/>
            <a:ext cx="5181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世界死亡率</a:t>
            </a:r>
            <a:endParaRPr b="1" sz="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1995</a:t>
            </a:r>
            <a:r>
              <a:rPr b="1" lang="en" sz="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为</a:t>
            </a:r>
            <a:r>
              <a:rPr b="1" lang="en" sz="11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8</a:t>
            </a:r>
            <a:r>
              <a:rPr b="1" lang="en" sz="11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%</a:t>
            </a:r>
            <a:r>
              <a:rPr b="1" lang="en" sz="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。</a:t>
            </a:r>
            <a:endParaRPr b="1" sz="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2008年为</a:t>
            </a:r>
            <a:r>
              <a:rPr b="1" lang="en" sz="11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4%</a:t>
            </a:r>
            <a:endParaRPr b="1" sz="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1" name="Google Shape;71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73224" y="2354082"/>
            <a:ext cx="174150" cy="1741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3"/>
          <p:cNvSpPr txBox="1"/>
          <p:nvPr/>
        </p:nvSpPr>
        <p:spPr>
          <a:xfrm>
            <a:off x="1724058" y="2384895"/>
            <a:ext cx="10662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2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通过空气，</a:t>
            </a:r>
            <a:r>
              <a:rPr lang="en" sz="600">
                <a:solidFill>
                  <a:srgbClr val="FFF2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飞沫</a:t>
            </a:r>
            <a:r>
              <a:rPr lang="en" sz="600">
                <a:solidFill>
                  <a:srgbClr val="FFF2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来传播</a:t>
            </a:r>
            <a:endParaRPr sz="600">
              <a:solidFill>
                <a:srgbClr val="FFF2CC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741801" y="3083899"/>
            <a:ext cx="317700" cy="3141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卡夫卡</a:t>
            </a:r>
            <a:endParaRPr sz="800">
              <a:solidFill>
                <a:srgbClr val="FFF2CC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107975" y="3421000"/>
            <a:ext cx="8004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2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肺结核与名人</a:t>
            </a:r>
            <a:endParaRPr sz="900">
              <a:solidFill>
                <a:srgbClr val="FFF2CC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136439" y="2626362"/>
            <a:ext cx="302400" cy="317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林黛玉</a:t>
            </a:r>
            <a:endParaRPr sz="500">
              <a:solidFill>
                <a:srgbClr val="FFF2CC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6" name="Google Shape;76;p13"/>
          <p:cNvSpPr/>
          <p:nvPr/>
        </p:nvSpPr>
        <p:spPr>
          <a:xfrm>
            <a:off x="403696" y="2614248"/>
            <a:ext cx="237900" cy="237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肖邦</a:t>
            </a:r>
            <a:endParaRPr sz="500">
              <a:solidFill>
                <a:srgbClr val="FFF2CC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1576175" y="1332675"/>
            <a:ext cx="960650" cy="864600"/>
          </a:xfrm>
          <a:custGeom>
            <a:rect b="b" l="l" r="r" t="t"/>
            <a:pathLst>
              <a:path extrusionOk="0" h="34584" w="38426">
                <a:moveTo>
                  <a:pt x="14943" y="997"/>
                </a:moveTo>
                <a:lnTo>
                  <a:pt x="14089" y="5835"/>
                </a:lnTo>
                <a:lnTo>
                  <a:pt x="5835" y="7686"/>
                </a:lnTo>
                <a:lnTo>
                  <a:pt x="1565" y="11671"/>
                </a:lnTo>
                <a:lnTo>
                  <a:pt x="0" y="21206"/>
                </a:lnTo>
                <a:lnTo>
                  <a:pt x="284" y="30741"/>
                </a:lnTo>
                <a:lnTo>
                  <a:pt x="2134" y="34584"/>
                </a:lnTo>
                <a:lnTo>
                  <a:pt x="10389" y="34015"/>
                </a:lnTo>
                <a:lnTo>
                  <a:pt x="17362" y="31168"/>
                </a:lnTo>
                <a:lnTo>
                  <a:pt x="18074" y="28037"/>
                </a:lnTo>
                <a:lnTo>
                  <a:pt x="24478" y="33445"/>
                </a:lnTo>
                <a:lnTo>
                  <a:pt x="33160" y="34157"/>
                </a:lnTo>
                <a:lnTo>
                  <a:pt x="38426" y="31880"/>
                </a:lnTo>
                <a:lnTo>
                  <a:pt x="37714" y="20352"/>
                </a:lnTo>
                <a:lnTo>
                  <a:pt x="36149" y="11528"/>
                </a:lnTo>
                <a:lnTo>
                  <a:pt x="29175" y="4982"/>
                </a:lnTo>
                <a:lnTo>
                  <a:pt x="22059" y="5978"/>
                </a:lnTo>
                <a:lnTo>
                  <a:pt x="21490" y="0"/>
                </a:lnTo>
                <a:close/>
              </a:path>
            </a:pathLst>
          </a:custGeom>
          <a:solidFill>
            <a:srgbClr val="C0CFD6"/>
          </a:solidFill>
          <a:ln>
            <a:noFill/>
          </a:ln>
        </p:spPr>
      </p:sp>
      <p:pic>
        <p:nvPicPr>
          <p:cNvPr id="78" name="Google Shape;78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50800" y="1377550"/>
            <a:ext cx="777000" cy="777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79" name="Google Shape;79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24621" y="2353598"/>
            <a:ext cx="181300" cy="1813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3"/>
          <p:cNvSpPr txBox="1"/>
          <p:nvPr/>
        </p:nvSpPr>
        <p:spPr>
          <a:xfrm>
            <a:off x="455773" y="2384097"/>
            <a:ext cx="961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2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法国疫苗学家发明卡介苗</a:t>
            </a:r>
            <a:endParaRPr sz="600">
              <a:solidFill>
                <a:srgbClr val="FFF2CC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2136598" y="2081875"/>
            <a:ext cx="434400" cy="148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92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咳嗽咳血</a:t>
            </a:r>
            <a:endParaRPr sz="500">
              <a:solidFill>
                <a:srgbClr val="FFF2C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1354538" y="1808325"/>
            <a:ext cx="544800" cy="148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92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脸色发白贫血</a:t>
            </a:r>
            <a:endParaRPr sz="500">
              <a:solidFill>
                <a:srgbClr val="FFF2C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3" name="Google Shape;83;p13"/>
          <p:cNvSpPr txBox="1"/>
          <p:nvPr/>
        </p:nvSpPr>
        <p:spPr>
          <a:xfrm>
            <a:off x="267304" y="1764639"/>
            <a:ext cx="5181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中国感染人口达到</a:t>
            </a:r>
            <a:r>
              <a:rPr b="1" lang="en" sz="9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2亿人</a:t>
            </a:r>
            <a:endParaRPr b="1" sz="9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" name="Google Shape;84;p13"/>
          <p:cNvSpPr/>
          <p:nvPr/>
        </p:nvSpPr>
        <p:spPr>
          <a:xfrm>
            <a:off x="2232033" y="1343488"/>
            <a:ext cx="317700" cy="148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92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盗汗</a:t>
            </a:r>
            <a:endParaRPr sz="500">
              <a:solidFill>
                <a:srgbClr val="FFF2C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465825" y="2821900"/>
            <a:ext cx="282000" cy="276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鲁迅</a:t>
            </a:r>
            <a:endParaRPr sz="700">
              <a:solidFill>
                <a:srgbClr val="FFF2CC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157476" y="3091525"/>
            <a:ext cx="282000" cy="276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周瑜</a:t>
            </a:r>
            <a:endParaRPr sz="600">
              <a:solidFill>
                <a:srgbClr val="FFF2CC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1139750" y="2585625"/>
            <a:ext cx="1481100" cy="946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rgbClr val="FFF2CC"/>
              </a:highlight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1212990" y="2887995"/>
            <a:ext cx="511800" cy="132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92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II 型 血型播散性</a:t>
            </a:r>
            <a:endParaRPr sz="500">
              <a:solidFill>
                <a:srgbClr val="FFF2C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1847948" y="2894210"/>
            <a:ext cx="680400" cy="132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92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儿童+青少年 易发脑膜炎</a:t>
            </a:r>
            <a:endParaRPr sz="450">
              <a:solidFill>
                <a:srgbClr val="FFF2C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1218050" y="3336225"/>
            <a:ext cx="511800" cy="132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92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IV</a:t>
            </a:r>
            <a:r>
              <a:rPr lang="en" sz="500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 型 结核性</a:t>
            </a:r>
            <a:endParaRPr sz="500">
              <a:solidFill>
                <a:srgbClr val="FFF2C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1842681" y="3339182"/>
            <a:ext cx="680400" cy="132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92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到达胸膜</a:t>
            </a:r>
            <a:endParaRPr sz="500">
              <a:solidFill>
                <a:srgbClr val="FFF2C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1218050" y="3113413"/>
            <a:ext cx="511800" cy="132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92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III 型 继发性</a:t>
            </a:r>
            <a:endParaRPr sz="500">
              <a:solidFill>
                <a:srgbClr val="FFF2C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1842681" y="3116371"/>
            <a:ext cx="680400" cy="132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92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成人最常见，浸润性肺结核</a:t>
            </a:r>
            <a:endParaRPr sz="400">
              <a:solidFill>
                <a:srgbClr val="FFF2C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1211725" y="2661925"/>
            <a:ext cx="511800" cy="132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92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I 型 原发性</a:t>
            </a:r>
            <a:endParaRPr sz="500">
              <a:solidFill>
                <a:srgbClr val="FFF2C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1847071" y="2664883"/>
            <a:ext cx="680400" cy="132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92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多见于儿童</a:t>
            </a:r>
            <a:endParaRPr sz="500">
              <a:solidFill>
                <a:srgbClr val="FFF2C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717868" y="2539699"/>
            <a:ext cx="346800" cy="3483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林徽因</a:t>
            </a:r>
            <a:endParaRPr sz="900">
              <a:solidFill>
                <a:srgbClr val="FFF2CC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