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Average"/>
      <p:regular r:id="rId8"/>
    </p:embeddedFont>
    <p:embeddedFont>
      <p:font typeface="Oswald SemiBold"/>
      <p:regular r:id="rId9"/>
      <p:bold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OswaldSemiBold-bold.fntdata"/><Relationship Id="rId12" Type="http://schemas.openxmlformats.org/officeDocument/2006/relationships/font" Target="fonts/Oswald-bold.fntdata"/><Relationship Id="rId9" Type="http://schemas.openxmlformats.org/officeDocument/2006/relationships/font" Target="fonts/OswaldSemiBold-regular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61db6725e_0_35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61db67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12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8360" y="275337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LNC000002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艾滋病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AIDS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       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未能治愈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35150" y="1244475"/>
            <a:ext cx="2485500" cy="10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200" y="965313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艾滋病是一种由人类免疫缺陷病毒（Human Immunodeficiency Virus, HIV）引起的疾病，它逐渐破坏人体的免疫系统。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85075" y="2425225"/>
            <a:ext cx="12396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   血液 注射     </a:t>
            </a:r>
            <a:endParaRPr b="1" sz="1000">
              <a:solidFill>
                <a:schemeClr val="lt1"/>
              </a:solidFill>
              <a:highlight>
                <a:srgbClr val="FFF2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425" y="1324100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150" y="1288825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8338" y="1288813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27" y="2425225"/>
            <a:ext cx="174146" cy="18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627" y="2684309"/>
            <a:ext cx="174146" cy="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210625" y="1465200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19425" y="1460025"/>
            <a:ext cx="1368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1981</a:t>
            </a: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首次在世界被识别。</a:t>
            </a:r>
            <a:endParaRPr sz="6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在中国，首次发现时间为</a:t>
            </a:r>
            <a:r>
              <a:rPr lang="en" sz="11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1985</a:t>
            </a:r>
            <a:endParaRPr sz="11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25" y="1878096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89574" y="2470287"/>
            <a:ext cx="10662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潜伏期通常为10年。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29550" y="1825163"/>
            <a:ext cx="1077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历史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死亡率约为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30%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。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累计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共导致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60万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人死亡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89574" y="2649834"/>
            <a:ext cx="923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无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疫苗，可用72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小时阻断药或鸡尾酒疗法降低病毒浓度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627" y="2918231"/>
            <a:ext cx="174146" cy="181297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st="19050">
              <a:srgbClr val="000000">
                <a:alpha val="0"/>
              </a:srgbClr>
            </a:outerShdw>
          </a:effectLst>
        </p:spPr>
      </p:pic>
      <p:sp>
        <p:nvSpPr>
          <p:cNvPr id="76" name="Google Shape;76;p13"/>
          <p:cNvSpPr txBox="1"/>
          <p:nvPr/>
        </p:nvSpPr>
        <p:spPr>
          <a:xfrm>
            <a:off x="389574" y="2909431"/>
            <a:ext cx="923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血液检测进行诊断，ELISA、西方印迹法和PCR检测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50" y="3204977"/>
            <a:ext cx="191100" cy="1989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1374700" y="1194175"/>
            <a:ext cx="1296992" cy="1114800"/>
          </a:xfrm>
          <a:custGeom>
            <a:rect b="b" l="l" r="r" t="t"/>
            <a:pathLst>
              <a:path extrusionOk="0" h="43369" w="47422">
                <a:moveTo>
                  <a:pt x="22292" y="0"/>
                </a:moveTo>
                <a:lnTo>
                  <a:pt x="12565" y="405"/>
                </a:lnTo>
                <a:lnTo>
                  <a:pt x="4053" y="7296"/>
                </a:lnTo>
                <a:lnTo>
                  <a:pt x="810" y="15605"/>
                </a:lnTo>
                <a:lnTo>
                  <a:pt x="0" y="22293"/>
                </a:lnTo>
                <a:lnTo>
                  <a:pt x="405" y="29183"/>
                </a:lnTo>
                <a:lnTo>
                  <a:pt x="3648" y="35465"/>
                </a:lnTo>
                <a:lnTo>
                  <a:pt x="810" y="43369"/>
                </a:lnTo>
                <a:lnTo>
                  <a:pt x="8917" y="43369"/>
                </a:lnTo>
                <a:lnTo>
                  <a:pt x="42153" y="43369"/>
                </a:lnTo>
                <a:lnTo>
                  <a:pt x="42153" y="40937"/>
                </a:lnTo>
                <a:lnTo>
                  <a:pt x="47422" y="37695"/>
                </a:lnTo>
                <a:lnTo>
                  <a:pt x="44585" y="27156"/>
                </a:lnTo>
                <a:lnTo>
                  <a:pt x="40734" y="12362"/>
                </a:lnTo>
                <a:lnTo>
                  <a:pt x="32020" y="7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pic>
        <p:nvPicPr>
          <p:cNvPr id="79" name="Google Shape;7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6150" y="1220997"/>
            <a:ext cx="1151999" cy="10879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364824" y="3183778"/>
            <a:ext cx="923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艾滋病通常由传染病科或专门的艾滋病治疗中心负责治疗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094300" y="1288825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传染源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668000" y="2175725"/>
            <a:ext cx="7770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黑猩猩</a:t>
            </a:r>
            <a:endParaRPr b="1"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385075" y="2783525"/>
            <a:ext cx="12396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血        体液 性行为</a:t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130000" y="2403725"/>
            <a:ext cx="441000" cy="333000"/>
          </a:xfrm>
          <a:custGeom>
            <a:rect b="b" l="l" r="r" t="t"/>
            <a:pathLst>
              <a:path extrusionOk="0" h="13320" w="17640">
                <a:moveTo>
                  <a:pt x="8160" y="0"/>
                </a:moveTo>
                <a:lnTo>
                  <a:pt x="720" y="2520"/>
                </a:lnTo>
                <a:lnTo>
                  <a:pt x="1440" y="4920"/>
                </a:lnTo>
                <a:lnTo>
                  <a:pt x="0" y="7320"/>
                </a:lnTo>
                <a:lnTo>
                  <a:pt x="480" y="10500"/>
                </a:lnTo>
                <a:lnTo>
                  <a:pt x="4740" y="13080"/>
                </a:lnTo>
                <a:lnTo>
                  <a:pt x="9840" y="13320"/>
                </a:lnTo>
                <a:lnTo>
                  <a:pt x="17400" y="10320"/>
                </a:lnTo>
                <a:lnTo>
                  <a:pt x="15960" y="7620"/>
                </a:lnTo>
                <a:lnTo>
                  <a:pt x="17640" y="4920"/>
                </a:lnTo>
                <a:lnTo>
                  <a:pt x="15480" y="1800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387416" y="3141825"/>
            <a:ext cx="12396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母婴（可阻断）</a:t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0">
            <a:alphaModFix/>
          </a:blip>
          <a:srcRect b="0" l="12462" r="12462" t="0"/>
          <a:stretch/>
        </p:blipFill>
        <p:spPr>
          <a:xfrm>
            <a:off x="2174821" y="2434877"/>
            <a:ext cx="338705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419450" y="2773538"/>
            <a:ext cx="439100" cy="337775"/>
          </a:xfrm>
          <a:custGeom>
            <a:rect b="b" l="l" r="r" t="t"/>
            <a:pathLst>
              <a:path extrusionOk="0" h="13511" w="17564">
                <a:moveTo>
                  <a:pt x="3648" y="0"/>
                </a:moveTo>
                <a:lnTo>
                  <a:pt x="15537" y="0"/>
                </a:lnTo>
                <a:lnTo>
                  <a:pt x="14591" y="3918"/>
                </a:lnTo>
                <a:lnTo>
                  <a:pt x="17564" y="10133"/>
                </a:lnTo>
                <a:lnTo>
                  <a:pt x="16348" y="13105"/>
                </a:lnTo>
                <a:lnTo>
                  <a:pt x="13240" y="12565"/>
                </a:lnTo>
                <a:lnTo>
                  <a:pt x="4729" y="12295"/>
                </a:lnTo>
                <a:lnTo>
                  <a:pt x="3107" y="13511"/>
                </a:lnTo>
                <a:lnTo>
                  <a:pt x="0" y="10809"/>
                </a:lnTo>
                <a:lnTo>
                  <a:pt x="1891" y="7701"/>
                </a:lnTo>
                <a:lnTo>
                  <a:pt x="2702" y="4459"/>
                </a:lnTo>
                <a:lnTo>
                  <a:pt x="4053" y="3378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88" name="Google Shape;8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9449" y="2714724"/>
            <a:ext cx="469499" cy="4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352525" y="3124725"/>
            <a:ext cx="211925" cy="319100"/>
          </a:xfrm>
          <a:custGeom>
            <a:rect b="b" l="l" r="r" t="t"/>
            <a:pathLst>
              <a:path extrusionOk="0" h="12764" w="8477">
                <a:moveTo>
                  <a:pt x="3858" y="0"/>
                </a:moveTo>
                <a:lnTo>
                  <a:pt x="1286" y="2191"/>
                </a:lnTo>
                <a:lnTo>
                  <a:pt x="1191" y="4429"/>
                </a:lnTo>
                <a:lnTo>
                  <a:pt x="0" y="7263"/>
                </a:lnTo>
                <a:lnTo>
                  <a:pt x="548" y="9668"/>
                </a:lnTo>
                <a:lnTo>
                  <a:pt x="1953" y="11073"/>
                </a:lnTo>
                <a:lnTo>
                  <a:pt x="2286" y="12764"/>
                </a:lnTo>
                <a:lnTo>
                  <a:pt x="4524" y="12335"/>
                </a:lnTo>
                <a:lnTo>
                  <a:pt x="6810" y="12383"/>
                </a:lnTo>
                <a:lnTo>
                  <a:pt x="7549" y="10883"/>
                </a:lnTo>
                <a:lnTo>
                  <a:pt x="7215" y="9287"/>
                </a:lnTo>
                <a:lnTo>
                  <a:pt x="8477" y="7287"/>
                </a:lnTo>
                <a:lnTo>
                  <a:pt x="8406" y="5096"/>
                </a:lnTo>
                <a:lnTo>
                  <a:pt x="6668" y="4953"/>
                </a:lnTo>
                <a:lnTo>
                  <a:pt x="7406" y="3144"/>
                </a:lnTo>
                <a:lnTo>
                  <a:pt x="6382" y="1429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90" name="Google Shape;9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7200" y="3141819"/>
            <a:ext cx="282601" cy="2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