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3657600" cx="2743200"/>
  <p:notesSz cx="6858000" cy="9144000"/>
  <p:embeddedFontLst>
    <p:embeddedFont>
      <p:font typeface="Oswald ExtraLight"/>
      <p:regular r:id="rId6"/>
      <p:bold r:id="rId7"/>
    </p:embeddedFont>
    <p:embeddedFont>
      <p:font typeface="Oswald Light"/>
      <p:regular r:id="rId8"/>
      <p:bold r:id="rId9"/>
    </p:embeddedFont>
    <p:embeddedFont>
      <p:font typeface="Average"/>
      <p:regular r:id="rId10"/>
    </p:embeddedFont>
    <p:embeddedFont>
      <p:font typeface="Oswald SemiBold"/>
      <p:regular r:id="rId11"/>
      <p:bold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SemiBold-regular.fntdata"/><Relationship Id="rId10" Type="http://schemas.openxmlformats.org/officeDocument/2006/relationships/font" Target="fonts/Average-regular.fntdata"/><Relationship Id="rId13" Type="http://schemas.openxmlformats.org/officeDocument/2006/relationships/font" Target="fonts/Oswald-regular.fntdata"/><Relationship Id="rId12" Type="http://schemas.openxmlformats.org/officeDocument/2006/relationships/font" Target="fonts/Oswald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swaldLight-bold.fntdata"/><Relationship Id="rId14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font" Target="fonts/OswaldExtraLight-regular.fntdata"/><Relationship Id="rId7" Type="http://schemas.openxmlformats.org/officeDocument/2006/relationships/font" Target="fonts/OswaldExtraLight-bold.fntdata"/><Relationship Id="rId8" Type="http://schemas.openxmlformats.org/officeDocument/2006/relationships/font" Target="fonts/Oswald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772439954_0_51:notes"/>
          <p:cNvSpPr/>
          <p:nvPr>
            <p:ph idx="2" type="sldImg"/>
          </p:nvPr>
        </p:nvSpPr>
        <p:spPr>
          <a:xfrm>
            <a:off x="2143425" y="685800"/>
            <a:ext cx="2571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77243995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305001" y="2030549"/>
            <a:ext cx="133059" cy="75120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39950" lIns="39950" spcFirstLastPara="1" rIns="39950" wrap="square" tIns="399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201377" y="704569"/>
            <a:ext cx="2340600" cy="1230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01375" y="2257689"/>
            <a:ext cx="2340600" cy="563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93510" y="892640"/>
            <a:ext cx="2556300" cy="1344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93510" y="2295769"/>
            <a:ext cx="2556300" cy="9249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01375" y="1522667"/>
            <a:ext cx="2355600" cy="6123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9351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1449720" y="819538"/>
            <a:ext cx="1200000" cy="2429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93510" y="395093"/>
            <a:ext cx="842400" cy="5373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93510" y="988160"/>
            <a:ext cx="842400" cy="22608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indent="-260350" lvl="0" marL="4572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indent="-260350" lvl="1" marL="9144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147075" y="374293"/>
            <a:ext cx="1868100" cy="29091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371600" y="0"/>
            <a:ext cx="1371600" cy="36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950" lIns="39950" spcFirstLastPara="1" rIns="39950" wrap="square" tIns="39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508902" y="3196800"/>
            <a:ext cx="14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79650" y="768996"/>
            <a:ext cx="1213500" cy="1216200"/>
          </a:xfrm>
          <a:prstGeom prst="rect">
            <a:avLst/>
          </a:prstGeom>
        </p:spPr>
        <p:txBody>
          <a:bodyPr anchorCtr="0" anchor="b" bIns="39950" lIns="39950" spcFirstLastPara="1" rIns="39950" wrap="square" tIns="399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79650" y="2023254"/>
            <a:ext cx="1213500" cy="956700"/>
          </a:xfrm>
          <a:prstGeom prst="rect">
            <a:avLst/>
          </a:prstGeom>
        </p:spPr>
        <p:txBody>
          <a:bodyPr anchorCtr="0" anchor="t" bIns="39950" lIns="39950" spcFirstLastPara="1" rIns="39950" wrap="square" tIns="399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1481850" y="514987"/>
            <a:ext cx="1151100" cy="26277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93510" y="3008409"/>
            <a:ext cx="1799700" cy="4302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None/>
              <a:defRPr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anchorCtr="0" anchor="ctr" bIns="39950" lIns="39950" spcFirstLastPara="1" rIns="39950" wrap="square" tIns="399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510" y="819538"/>
            <a:ext cx="25563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9950" lIns="39950" spcFirstLastPara="1" rIns="39950" wrap="square" tIns="39950">
            <a:norm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●"/>
              <a:defRPr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2667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2667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2667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2667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2667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2667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2667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2667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950" lIns="39950" spcFirstLastPara="1" rIns="39950" wrap="square" tIns="39950">
            <a:normAutofit/>
          </a:bodyPr>
          <a:lstStyle>
            <a:lvl1pPr lvl="0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43585" y="234787"/>
            <a:ext cx="2556300" cy="40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</a:rPr>
              <a:t> 病毒档案  LNC000001  Version 2024.1   </a:t>
            </a:r>
            <a:endParaRPr sz="4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>
                <a:solidFill>
                  <a:srgbClr val="FFF2CC"/>
                </a:solidFill>
              </a:rPr>
              <a:t>非典病毒</a:t>
            </a:r>
            <a:endParaRPr sz="2744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SARS-COV       </a:t>
            </a:r>
            <a:r>
              <a:rPr lang="en" sz="855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状态:  已根除 （2003绝迹）</a:t>
            </a:r>
            <a:endParaRPr sz="855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12" y="242350"/>
            <a:ext cx="600774" cy="600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35150" y="1244475"/>
            <a:ext cx="2485500" cy="1041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72200" y="965313"/>
            <a:ext cx="23988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非典病毒是一种冠状病毒，引发的疾病称为严重急性呼吸综合征（Severe Acute Respiratory Syndrome, SARS）</a:t>
            </a:r>
            <a:endParaRPr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5150" y="2407325"/>
            <a:ext cx="1152000" cy="1095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FCE5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19425" y="1324100"/>
            <a:ext cx="6702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184150" y="1288825"/>
            <a:ext cx="5181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首次发现时间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78338" y="1288813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传染地区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1579425" y="1288825"/>
            <a:ext cx="476700" cy="11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传染源</a:t>
            </a:r>
            <a:endParaRPr b="1" sz="500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6150" y="2473438"/>
            <a:ext cx="181300" cy="18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6150" y="2732525"/>
            <a:ext cx="181300" cy="1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1331475" y="1154850"/>
            <a:ext cx="1274425" cy="1383200"/>
          </a:xfrm>
          <a:custGeom>
            <a:rect b="b" l="l" r="r" t="t"/>
            <a:pathLst>
              <a:path extrusionOk="0" h="55328" w="50977">
                <a:moveTo>
                  <a:pt x="37218" y="4704"/>
                </a:moveTo>
                <a:lnTo>
                  <a:pt x="27341" y="13876"/>
                </a:lnTo>
                <a:lnTo>
                  <a:pt x="20461" y="18286"/>
                </a:lnTo>
                <a:lnTo>
                  <a:pt x="22225" y="23578"/>
                </a:lnTo>
                <a:lnTo>
                  <a:pt x="16404" y="29575"/>
                </a:lnTo>
                <a:lnTo>
                  <a:pt x="12877" y="29751"/>
                </a:lnTo>
                <a:lnTo>
                  <a:pt x="11289" y="35043"/>
                </a:lnTo>
                <a:lnTo>
                  <a:pt x="5645" y="40158"/>
                </a:lnTo>
                <a:lnTo>
                  <a:pt x="2117" y="46332"/>
                </a:lnTo>
                <a:lnTo>
                  <a:pt x="0" y="51095"/>
                </a:lnTo>
                <a:lnTo>
                  <a:pt x="1411" y="55328"/>
                </a:lnTo>
                <a:lnTo>
                  <a:pt x="7761" y="51800"/>
                </a:lnTo>
                <a:lnTo>
                  <a:pt x="15346" y="51447"/>
                </a:lnTo>
                <a:lnTo>
                  <a:pt x="20461" y="48449"/>
                </a:lnTo>
                <a:lnTo>
                  <a:pt x="28222" y="47920"/>
                </a:lnTo>
                <a:lnTo>
                  <a:pt x="33514" y="40511"/>
                </a:lnTo>
                <a:lnTo>
                  <a:pt x="39688" y="38571"/>
                </a:lnTo>
                <a:lnTo>
                  <a:pt x="42334" y="36983"/>
                </a:lnTo>
                <a:lnTo>
                  <a:pt x="46214" y="38395"/>
                </a:lnTo>
                <a:lnTo>
                  <a:pt x="48684" y="36807"/>
                </a:lnTo>
                <a:lnTo>
                  <a:pt x="49742" y="32045"/>
                </a:lnTo>
                <a:lnTo>
                  <a:pt x="48331" y="28870"/>
                </a:lnTo>
                <a:lnTo>
                  <a:pt x="50095" y="22167"/>
                </a:lnTo>
                <a:lnTo>
                  <a:pt x="50977" y="17228"/>
                </a:lnTo>
                <a:lnTo>
                  <a:pt x="50095" y="12995"/>
                </a:lnTo>
                <a:lnTo>
                  <a:pt x="49742" y="8232"/>
                </a:lnTo>
                <a:lnTo>
                  <a:pt x="49350" y="0"/>
                </a:lnTo>
                <a:lnTo>
                  <a:pt x="38982" y="3822"/>
                </a:lnTo>
                <a:close/>
              </a:path>
            </a:pathLst>
          </a:custGeom>
          <a:solidFill>
            <a:srgbClr val="92A5AF"/>
          </a:solidFill>
          <a:ln>
            <a:noFill/>
          </a:ln>
        </p:spPr>
      </p:sp>
      <p:pic>
        <p:nvPicPr>
          <p:cNvPr id="71" name="Google Shape;7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600001">
            <a:off x="1293446" y="1396439"/>
            <a:ext cx="1323457" cy="959968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st="19050">
              <a:srgbClr val="000000">
                <a:alpha val="0"/>
              </a:srgbClr>
            </a:outerShdw>
          </a:effectLst>
        </p:spPr>
      </p:pic>
      <p:sp>
        <p:nvSpPr>
          <p:cNvPr id="72" name="Google Shape;72;p13"/>
          <p:cNvSpPr txBox="1"/>
          <p:nvPr/>
        </p:nvSpPr>
        <p:spPr>
          <a:xfrm>
            <a:off x="210625" y="1465200"/>
            <a:ext cx="1077900" cy="1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219425" y="1505000"/>
            <a:ext cx="13689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非典首次在2002年底在中国广东省被发现。该病毒迅速蔓延至多个国家，造成了全球性的卫生危</a:t>
            </a:r>
            <a:r>
              <a:rPr lang="en" sz="6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机</a:t>
            </a:r>
            <a:endParaRPr sz="600">
              <a:solidFill>
                <a:schemeClr val="accent3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825" y="1878096"/>
            <a:ext cx="270700" cy="2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 txBox="1"/>
          <p:nvPr/>
        </p:nvSpPr>
        <p:spPr>
          <a:xfrm>
            <a:off x="1682200" y="2518500"/>
            <a:ext cx="11100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潜伏期通常为2至10天。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529550" y="1825163"/>
            <a:ext cx="10779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非典的全球死亡率约为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10%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。2002-2003年共导致</a:t>
            </a:r>
            <a:r>
              <a:rPr b="1" lang="en" sz="11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774</a:t>
            </a:r>
            <a:r>
              <a:rPr b="1" lang="en" sz="5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人死亡</a:t>
            </a:r>
            <a:endParaRPr b="1" sz="5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682200" y="2752350"/>
            <a:ext cx="961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中国发明SARS灭活疫苗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04050" y="2583700"/>
            <a:ext cx="1014205" cy="946800"/>
          </a:xfrm>
          <a:custGeom>
            <a:rect b="b" l="l" r="r" t="t"/>
            <a:pathLst>
              <a:path extrusionOk="0" h="30574" w="32220">
                <a:moveTo>
                  <a:pt x="17168" y="0"/>
                </a:moveTo>
                <a:lnTo>
                  <a:pt x="9995" y="941"/>
                </a:lnTo>
                <a:lnTo>
                  <a:pt x="9407" y="7526"/>
                </a:lnTo>
                <a:lnTo>
                  <a:pt x="8701" y="10231"/>
                </a:lnTo>
                <a:lnTo>
                  <a:pt x="3292" y="12465"/>
                </a:lnTo>
                <a:lnTo>
                  <a:pt x="2116" y="17404"/>
                </a:lnTo>
                <a:lnTo>
                  <a:pt x="235" y="21402"/>
                </a:lnTo>
                <a:lnTo>
                  <a:pt x="0" y="26811"/>
                </a:lnTo>
                <a:lnTo>
                  <a:pt x="2116" y="30574"/>
                </a:lnTo>
                <a:lnTo>
                  <a:pt x="31044" y="30574"/>
                </a:lnTo>
                <a:lnTo>
                  <a:pt x="32220" y="27752"/>
                </a:lnTo>
                <a:lnTo>
                  <a:pt x="29633" y="22343"/>
                </a:lnTo>
                <a:lnTo>
                  <a:pt x="27751" y="13876"/>
                </a:lnTo>
                <a:lnTo>
                  <a:pt x="23871" y="11289"/>
                </a:lnTo>
                <a:lnTo>
                  <a:pt x="20108" y="10466"/>
                </a:lnTo>
                <a:lnTo>
                  <a:pt x="20343" y="6115"/>
                </a:lnTo>
                <a:lnTo>
                  <a:pt x="19167" y="2117"/>
                </a:lnTo>
                <a:close/>
              </a:path>
            </a:pathLst>
          </a:custGeom>
          <a:solidFill>
            <a:srgbClr val="A0B3BC"/>
          </a:solidFill>
          <a:ln>
            <a:noFill/>
          </a:ln>
        </p:spPr>
      </p:sp>
      <p:pic>
        <p:nvPicPr>
          <p:cNvPr id="79" name="Google Shape;7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138" y="2583688"/>
            <a:ext cx="1110024" cy="8871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554775" y="2451800"/>
            <a:ext cx="8406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发烧，温度常超过38°C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45925" y="3067550"/>
            <a:ext cx="586500" cy="148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2CC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咳嗽呼吸困难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2CC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695850" y="3215475"/>
            <a:ext cx="559500" cy="11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2CC"/>
              </a:solidFill>
              <a:latin typeface="Oswald Light"/>
              <a:ea typeface="Oswald Light"/>
              <a:cs typeface="Oswald Light"/>
              <a:sym typeface="Oswal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肺炎，白肺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rgbClr val="FFF2CC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1800350" y="2172450"/>
            <a:ext cx="777000" cy="18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92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蝙蝠，不是果子狸！</a:t>
            </a:r>
            <a:endParaRPr b="1"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26150" y="2966450"/>
            <a:ext cx="181300" cy="1813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st="19050">
              <a:srgbClr val="000000">
                <a:alpha val="0"/>
              </a:srgbClr>
            </a:outerShdw>
          </a:effectLst>
        </p:spPr>
      </p:pic>
      <p:sp>
        <p:nvSpPr>
          <p:cNvPr id="85" name="Google Shape;85;p13"/>
          <p:cNvSpPr txBox="1"/>
          <p:nvPr/>
        </p:nvSpPr>
        <p:spPr>
          <a:xfrm>
            <a:off x="1682200" y="2957650"/>
            <a:ext cx="961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检测方法包括核酸检测（如RT-PCR）和血清学检测。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17325" y="3253200"/>
            <a:ext cx="198950" cy="198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682200" y="3239575"/>
            <a:ext cx="961800" cy="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患者通常由传染病科或呼吸科医生治疗，重症患者可能需要重症医学科的支持。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