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3657600" cx="2743200"/>
  <p:notesSz cx="6858000" cy="9144000"/>
  <p:embeddedFontLst>
    <p:embeddedFont>
      <p:font typeface="Oswald ExtraLight"/>
      <p:regular r:id="rId6"/>
      <p:bold r:id="rId7"/>
    </p:embeddedFont>
    <p:embeddedFont>
      <p:font typeface="Average"/>
      <p:regular r:id="rId8"/>
    </p:embeddedFont>
    <p:embeddedFont>
      <p:font typeface="Oswald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Oswald-bold.fntdata"/><Relationship Id="rId9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font" Target="fonts/OswaldExtraLight-regular.fntdata"/><Relationship Id="rId7" Type="http://schemas.openxmlformats.org/officeDocument/2006/relationships/font" Target="fonts/OswaldExtraLight-bold.fntdata"/><Relationship Id="rId8" Type="http://schemas.openxmlformats.org/officeDocument/2006/relationships/font" Target="fonts/Averag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14966d313_0_48:notes"/>
          <p:cNvSpPr/>
          <p:nvPr>
            <p:ph idx="2" type="sldImg"/>
          </p:nvPr>
        </p:nvSpPr>
        <p:spPr>
          <a:xfrm>
            <a:off x="2143425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14966d31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305001" y="2030549"/>
            <a:ext cx="133059" cy="75120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9950" lIns="39950" spcFirstLastPara="1" rIns="39950" wrap="square" tIns="39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9950" lIns="39950" spcFirstLastPara="1" rIns="39950" wrap="square" tIns="39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9950" lIns="39950" spcFirstLastPara="1" rIns="39950" wrap="square" tIns="39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201377" y="704569"/>
            <a:ext cx="2340600" cy="12303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01375" y="2257689"/>
            <a:ext cx="2340600" cy="5637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93510" y="892640"/>
            <a:ext cx="2556300" cy="13443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93510" y="2295769"/>
            <a:ext cx="2556300" cy="9249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66700" lvl="1" marL="9144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 algn="ctr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 algn="ctr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01375" y="1522667"/>
            <a:ext cx="2355600" cy="6123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93510" y="819538"/>
            <a:ext cx="2556300" cy="2429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93510" y="819538"/>
            <a:ext cx="1200000" cy="2429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1449720" y="819538"/>
            <a:ext cx="1200000" cy="2429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93510" y="395093"/>
            <a:ext cx="842400" cy="5373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93510" y="988160"/>
            <a:ext cx="842400" cy="22608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60350" lvl="0" marL="4572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147075" y="374293"/>
            <a:ext cx="1868100" cy="29091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1371600" y="0"/>
            <a:ext cx="1371600" cy="365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9950" lIns="39950" spcFirstLastPara="1" rIns="39950" wrap="square" tIns="3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1508902" y="3196800"/>
            <a:ext cx="14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79650" y="768996"/>
            <a:ext cx="1213500" cy="12162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79650" y="2023254"/>
            <a:ext cx="1213500" cy="9567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1481850" y="514987"/>
            <a:ext cx="1151100" cy="26277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●"/>
              <a:defRPr>
                <a:solidFill>
                  <a:schemeClr val="lt1"/>
                </a:solidFill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●"/>
              <a:defRPr>
                <a:solidFill>
                  <a:schemeClr val="lt1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93510" y="3008409"/>
            <a:ext cx="1799700" cy="4302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swald"/>
              <a:buNone/>
              <a:defRPr sz="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510" y="819538"/>
            <a:ext cx="2556300" cy="24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39950" spcFirstLastPara="1" rIns="39950" wrap="square" tIns="39950">
            <a:norm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Average"/>
              <a:buChar char="●"/>
              <a:defRPr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667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○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667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■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667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●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667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○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667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■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667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●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667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○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667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■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950" lIns="39950" spcFirstLastPara="1" rIns="39950" wrap="square" tIns="39950">
            <a:normAutofit/>
          </a:bodyPr>
          <a:lstStyle>
            <a:lvl1pPr lvl="0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hyperlink" Target="https://zh.wikipedia.org/w/index.php?title=%E4%B8%8B%E7%96%B3&amp;action=edit&amp;redlink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778360" y="243440"/>
            <a:ext cx="2556300" cy="40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F2CC"/>
                </a:solidFill>
              </a:rPr>
              <a:t> 病毒档案  LNC000008  Version 2024.1   </a:t>
            </a:r>
            <a:endParaRPr sz="4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44">
                <a:solidFill>
                  <a:srgbClr val="FFF2CC"/>
                </a:solidFill>
              </a:rPr>
              <a:t>梅毒</a:t>
            </a:r>
            <a:endParaRPr sz="2744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6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Syphilis</a:t>
            </a:r>
            <a:r>
              <a:rPr lang="en" sz="966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</a:t>
            </a:r>
            <a:r>
              <a:rPr lang="en" sz="855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             </a:t>
            </a:r>
            <a:r>
              <a:rPr lang="en" sz="966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状态:  </a:t>
            </a:r>
            <a:r>
              <a:rPr lang="en" sz="966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可控</a:t>
            </a:r>
            <a:r>
              <a:rPr lang="en" sz="966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未能治愈</a:t>
            </a:r>
            <a:endParaRPr sz="966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12" y="210452"/>
            <a:ext cx="600774" cy="6007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128850" y="1164278"/>
            <a:ext cx="2485500" cy="1011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highlight>
                <a:srgbClr val="FFF2CC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72200" y="933415"/>
            <a:ext cx="2398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梅毒是一种主要通过性接触传播的感染性疾病，由苍白梅毒螺旋体（Treponema pallidum）引起。</a:t>
            </a:r>
            <a:endParaRPr sz="6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19425" y="1245153"/>
            <a:ext cx="6702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84150" y="1209878"/>
            <a:ext cx="518100" cy="11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首次发现时间</a:t>
            </a:r>
            <a:endParaRPr b="1"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10625" y="1386253"/>
            <a:ext cx="10779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19425" y="1381078"/>
            <a:ext cx="7770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374151"/>
                </a:solidFill>
                <a:latin typeface="Oswald"/>
                <a:ea typeface="Oswald"/>
                <a:cs typeface="Oswald"/>
                <a:sym typeface="Oswald"/>
              </a:rPr>
              <a:t>梅毒是一种主要通过性接触传播的感染性疾病切起源尚不明确，但文献记录表明，它可能在15世纪末或16世纪初期的欧洲快速传播。在中国，梅毒的记录可以追溯到宋代。</a:t>
            </a:r>
            <a:endParaRPr b="1" sz="500">
              <a:solidFill>
                <a:srgbClr val="37415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374151"/>
                </a:solidFill>
                <a:latin typeface="Oswald"/>
                <a:ea typeface="Oswald"/>
                <a:cs typeface="Oswald"/>
                <a:sym typeface="Oswald"/>
              </a:rPr>
              <a:t>梅毒</a:t>
            </a:r>
            <a:r>
              <a:rPr b="1" lang="en" sz="900">
                <a:solidFill>
                  <a:srgbClr val="374151"/>
                </a:solidFill>
                <a:latin typeface="Oswald"/>
                <a:ea typeface="Oswald"/>
                <a:cs typeface="Oswald"/>
                <a:sym typeface="Oswald"/>
              </a:rPr>
              <a:t>不会自愈</a:t>
            </a:r>
            <a:r>
              <a:rPr b="1" lang="en" sz="500">
                <a:solidFill>
                  <a:srgbClr val="374151"/>
                </a:solidFill>
                <a:latin typeface="Oswald"/>
                <a:ea typeface="Oswald"/>
                <a:cs typeface="Oswald"/>
                <a:sym typeface="Oswald"/>
              </a:rPr>
              <a:t>，需要抗生素治疗</a:t>
            </a:r>
            <a:endParaRPr b="1" sz="500">
              <a:solidFill>
                <a:srgbClr val="37415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29775" y="2229675"/>
            <a:ext cx="1239600" cy="314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血        体液 性行为</a:t>
            </a:r>
            <a:endParaRPr>
              <a:solidFill>
                <a:schemeClr val="lt1"/>
              </a:solidFill>
              <a:highlight>
                <a:srgbClr val="FFF2CC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1414350" y="2229560"/>
            <a:ext cx="1200000" cy="314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highlight>
                  <a:srgbClr val="FFF2CC"/>
                </a:highlight>
                <a:latin typeface="Oswald"/>
                <a:ea typeface="Oswald"/>
                <a:cs typeface="Oswald"/>
                <a:sym typeface="Oswald"/>
              </a:rPr>
              <a:t>母婴（可阻断）</a:t>
            </a:r>
            <a:endParaRPr>
              <a:solidFill>
                <a:schemeClr val="lt1"/>
              </a:solidFill>
              <a:highlight>
                <a:srgbClr val="FFF2CC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64150" y="2219687"/>
            <a:ext cx="439100" cy="337775"/>
          </a:xfrm>
          <a:custGeom>
            <a:rect b="b" l="l" r="r" t="t"/>
            <a:pathLst>
              <a:path extrusionOk="0" h="13511" w="17564">
                <a:moveTo>
                  <a:pt x="3648" y="0"/>
                </a:moveTo>
                <a:lnTo>
                  <a:pt x="15537" y="0"/>
                </a:lnTo>
                <a:lnTo>
                  <a:pt x="14591" y="3918"/>
                </a:lnTo>
                <a:lnTo>
                  <a:pt x="17564" y="10133"/>
                </a:lnTo>
                <a:lnTo>
                  <a:pt x="16348" y="13105"/>
                </a:lnTo>
                <a:lnTo>
                  <a:pt x="13240" y="12565"/>
                </a:lnTo>
                <a:lnTo>
                  <a:pt x="4729" y="12295"/>
                </a:lnTo>
                <a:lnTo>
                  <a:pt x="3107" y="13511"/>
                </a:lnTo>
                <a:lnTo>
                  <a:pt x="0" y="10809"/>
                </a:lnTo>
                <a:lnTo>
                  <a:pt x="1891" y="7701"/>
                </a:lnTo>
                <a:lnTo>
                  <a:pt x="2702" y="4459"/>
                </a:lnTo>
                <a:lnTo>
                  <a:pt x="4053" y="3378"/>
                </a:lnTo>
                <a:close/>
              </a:path>
            </a:pathLst>
          </a:custGeom>
          <a:solidFill>
            <a:srgbClr val="A0B3BC"/>
          </a:solidFill>
          <a:ln>
            <a:noFill/>
          </a:ln>
        </p:spPr>
      </p:sp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149" y="2160874"/>
            <a:ext cx="469499" cy="4694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/>
          <p:nvPr/>
        </p:nvSpPr>
        <p:spPr>
          <a:xfrm>
            <a:off x="2379575" y="2230025"/>
            <a:ext cx="211925" cy="319100"/>
          </a:xfrm>
          <a:custGeom>
            <a:rect b="b" l="l" r="r" t="t"/>
            <a:pathLst>
              <a:path extrusionOk="0" h="12764" w="8477">
                <a:moveTo>
                  <a:pt x="3858" y="0"/>
                </a:moveTo>
                <a:lnTo>
                  <a:pt x="1286" y="2191"/>
                </a:lnTo>
                <a:lnTo>
                  <a:pt x="1191" y="4429"/>
                </a:lnTo>
                <a:lnTo>
                  <a:pt x="0" y="7263"/>
                </a:lnTo>
                <a:lnTo>
                  <a:pt x="548" y="9668"/>
                </a:lnTo>
                <a:lnTo>
                  <a:pt x="1953" y="11073"/>
                </a:lnTo>
                <a:lnTo>
                  <a:pt x="2286" y="12764"/>
                </a:lnTo>
                <a:lnTo>
                  <a:pt x="4524" y="12335"/>
                </a:lnTo>
                <a:lnTo>
                  <a:pt x="6810" y="12383"/>
                </a:lnTo>
                <a:lnTo>
                  <a:pt x="7549" y="10883"/>
                </a:lnTo>
                <a:lnTo>
                  <a:pt x="7215" y="9287"/>
                </a:lnTo>
                <a:lnTo>
                  <a:pt x="8477" y="7287"/>
                </a:lnTo>
                <a:lnTo>
                  <a:pt x="8406" y="5096"/>
                </a:lnTo>
                <a:lnTo>
                  <a:pt x="6668" y="4953"/>
                </a:lnTo>
                <a:lnTo>
                  <a:pt x="7406" y="3144"/>
                </a:lnTo>
                <a:lnTo>
                  <a:pt x="6382" y="1429"/>
                </a:lnTo>
                <a:close/>
              </a:path>
            </a:pathLst>
          </a:custGeom>
          <a:solidFill>
            <a:srgbClr val="A0B3BC"/>
          </a:solidFill>
          <a:ln>
            <a:noFill/>
          </a:ln>
        </p:spPr>
      </p:sp>
      <p:pic>
        <p:nvPicPr>
          <p:cNvPr id="72" name="Google Shape;7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4250" y="2247118"/>
            <a:ext cx="282601" cy="2769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>
            <a:off x="1068384" y="1234555"/>
            <a:ext cx="621600" cy="908700"/>
          </a:xfrm>
          <a:prstGeom prst="rect">
            <a:avLst/>
          </a:prstGeom>
          <a:solidFill>
            <a:srgbClr val="C0C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863" y="1265751"/>
            <a:ext cx="561129" cy="83806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/>
          <p:nvPr/>
        </p:nvSpPr>
        <p:spPr>
          <a:xfrm>
            <a:off x="1775225" y="1209878"/>
            <a:ext cx="518100" cy="11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传染源</a:t>
            </a:r>
            <a:endParaRPr b="1"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789175" y="1386253"/>
            <a:ext cx="7470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苍白梅毒螺旋体</a:t>
            </a:r>
            <a:endParaRPr b="1" sz="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1775225" y="1505353"/>
            <a:ext cx="518100" cy="11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死亡率</a:t>
            </a:r>
            <a:endParaRPr b="1"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1789175" y="1690301"/>
            <a:ext cx="7470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19世纪：58%</a:t>
            </a:r>
            <a:endParaRPr b="1" sz="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现在：8%</a:t>
            </a:r>
            <a:endParaRPr b="1" sz="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感染人数：</a:t>
            </a:r>
            <a:endParaRPr b="1" sz="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1.2亿</a:t>
            </a: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人 1999年数据</a:t>
            </a:r>
            <a:endParaRPr b="1" sz="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516196" y="3050914"/>
            <a:ext cx="282000" cy="276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西门庆</a:t>
            </a:r>
            <a:endParaRPr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993638" y="3014426"/>
            <a:ext cx="317700" cy="314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瞎子阿炳</a:t>
            </a:r>
            <a:endParaRPr sz="7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128850" y="3366940"/>
            <a:ext cx="8004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梅毒</a:t>
            </a:r>
            <a:r>
              <a:rPr lang="en" sz="9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与名人</a:t>
            </a:r>
            <a:endParaRPr sz="900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128839" y="2678251"/>
            <a:ext cx="302400" cy="317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贝多芬</a:t>
            </a:r>
            <a:endParaRPr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389221" y="2608663"/>
            <a:ext cx="237900" cy="237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梵高</a:t>
            </a:r>
            <a:endParaRPr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608600" y="2877015"/>
            <a:ext cx="282000" cy="276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哥伦布</a:t>
            </a:r>
            <a:endParaRPr sz="6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72201" y="2940640"/>
            <a:ext cx="282000" cy="276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同治皇帝</a:t>
            </a:r>
            <a:endParaRPr sz="6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857343" y="2604952"/>
            <a:ext cx="346800" cy="3483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莫泊桑</a:t>
            </a:r>
            <a:endParaRPr sz="9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414400" y="2610650"/>
            <a:ext cx="1200000" cy="826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FFF2CC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1494648" y="2938088"/>
            <a:ext cx="312000" cy="14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二期</a:t>
            </a:r>
            <a:endParaRPr sz="5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884075" y="2941065"/>
            <a:ext cx="648600" cy="14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红疹 发烧 (第4到10周后)</a:t>
            </a:r>
            <a:endParaRPr sz="4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497725" y="3191587"/>
            <a:ext cx="312000" cy="18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三期</a:t>
            </a:r>
            <a:endParaRPr sz="5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880100" y="3194940"/>
            <a:ext cx="648600" cy="18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肉瘤 溃烂 神经损伤 (约3-15年后)</a:t>
            </a:r>
            <a:endParaRPr sz="4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1493877" y="2683844"/>
            <a:ext cx="312000" cy="14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一期</a:t>
            </a:r>
            <a:endParaRPr sz="5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1884075" y="2687190"/>
            <a:ext cx="648600" cy="14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下疳</a:t>
            </a: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 硬块 (第3-90天)</a:t>
            </a:r>
            <a:endParaRPr sz="5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4" name="Google Shape;94;p13"/>
          <p:cNvCxnSpPr>
            <a:stCxn id="92" idx="2"/>
            <a:endCxn id="88" idx="0"/>
          </p:cNvCxnSpPr>
          <p:nvPr/>
        </p:nvCxnSpPr>
        <p:spPr>
          <a:xfrm>
            <a:off x="1649877" y="2832644"/>
            <a:ext cx="900" cy="105300"/>
          </a:xfrm>
          <a:prstGeom prst="straightConnector1">
            <a:avLst/>
          </a:prstGeom>
          <a:noFill/>
          <a:ln cap="flat" cmpd="sng" w="9525">
            <a:solidFill>
              <a:srgbClr val="92A5A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3"/>
          <p:cNvCxnSpPr>
            <a:stCxn id="88" idx="2"/>
            <a:endCxn id="90" idx="0"/>
          </p:cNvCxnSpPr>
          <p:nvPr/>
        </p:nvCxnSpPr>
        <p:spPr>
          <a:xfrm>
            <a:off x="1650648" y="3086888"/>
            <a:ext cx="3000" cy="104700"/>
          </a:xfrm>
          <a:prstGeom prst="straightConnector1">
            <a:avLst/>
          </a:prstGeom>
          <a:noFill/>
          <a:ln cap="flat" cmpd="sng" w="9525">
            <a:solidFill>
              <a:srgbClr val="A0B3B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