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57600" cx="2743200"/>
  <p:notesSz cx="6858000" cy="9144000"/>
  <p:embeddedFontLst>
    <p:embeddedFont>
      <p:font typeface="Oswald ExtraLight"/>
      <p:regular r:id="rId6"/>
      <p:bold r:id="rId7"/>
    </p:embeddedFont>
    <p:embeddedFont>
      <p:font typeface="Oswald Light"/>
      <p:regular r:id="rId8"/>
      <p:bold r:id="rId9"/>
    </p:embeddedFont>
    <p:embeddedFont>
      <p:font typeface="Average"/>
      <p:regular r:id="rId10"/>
    </p:embeddedFont>
    <p:embeddedFont>
      <p:font typeface="Oswald SemiBold"/>
      <p:regular r:id="rId11"/>
      <p:bold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SemiBold-regular.fntdata"/><Relationship Id="rId10" Type="http://schemas.openxmlformats.org/officeDocument/2006/relationships/font" Target="fonts/Average-regular.fntdata"/><Relationship Id="rId13" Type="http://schemas.openxmlformats.org/officeDocument/2006/relationships/font" Target="fonts/Oswald-regular.fntdata"/><Relationship Id="rId12" Type="http://schemas.openxmlformats.org/officeDocument/2006/relationships/font" Target="fonts/Oswald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swaldLight-bold.fntdata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font" Target="fonts/OswaldExtraLight-regular.fntdata"/><Relationship Id="rId7" Type="http://schemas.openxmlformats.org/officeDocument/2006/relationships/font" Target="fonts/OswaldExtraLight-bold.fntdata"/><Relationship Id="rId8" Type="http://schemas.openxmlformats.org/officeDocument/2006/relationships/font" Target="fonts/Oswald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7ea3ba1b7_0_0:notes"/>
          <p:cNvSpPr/>
          <p:nvPr>
            <p:ph idx="2" type="sldImg"/>
          </p:nvPr>
        </p:nvSpPr>
        <p:spPr>
          <a:xfrm>
            <a:off x="21434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7ea3ba1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305001" y="2030549"/>
            <a:ext cx="133059" cy="75120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201377" y="704569"/>
            <a:ext cx="2340600" cy="1230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1375" y="2257689"/>
            <a:ext cx="2340600" cy="563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93510" y="892640"/>
            <a:ext cx="2556300" cy="1344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93510" y="2295769"/>
            <a:ext cx="2556300" cy="9249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1375" y="1522667"/>
            <a:ext cx="2355600" cy="6123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351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144972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93510" y="395093"/>
            <a:ext cx="842400" cy="537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93510" y="988160"/>
            <a:ext cx="842400" cy="22608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47075" y="374293"/>
            <a:ext cx="1868100" cy="29091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371600" y="0"/>
            <a:ext cx="1371600" cy="36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950" lIns="39950" spcFirstLastPara="1" rIns="39950" wrap="square" tIns="3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508902" y="3196800"/>
            <a:ext cx="14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79650" y="768996"/>
            <a:ext cx="1213500" cy="12162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9650" y="2023254"/>
            <a:ext cx="1213500" cy="956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1481850" y="514987"/>
            <a:ext cx="1151100" cy="26277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93510" y="3008409"/>
            <a:ext cx="1799700" cy="4302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swald"/>
              <a:buNone/>
              <a:defRPr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verage"/>
              <a:buChar char="●"/>
              <a:defRPr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66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66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66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66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66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66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66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66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zh.wikipedia.org/wiki/%E5%8C%97%E9%87%8C%E6%9F%B4%E4%B8%89%E9%83%8E" TargetMode="External"/><Relationship Id="rId10" Type="http://schemas.openxmlformats.org/officeDocument/2006/relationships/hyperlink" Target="https://zh.wikipedia.org/wiki/%E4%BA%9E%E6%AD%B7%E5%B1%B1%E5%A4%A7%C2%B7%E8%91%89%E8%B5%AB%E6%A3%AE" TargetMode="External"/><Relationship Id="rId13" Type="http://schemas.openxmlformats.org/officeDocument/2006/relationships/hyperlink" Target="https://zh.wikipedia.org/wiki/%E6%B3%95%E5%9B%BD" TargetMode="External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15" Type="http://schemas.openxmlformats.org/officeDocument/2006/relationships/hyperlink" Target="https://zh.wikipedia.org/wiki/%E6%B2%83%E5%B0%94%E5%BE%B7%E7%8E%9B%C2%B7%E5%93%88%E5%A4%AB%E9%87%91" TargetMode="External"/><Relationship Id="rId14" Type="http://schemas.openxmlformats.org/officeDocument/2006/relationships/hyperlink" Target="https://zh.wikipedia.org/wiki/%E7%8A%B9%E5%A4%AA%E8%A3%94" TargetMode="External"/><Relationship Id="rId17" Type="http://schemas.openxmlformats.org/officeDocument/2006/relationships/image" Target="../media/image2.png"/><Relationship Id="rId16" Type="http://schemas.openxmlformats.org/officeDocument/2006/relationships/image" Target="../media/image4.png"/><Relationship Id="rId5" Type="http://schemas.openxmlformats.org/officeDocument/2006/relationships/hyperlink" Target="https://zh.wikipedia.org/wiki/%E9%BC%A0%E7%96%AB%E6%9D%86%E8%8F%8C" TargetMode="External"/><Relationship Id="rId19" Type="http://schemas.openxmlformats.org/officeDocument/2006/relationships/image" Target="../media/image6.png"/><Relationship Id="rId6" Type="http://schemas.openxmlformats.org/officeDocument/2006/relationships/hyperlink" Target="https://zh.wikipedia.org/wiki/%E7%98%9F%E7%96%AB" TargetMode="External"/><Relationship Id="rId18" Type="http://schemas.openxmlformats.org/officeDocument/2006/relationships/image" Target="../media/image7.png"/><Relationship Id="rId7" Type="http://schemas.openxmlformats.org/officeDocument/2006/relationships/hyperlink" Target="https://zh.wikipedia.org/w/index.php?title=%E6%95%97%E8%A1%80%E6%80%A7%E9%BC%A0%E7%96%AB&amp;action=edit&amp;redlink=1" TargetMode="External"/><Relationship Id="rId8" Type="http://schemas.openxmlformats.org/officeDocument/2006/relationships/hyperlink" Target="https://zh.wikipedia.org/wiki/%E8%84%91%E8%86%9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275" y="2241775"/>
            <a:ext cx="1505300" cy="15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743585" y="220737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</a:rPr>
              <a:t> 病毒档案  LNC000011  Version 2024.1</a:t>
            </a:r>
            <a:endParaRPr sz="4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44">
                <a:solidFill>
                  <a:srgbClr val="FFF2CC"/>
                </a:solidFill>
              </a:rPr>
              <a:t>鼠疫</a:t>
            </a:r>
            <a:endParaRPr sz="2744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Plague  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   状态: 已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控制</a:t>
            </a:r>
            <a:endParaRPr sz="966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12" y="242350"/>
            <a:ext cx="600774" cy="6007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135150" y="1244475"/>
            <a:ext cx="2485500" cy="1041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72200" y="965313"/>
            <a:ext cx="2398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鼠疫是由</a:t>
            </a:r>
            <a:r>
              <a:rPr lang="en" sz="600">
                <a:solidFill>
                  <a:srgbClr val="FFF2CC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鼠疫杆菌</a:t>
            </a: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所致的</a:t>
            </a:r>
            <a:r>
              <a:rPr lang="en" sz="600">
                <a:solidFill>
                  <a:srgbClr val="FFF2CC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烈性传染病</a:t>
            </a: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。所有的鼠疫，包括淋巴结病不明显的病例，皆可引起</a:t>
            </a:r>
            <a:r>
              <a:rPr lang="en" sz="600">
                <a:solidFill>
                  <a:srgbClr val="FFF2CC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败血性鼠疫</a:t>
            </a: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，经由血液感染身体各部位包括</a:t>
            </a:r>
            <a:r>
              <a:rPr lang="en" sz="600">
                <a:solidFill>
                  <a:srgbClr val="FFF2CC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脑膜</a:t>
            </a: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。</a:t>
            </a:r>
            <a:endParaRPr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19425" y="1324100"/>
            <a:ext cx="6702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84150" y="1288825"/>
            <a:ext cx="5181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传播爆发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78338" y="1288813"/>
            <a:ext cx="4767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发现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26150" y="2547900"/>
            <a:ext cx="181300" cy="1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210625" y="1465200"/>
            <a:ext cx="10779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10625" y="1464950"/>
            <a:ext cx="1271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37415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鼠疫常会在特定时间从特定地区突然爆发，如气候变化造成动物繁衍迁移传播，以及跳蚤的跨物种传染。两名细菌学家，法国人</a:t>
            </a:r>
            <a:r>
              <a:rPr lang="en" sz="500">
                <a:solidFill>
                  <a:srgbClr val="374151"/>
                </a:solidFill>
                <a:uFill>
                  <a:noFill/>
                </a:uFill>
                <a:latin typeface="Oswald SemiBold"/>
                <a:ea typeface="Oswald SemiBold"/>
                <a:cs typeface="Oswald SemiBold"/>
                <a:sym typeface="Oswald SemiBold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亚历山大·叶赫森</a:t>
            </a:r>
            <a:r>
              <a:rPr lang="en" sz="500">
                <a:solidFill>
                  <a:srgbClr val="37415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及日本人</a:t>
            </a:r>
            <a:r>
              <a:rPr lang="en" sz="500">
                <a:solidFill>
                  <a:srgbClr val="374151"/>
                </a:solidFill>
                <a:uFill>
                  <a:noFill/>
                </a:uFill>
                <a:latin typeface="Oswald SemiBold"/>
                <a:ea typeface="Oswald SemiBold"/>
                <a:cs typeface="Oswald SemiBold"/>
                <a:sym typeface="Oswald SemiBold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北里柴三郎</a:t>
            </a:r>
            <a:r>
              <a:rPr lang="en" sz="500">
                <a:solidFill>
                  <a:srgbClr val="37415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分别在中国香港的病人身上分离出引致鼠疫的细菌。</a:t>
            </a:r>
            <a:endParaRPr sz="500">
              <a:solidFill>
                <a:srgbClr val="37415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825" y="1935981"/>
            <a:ext cx="270700" cy="2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501625" y="1812588"/>
            <a:ext cx="1077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人类历史上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共导致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1.7亿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人死亡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无治疗自然死亡率约为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50%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682200" y="2534700"/>
            <a:ext cx="961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1897年，</a:t>
            </a:r>
            <a:r>
              <a:rPr lang="en" sz="600">
                <a:solidFill>
                  <a:srgbClr val="FFF2CC"/>
                </a:solidFill>
                <a:uFill>
                  <a:noFill/>
                </a:uFill>
                <a:latin typeface="Oswald ExtraLight"/>
                <a:ea typeface="Oswald ExtraLight"/>
                <a:cs typeface="Oswald ExtraLight"/>
                <a:sym typeface="Oswald ExtraLight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法国</a:t>
            </a:r>
            <a:r>
              <a:rPr lang="en" sz="600">
                <a:solidFill>
                  <a:srgbClr val="FFF2CC"/>
                </a:solidFill>
                <a:uFill>
                  <a:noFill/>
                </a:uFill>
                <a:latin typeface="Oswald ExtraLight"/>
                <a:ea typeface="Oswald ExtraLight"/>
                <a:cs typeface="Oswald ExtraLight"/>
                <a:sym typeface="Oswald ExtraLight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犹太裔</a:t>
            </a: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微生物学家</a:t>
            </a:r>
            <a:r>
              <a:rPr lang="en" sz="600">
                <a:solidFill>
                  <a:srgbClr val="FFF2CC"/>
                </a:solidFill>
                <a:uFill>
                  <a:noFill/>
                </a:uFill>
                <a:latin typeface="Oswald ExtraLight"/>
                <a:ea typeface="Oswald ExtraLight"/>
                <a:cs typeface="Oswald ExtraLight"/>
                <a:sym typeface="Oswald ExtraLight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沃尔德玛·哈夫金</a:t>
            </a: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发明了首剂人类鼠疫疫苗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14175" y="2918725"/>
            <a:ext cx="961800" cy="21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东安末年 1000万死亡</a:t>
            </a:r>
            <a:endParaRPr b="1"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35150" y="2417163"/>
            <a:ext cx="1077900" cy="21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F2CC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6世纪 黑死病 欧洲 2500万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F2CC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42825" y="3240975"/>
            <a:ext cx="1208700" cy="23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F2CC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19世纪末 全世界 1200万死亡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F2CC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38188" y="2876110"/>
            <a:ext cx="181300" cy="1813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st="19050">
              <a:srgbClr val="000000">
                <a:alpha val="0"/>
              </a:srgbClr>
            </a:outerShdw>
          </a:effectLst>
        </p:spPr>
      </p:pic>
      <p:sp>
        <p:nvSpPr>
          <p:cNvPr id="77" name="Google Shape;77;p13"/>
          <p:cNvSpPr txBox="1"/>
          <p:nvPr/>
        </p:nvSpPr>
        <p:spPr>
          <a:xfrm>
            <a:off x="1686740" y="2899002"/>
            <a:ext cx="961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现在一般用抗生素治疗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417325" y="3224478"/>
            <a:ext cx="198950" cy="1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1682200" y="3137312"/>
            <a:ext cx="961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1898年，法国科学家席蒙（Paul Louis Simond）在印度孟买首次证明鼠及跳蚤是鼠疫的传播者。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1528950" y="1402166"/>
            <a:ext cx="1114550" cy="833425"/>
          </a:xfrm>
          <a:custGeom>
            <a:rect b="b" l="l" r="r" t="t"/>
            <a:pathLst>
              <a:path extrusionOk="0" h="33337" w="44582">
                <a:moveTo>
                  <a:pt x="24209" y="0"/>
                </a:moveTo>
                <a:lnTo>
                  <a:pt x="33999" y="6217"/>
                </a:lnTo>
                <a:lnTo>
                  <a:pt x="35190" y="9392"/>
                </a:lnTo>
                <a:lnTo>
                  <a:pt x="33602" y="11906"/>
                </a:lnTo>
                <a:lnTo>
                  <a:pt x="37306" y="13097"/>
                </a:lnTo>
                <a:lnTo>
                  <a:pt x="37439" y="14684"/>
                </a:lnTo>
                <a:lnTo>
                  <a:pt x="43656" y="16801"/>
                </a:lnTo>
                <a:lnTo>
                  <a:pt x="43656" y="18785"/>
                </a:lnTo>
                <a:lnTo>
                  <a:pt x="40878" y="20902"/>
                </a:lnTo>
                <a:lnTo>
                  <a:pt x="36512" y="22092"/>
                </a:lnTo>
                <a:lnTo>
                  <a:pt x="34396" y="24871"/>
                </a:lnTo>
                <a:lnTo>
                  <a:pt x="35851" y="26855"/>
                </a:lnTo>
                <a:lnTo>
                  <a:pt x="38497" y="28707"/>
                </a:lnTo>
                <a:lnTo>
                  <a:pt x="42333" y="30162"/>
                </a:lnTo>
                <a:lnTo>
                  <a:pt x="44582" y="30824"/>
                </a:lnTo>
                <a:lnTo>
                  <a:pt x="44450" y="32411"/>
                </a:lnTo>
                <a:lnTo>
                  <a:pt x="39555" y="33337"/>
                </a:lnTo>
                <a:lnTo>
                  <a:pt x="27120" y="32808"/>
                </a:lnTo>
                <a:lnTo>
                  <a:pt x="13361" y="30559"/>
                </a:lnTo>
                <a:lnTo>
                  <a:pt x="11774" y="28972"/>
                </a:lnTo>
                <a:lnTo>
                  <a:pt x="11509" y="22489"/>
                </a:lnTo>
                <a:lnTo>
                  <a:pt x="9128" y="22225"/>
                </a:lnTo>
                <a:lnTo>
                  <a:pt x="6615" y="22489"/>
                </a:lnTo>
                <a:lnTo>
                  <a:pt x="6085" y="20505"/>
                </a:lnTo>
                <a:lnTo>
                  <a:pt x="4630" y="19314"/>
                </a:lnTo>
                <a:lnTo>
                  <a:pt x="4630" y="16668"/>
                </a:lnTo>
                <a:lnTo>
                  <a:pt x="2910" y="12567"/>
                </a:lnTo>
                <a:lnTo>
                  <a:pt x="0" y="12832"/>
                </a:lnTo>
                <a:lnTo>
                  <a:pt x="0" y="10715"/>
                </a:lnTo>
                <a:lnTo>
                  <a:pt x="1191" y="9789"/>
                </a:lnTo>
                <a:lnTo>
                  <a:pt x="1058" y="7143"/>
                </a:lnTo>
                <a:lnTo>
                  <a:pt x="2910" y="5027"/>
                </a:lnTo>
                <a:lnTo>
                  <a:pt x="7276" y="3704"/>
                </a:lnTo>
                <a:lnTo>
                  <a:pt x="11774" y="1587"/>
                </a:lnTo>
                <a:lnTo>
                  <a:pt x="16801" y="132"/>
                </a:lnTo>
                <a:close/>
              </a:path>
            </a:pathLst>
          </a:custGeom>
          <a:solidFill>
            <a:srgbClr val="A0B3BC"/>
          </a:solidFill>
          <a:ln>
            <a:noFill/>
          </a:ln>
        </p:spPr>
      </p:sp>
      <p:pic>
        <p:nvPicPr>
          <p:cNvPr id="81" name="Google Shape;81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436735" y="1399678"/>
            <a:ext cx="980125" cy="6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816900" y="1747050"/>
            <a:ext cx="754099" cy="4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>
            <a:off x="1681700" y="2172450"/>
            <a:ext cx="895800" cy="18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是跳蚤 老鼠只是媒介</a:t>
            </a:r>
            <a:r>
              <a:rPr b="1"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！</a:t>
            </a:r>
            <a:endParaRPr b="1"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1579425" y="1288825"/>
            <a:ext cx="4767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传染源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