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Oswald Medium"/>
      <p:regular r:id="rId8"/>
      <p:bold r:id="rId9"/>
    </p:embeddedFon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font" Target="fonts/OswaldMedium-bold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838b54406_0_0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838b54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8360" y="275337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LNC000007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百日咳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Whooping Cough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可控治愈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(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1926~now)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35150" y="1195900"/>
            <a:ext cx="2485500" cy="108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200" y="931695"/>
            <a:ext cx="2398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百日咳是一种由百日咳杆菌（Bordetella pertussis）引起的高度传染性呼吸道疾病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9425" y="1275531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84150" y="1240256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78338" y="1240244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10625" y="1416631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0625" y="1434031"/>
            <a:ext cx="1332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74151"/>
                </a:solidFill>
                <a:latin typeface="Oswald Medium"/>
                <a:ea typeface="Oswald Medium"/>
                <a:cs typeface="Oswald Medium"/>
                <a:sym typeface="Oswald Medium"/>
              </a:rPr>
              <a:t>百日咳作为一种疾病在医学文献中有长期的记录，但百日咳杆菌是在1906年由贝尔戴（Jules Bordet）和加丹（Octave Gengou）首次分离和识别的。百日咳在全球广泛传播，包括中国。</a:t>
            </a:r>
            <a:endParaRPr sz="500">
              <a:solidFill>
                <a:srgbClr val="37415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78848" y="1821730"/>
            <a:ext cx="693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死亡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人数大幅下降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1990为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138000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2013年为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61000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199" y="2358609"/>
            <a:ext cx="174150" cy="1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725383" y="2401307"/>
            <a:ext cx="10662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通过空气，飞沫来传播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10629" y="1894308"/>
            <a:ext cx="51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每年时间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感染人口</a:t>
            </a:r>
            <a:r>
              <a:rPr b="1"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1600万</a:t>
            </a:r>
            <a:endParaRPr b="1" sz="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79" y="2377175"/>
            <a:ext cx="1066199" cy="10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467425" y="2594678"/>
            <a:ext cx="1152000" cy="82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555373" y="2922126"/>
            <a:ext cx="2964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痉咳期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974527" y="2929128"/>
            <a:ext cx="5679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1~2月</a:t>
            </a:r>
            <a:r>
              <a:rPr lang="en" sz="4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严重咳嗽</a:t>
            </a:r>
            <a:endParaRPr sz="45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558304" y="3175637"/>
            <a:ext cx="2964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恢复期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970131" y="3178976"/>
            <a:ext cx="5679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1-2周 </a:t>
            </a: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恢复健康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554640" y="2667882"/>
            <a:ext cx="2964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前驱期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973795" y="2671220"/>
            <a:ext cx="5679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7~10天</a:t>
            </a: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喷嚏鼻涕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0" name="Google Shape;80;p13"/>
          <p:cNvCxnSpPr>
            <a:stCxn id="78" idx="2"/>
            <a:endCxn id="74" idx="0"/>
          </p:cNvCxnSpPr>
          <p:nvPr/>
        </p:nvCxnSpPr>
        <p:spPr>
          <a:xfrm>
            <a:off x="1702840" y="2816682"/>
            <a:ext cx="600" cy="105300"/>
          </a:xfrm>
          <a:prstGeom prst="straightConnector1">
            <a:avLst/>
          </a:prstGeom>
          <a:noFill/>
          <a:ln cap="flat" cmpd="sng" w="9525">
            <a:solidFill>
              <a:srgbClr val="92A5A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4" idx="2"/>
            <a:endCxn id="76" idx="0"/>
          </p:cNvCxnSpPr>
          <p:nvPr/>
        </p:nvCxnSpPr>
        <p:spPr>
          <a:xfrm>
            <a:off x="1703573" y="3070926"/>
            <a:ext cx="3000" cy="104700"/>
          </a:xfrm>
          <a:prstGeom prst="straightConnector1">
            <a:avLst/>
          </a:prstGeom>
          <a:noFill/>
          <a:ln cap="flat" cmpd="sng" w="9525">
            <a:solidFill>
              <a:srgbClr val="A0B3B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1842669" y="1433434"/>
            <a:ext cx="381900" cy="36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C0CFD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百白破      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 DTAP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539955" y="1843530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C0CFD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百日咳</a:t>
            </a:r>
            <a:endParaRPr sz="7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898961" y="1922833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C0CFD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白喉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250495" y="1851114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C0CFD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破伤风</a:t>
            </a:r>
            <a:endParaRPr sz="7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6" name="Google Shape;86;p13"/>
          <p:cNvCxnSpPr>
            <a:stCxn id="83" idx="7"/>
            <a:endCxn id="82" idx="3"/>
          </p:cNvCxnSpPr>
          <p:nvPr/>
        </p:nvCxnSpPr>
        <p:spPr>
          <a:xfrm flipH="1" rot="10800000">
            <a:off x="1792948" y="1748527"/>
            <a:ext cx="105600" cy="137400"/>
          </a:xfrm>
          <a:prstGeom prst="straightConnector1">
            <a:avLst/>
          </a:prstGeom>
          <a:noFill/>
          <a:ln cap="flat" cmpd="sng" w="9525">
            <a:solidFill>
              <a:srgbClr val="C0CFD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84" idx="0"/>
            <a:endCxn id="82" idx="4"/>
          </p:cNvCxnSpPr>
          <p:nvPr/>
        </p:nvCxnSpPr>
        <p:spPr>
          <a:xfrm rot="10800000">
            <a:off x="2033661" y="1802533"/>
            <a:ext cx="13500" cy="120300"/>
          </a:xfrm>
          <a:prstGeom prst="straightConnector1">
            <a:avLst/>
          </a:prstGeom>
          <a:noFill/>
          <a:ln cap="flat" cmpd="sng" w="9525">
            <a:solidFill>
              <a:srgbClr val="C0CFD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5" idx="1"/>
            <a:endCxn id="82" idx="5"/>
          </p:cNvCxnSpPr>
          <p:nvPr/>
        </p:nvCxnSpPr>
        <p:spPr>
          <a:xfrm rot="10800000">
            <a:off x="2168502" y="1748310"/>
            <a:ext cx="125400" cy="145200"/>
          </a:xfrm>
          <a:prstGeom prst="straightConnector1">
            <a:avLst/>
          </a:prstGeom>
          <a:noFill/>
          <a:ln cap="flat" cmpd="sng" w="9525">
            <a:solidFill>
              <a:srgbClr val="C0CFD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160735" y="2406587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剧烈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咳嗽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37550" y="2859200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胸膜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破裂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927956" y="3210650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呕吐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77462" y="2436475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哮喘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76149" y="2683475"/>
            <a:ext cx="296400" cy="28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肋骨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断裂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56350" y="1242653"/>
            <a:ext cx="13320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151"/>
                </a:solidFill>
                <a:latin typeface="Oswald Medium"/>
                <a:ea typeface="Oswald Medium"/>
                <a:cs typeface="Oswald Medium"/>
                <a:sym typeface="Oswald Medium"/>
              </a:rPr>
              <a:t>三联混合疫苗</a:t>
            </a:r>
            <a:endParaRPr sz="1000">
              <a:solidFill>
                <a:srgbClr val="37415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