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73" r:id="rId12"/>
    <p:sldId id="272" r:id="rId13"/>
    <p:sldId id="274" r:id="rId14"/>
    <p:sldId id="276" r:id="rId15"/>
    <p:sldId id="275" r:id="rId16"/>
    <p:sldId id="278" r:id="rId17"/>
    <p:sldId id="277" r:id="rId18"/>
    <p:sldId id="280" r:id="rId19"/>
    <p:sldId id="281" r:id="rId20"/>
    <p:sldId id="279" r:id="rId21"/>
    <p:sldId id="282" r:id="rId22"/>
    <p:sldId id="283" r:id="rId23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howGuides="1">
      <p:cViewPr varScale="1">
        <p:scale>
          <a:sx n="71" d="100"/>
          <a:sy n="71" d="100"/>
        </p:scale>
        <p:origin x="84" y="89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486F1-A74F-45E1-AE68-0A2AE4FB98DF}" type="datetime1">
              <a:rPr lang="tr-TR" smtClean="0"/>
              <a:t>14.03.2018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F04B09-6B31-4CED-B0CE-40A49F19C9CF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tr-TR" smtClean="0"/>
              <a:pPr rtl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33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C6AFD2-BDFA-4A56-A8C0-EF362FC88AD0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55C7F5-F60E-41BA-91F1-EAEBBEECBA0A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578CD-AEC1-4E6E-B36B-1CA862D099DC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3747C1-1F43-429F-9A59-088121973F92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E75B78-4DE8-40A8-BE8C-3BB19C5C281B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4B08F-CF78-4538-9A80-2A77D07C2BF7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76FE62-593A-4845-9D70-E671AC9743C2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B32C32-CBFE-4D75-A660-E6995D50B523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Alt bilgi ekleme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D6035A-DBD7-4D88-A806-3A6633C7EBC9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0A0614-ED9F-4F27-BE33-2D83EC749093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E2150F-EA8C-4D0E-96D0-AD46BB1EF087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Dikdörtgen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tr-TR" dirty="0"/>
            </a:p>
          </p:txBody>
        </p:sp>
        <p:grpSp>
          <p:nvGrpSpPr>
            <p:cNvPr id="10" name="Gr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Serbest 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18" name="Serbest 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19" name="Serbest 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0" name="Serbest 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1" name="Serbest 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2" name="Serbest 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3" name="Serbest 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4" name="Serbest 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5" name="Serbest 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6" name="Serbest 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7" name="Serbest 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8" name="Serbest 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29" name="Serbest 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  <p:sp>
            <p:nvSpPr>
              <p:cNvPr id="30" name="Serbest 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tr-TR" dirty="0"/>
              </a:p>
            </p:txBody>
          </p: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0EB1FDCF-5EAF-4007-9DB3-1B10B1E26219}" type="datetime1">
              <a:rPr lang="tr-TR" smtClean="0"/>
              <a:pPr/>
              <a:t>14.03.2018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dirty="0"/>
              <a:t>Alt bilgi ekleme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dirty="0"/>
              <a:t>Asenkron motorlarda kayıplar ve verim</a:t>
            </a:r>
          </a:p>
        </p:txBody>
      </p:sp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Anıl ÖZTÜRK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117740-3670-49FF-B236-5B00FBC8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Asenkron motor çeşitleri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8653-535B-4D97-B3A7-E4E2A975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Anıl ÖZTÜRK</a:t>
            </a:r>
          </a:p>
        </p:txBody>
      </p:sp>
    </p:spTree>
    <p:extLst>
      <p:ext uri="{BB962C8B-B14F-4D97-AF65-F5344CB8AC3E}">
        <p14:creationId xmlns:p14="http://schemas.microsoft.com/office/powerpoint/2010/main" val="40158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117740-3670-49FF-B236-5B00FBC8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Rotor Tiplerine Göre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8653-535B-4D97-B3A7-E4E2A975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5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Kısa Devre Çubuklu Rotor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Rotor kanallarına alüminyum eritilerek kısa devre kafes sargıları oluşturulur.</a:t>
            </a:r>
          </a:p>
          <a:p>
            <a:r>
              <a:rPr lang="tr-TR" dirty="0"/>
              <a:t>Rotorlar küçük güçlü motorlarda alüminyumdan, büyük güçlü motorlarda bakırdan yapılır.</a:t>
            </a:r>
          </a:p>
          <a:p>
            <a:r>
              <a:rPr lang="tr-TR" dirty="0"/>
              <a:t>Çubuklar rotorun her iki tarafından da alüminyum halkalar tarafından kısa devre haldedir.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96DB61-5068-4D0E-8A20-EEC0777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82" y="4475609"/>
            <a:ext cx="2269060" cy="16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Sargılı (Bilezikli) Rotor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Saçları presle paketleyerek silindir şekline getirilir</a:t>
            </a:r>
          </a:p>
          <a:p>
            <a:r>
              <a:rPr lang="tr-TR" dirty="0"/>
              <a:t>Silindirin oluklarına üç fazlı AC sargıları yerleştirilir</a:t>
            </a:r>
          </a:p>
          <a:p>
            <a:r>
              <a:rPr lang="tr-TR" dirty="0"/>
              <a:t>Sargılar genelde yıldız bağlanarak mil üzerindeki üç bileziğe bağlanır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D36F37-923D-4F8A-99F4-7251203A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224" y="3672385"/>
            <a:ext cx="3384376" cy="29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117740-3670-49FF-B236-5B00FBC8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Motor Tiplerine Göre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8653-535B-4D97-B3A7-E4E2A975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0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 Tip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Motor kapak ve gövdesinde açıklıklar vardır</a:t>
            </a:r>
          </a:p>
          <a:p>
            <a:r>
              <a:rPr lang="tr-TR" dirty="0"/>
              <a:t>Hava akışı düzenlenir</a:t>
            </a:r>
          </a:p>
          <a:p>
            <a:r>
              <a:rPr lang="tr-TR" dirty="0"/>
              <a:t>En büyük sorun akışı düzenli hesaplamaktır</a:t>
            </a:r>
          </a:p>
          <a:p>
            <a:r>
              <a:rPr lang="tr-TR" dirty="0"/>
              <a:t>Sargıların izolasyonu daha hızlı bozunuma uğrar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787016-FF4A-465F-9F6D-5294BC85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60" y="3922609"/>
            <a:ext cx="6360103" cy="26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Kapalı Tip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çok kullanılan tiptir</a:t>
            </a:r>
          </a:p>
          <a:p>
            <a:r>
              <a:rPr lang="tr-TR" dirty="0"/>
              <a:t>Maksimum koruma </a:t>
            </a:r>
            <a:r>
              <a:rPr lang="tr-TR" dirty="0" err="1"/>
              <a:t>vaadeder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5EB0B5-BC42-4736-B1DC-438536FC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0" y="2993236"/>
            <a:ext cx="7843564" cy="33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Flanşlı</a:t>
            </a:r>
            <a:r>
              <a:rPr lang="tr-TR" dirty="0"/>
              <a:t> Tip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 makinesine doğrudan doğruya bağlanabilmek için en uygun tiptir</a:t>
            </a:r>
          </a:p>
          <a:p>
            <a:r>
              <a:rPr lang="tr-TR" dirty="0"/>
              <a:t>Milin bulunduğu kapakta dairesel bir metal vardır, kapaklar monte edilerek sistemle bağlantı kurulmuş olur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C6B6299-21E2-47FC-8FF4-BFC5DACC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69" y="4163809"/>
            <a:ext cx="6321333" cy="21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117740-3670-49FF-B236-5B00FBC8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Rotor Yapılarına Göre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8653-535B-4D97-B3A7-E4E2A975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0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419353-D9B2-4DDF-A12B-FB424E53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Omik</a:t>
            </a:r>
            <a:r>
              <a:rPr lang="tr-TR" dirty="0"/>
              <a:t> Direncin Motora Etkisi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ED2297-2AB7-4942-871C-E3B17B3D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Kalkınma momenti rotor </a:t>
            </a:r>
            <a:r>
              <a:rPr lang="tr-TR" dirty="0" err="1"/>
              <a:t>omik</a:t>
            </a:r>
            <a:r>
              <a:rPr lang="tr-TR" dirty="0"/>
              <a:t> direnci ile doğru orantılıdır</a:t>
            </a:r>
          </a:p>
          <a:p>
            <a:r>
              <a:rPr lang="tr-TR" dirty="0"/>
              <a:t>Direnci büyük olan motorların kalkınma momentleri yüksek olacaktır</a:t>
            </a:r>
          </a:p>
          <a:p>
            <a:r>
              <a:rPr lang="tr-TR" dirty="0"/>
              <a:t>Direnç büyük olduğundan, kalkınma akımı düşük olur</a:t>
            </a:r>
          </a:p>
        </p:txBody>
      </p:sp>
    </p:spTree>
    <p:extLst>
      <p:ext uri="{BB962C8B-B14F-4D97-AF65-F5344CB8AC3E}">
        <p14:creationId xmlns:p14="http://schemas.microsoft.com/office/powerpoint/2010/main" val="37903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B0B368-5523-4EB0-9250-ADCDD2B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KAYIP ÇEŞİTLERİ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DC742C-526C-4F2E-9CE4-93324713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Demir kayıpları</a:t>
            </a:r>
          </a:p>
          <a:p>
            <a:r>
              <a:rPr lang="tr-TR" dirty="0"/>
              <a:t>Bakır kayıpları</a:t>
            </a:r>
          </a:p>
          <a:p>
            <a:r>
              <a:rPr lang="tr-TR" dirty="0"/>
              <a:t>Rüzgar ve sürtünme kayıpları</a:t>
            </a:r>
          </a:p>
        </p:txBody>
      </p:sp>
    </p:spTree>
    <p:extLst>
      <p:ext uri="{BB962C8B-B14F-4D97-AF65-F5344CB8AC3E}">
        <p14:creationId xmlns:p14="http://schemas.microsoft.com/office/powerpoint/2010/main" val="32755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Yüksek Rezistanslı Rotor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Kısa devre çubukları incedir</a:t>
            </a:r>
          </a:p>
          <a:p>
            <a:r>
              <a:rPr lang="tr-TR" dirty="0"/>
              <a:t>Metal kesmeler, haddeler ve preslerde işleyen motorlarda kullanılır</a:t>
            </a:r>
          </a:p>
          <a:p>
            <a:r>
              <a:rPr lang="tr-TR" dirty="0"/>
              <a:t>Moment artışı ve kalkış akımı azlığının yanı sıra, artan dirençten dolayı bakır kaybı yükselecek ve verim düşecektir.</a:t>
            </a:r>
          </a:p>
          <a:p>
            <a:r>
              <a:rPr lang="tr-TR" dirty="0"/>
              <a:t>Direnç artışı kayma hızını da artırır, böylelikle devir sayısı daha düşük olur.</a:t>
            </a:r>
          </a:p>
        </p:txBody>
      </p:sp>
    </p:spTree>
    <p:extLst>
      <p:ext uri="{BB962C8B-B14F-4D97-AF65-F5344CB8AC3E}">
        <p14:creationId xmlns:p14="http://schemas.microsoft.com/office/powerpoint/2010/main" val="8487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Alçak Rezistanslı Rotor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Yol alma akımları yüksektir</a:t>
            </a:r>
          </a:p>
          <a:p>
            <a:r>
              <a:rPr lang="tr-TR" dirty="0"/>
              <a:t>Kalkınma momentleri düşüktür</a:t>
            </a:r>
          </a:p>
          <a:p>
            <a:r>
              <a:rPr lang="tr-TR" dirty="0"/>
              <a:t>Direncin az olması kayıpları azaltır ve verimi artırır</a:t>
            </a:r>
          </a:p>
          <a:p>
            <a:r>
              <a:rPr lang="tr-TR" dirty="0"/>
              <a:t>Kayma daha az olacağından rotor hızı daha fazla olur</a:t>
            </a:r>
          </a:p>
        </p:txBody>
      </p:sp>
    </p:spTree>
    <p:extLst>
      <p:ext uri="{BB962C8B-B14F-4D97-AF65-F5344CB8AC3E}">
        <p14:creationId xmlns:p14="http://schemas.microsoft.com/office/powerpoint/2010/main" val="1312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Tek, İki ve Üç Telli Sarım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Küçük güçlü asenkron motorlarda faz bobinleri genelde tek tellidir.</a:t>
            </a:r>
          </a:p>
          <a:p>
            <a:r>
              <a:rPr lang="tr-TR" dirty="0"/>
              <a:t>Motor gücü arttıkça iletken kesit ve çap artmak zorundadır.</a:t>
            </a:r>
          </a:p>
          <a:p>
            <a:r>
              <a:rPr lang="tr-TR" dirty="0"/>
              <a:t>Bu zor bir işlem olduğundan, tel sayısı artırılarak aynı etki elde edilir.</a:t>
            </a:r>
          </a:p>
        </p:txBody>
      </p:sp>
    </p:spTree>
    <p:extLst>
      <p:ext uri="{BB962C8B-B14F-4D97-AF65-F5344CB8AC3E}">
        <p14:creationId xmlns:p14="http://schemas.microsoft.com/office/powerpoint/2010/main" val="1094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Demir Kayıpları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Stator ve rotor saçlarında meydana gelir</a:t>
            </a:r>
          </a:p>
          <a:p>
            <a:r>
              <a:rPr lang="tr-TR" dirty="0"/>
              <a:t>Stator frekansı sabittir</a:t>
            </a:r>
          </a:p>
          <a:p>
            <a:r>
              <a:rPr lang="tr-TR" dirty="0"/>
              <a:t>Rotor frekansı boş ve yüklü çalışmada düşüktür</a:t>
            </a:r>
          </a:p>
        </p:txBody>
      </p:sp>
    </p:spTree>
    <p:extLst>
      <p:ext uri="{BB962C8B-B14F-4D97-AF65-F5344CB8AC3E}">
        <p14:creationId xmlns:p14="http://schemas.microsoft.com/office/powerpoint/2010/main" val="9568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Bakır Kayıpları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383ABC4-BC63-4DE6-BC94-15C9F03E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Stator ve rotordaki </a:t>
                </a:r>
                <a:r>
                  <a:rPr lang="tr-TR" dirty="0" err="1"/>
                  <a:t>omik</a:t>
                </a:r>
                <a:r>
                  <a:rPr lang="tr-TR" dirty="0"/>
                  <a:t> direnç kaynaklıdır</a:t>
                </a:r>
              </a:p>
              <a:p>
                <a:r>
                  <a:rPr lang="tr-TR" dirty="0"/>
                  <a:t>Kayıp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tr-TR" dirty="0"/>
                  <a:t> ile </a:t>
                </a:r>
                <a:r>
                  <a:rPr lang="tr-TR" dirty="0" err="1"/>
                  <a:t>formülize</a:t>
                </a:r>
                <a:r>
                  <a:rPr lang="tr-TR" dirty="0"/>
                  <a:t> edilebilir</a:t>
                </a:r>
              </a:p>
              <a:p>
                <a:r>
                  <a:rPr lang="tr-TR" dirty="0"/>
                  <a:t>Dirençler sabit olduğundan sadece yükle değişebilir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383ABC4-BC63-4DE6-BC94-15C9F03E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766C33-4B01-49FB-A5F9-ECBD0904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Rüzgar ve Sürtünme Kayıpları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3ABC4-BC63-4DE6-BC94-15C9F03E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4572000"/>
          </a:xfrm>
        </p:spPr>
        <p:txBody>
          <a:bodyPr/>
          <a:lstStyle/>
          <a:p>
            <a:r>
              <a:rPr lang="tr-TR" dirty="0"/>
              <a:t>Devirle birlikte değişir fakat sabit kabul edilir</a:t>
            </a:r>
          </a:p>
          <a:p>
            <a:r>
              <a:rPr lang="tr-TR" dirty="0"/>
              <a:t>Boş çalışma deneyinde demir kayıplarıyla birlikte bulunur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3497CF-63CA-4707-A942-51F53DE1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98" y="2780928"/>
            <a:ext cx="8448027" cy="296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1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07769A-EFBD-4DF1-94FF-66C61BB4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Etiket Değerleriyle Verimin Bulunması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3A8687-ED4F-4C11-852E-439545036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𝐴𝑙𝚤𝑛𝑎𝑛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üç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𝑉𝑒𝑟𝑖𝑙𝑒𝑛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üç</m:t>
                        </m:r>
                      </m:den>
                    </m:f>
                  </m:oMath>
                </a14:m>
                <a:r>
                  <a:rPr lang="tr-TR" dirty="0"/>
                  <a:t> olarak ifade edilir.</a:t>
                </a:r>
              </a:p>
              <a:p>
                <a:r>
                  <a:rPr lang="tr-TR" dirty="0"/>
                  <a:t>Üç fazlı bir asenkron motora verilen güç;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tr-TR" b="0" i="1" smtClean="0">
                        <a:latin typeface="Cambria Math" panose="02040503050406030204" pitchFamily="18" charset="0"/>
                      </a:rPr>
                      <m:t>𝑈𝐼𝑐𝑜𝑠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olarak ifade edilir.</a:t>
                </a:r>
              </a:p>
              <a:p>
                <a:pPr marL="0" indent="0">
                  <a:buNone/>
                </a:pPr>
                <a:r>
                  <a:rPr lang="tr-TR" b="1" dirty="0"/>
                  <a:t>U: </a:t>
                </a:r>
                <a:r>
                  <a:rPr lang="tr-TR" dirty="0"/>
                  <a:t>Fazlar arası gerilim</a:t>
                </a:r>
              </a:p>
              <a:p>
                <a:pPr marL="0" indent="0">
                  <a:buNone/>
                </a:pPr>
                <a:r>
                  <a:rPr lang="tr-TR" b="1" dirty="0"/>
                  <a:t>I: </a:t>
                </a:r>
                <a:r>
                  <a:rPr lang="tr-TR" dirty="0"/>
                  <a:t>Hat akımı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b="1" i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tr-T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𝛗</m:t>
                    </m:r>
                  </m:oMath>
                </a14:m>
                <a:r>
                  <a:rPr lang="tr-TR" b="1" dirty="0"/>
                  <a:t>: </a:t>
                </a:r>
                <a:r>
                  <a:rPr lang="tr-TR" dirty="0"/>
                  <a:t>Güç katsayısı</a:t>
                </a:r>
              </a:p>
              <a:p>
                <a:r>
                  <a:rPr lang="tr-TR" dirty="0"/>
                  <a:t>Çıkış gücü de aynı şekilde </a:t>
                </a:r>
                <a:r>
                  <a:rPr lang="tr-TR" dirty="0" err="1"/>
                  <a:t>formülize</a:t>
                </a:r>
                <a:r>
                  <a:rPr lang="tr-TR" dirty="0"/>
                  <a:t> edilebilir.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3A8687-ED4F-4C11-852E-439545036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6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8B7119-F63B-4C40-B10A-1AD9070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Verimin Bulunması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35957F6-0A37-4B1E-A11A-4F8794B77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tr-TR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6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6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6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60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sz="6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tr-TR" sz="6000" b="0" i="1" dirty="0" smtClean="0">
                            <a:latin typeface="Cambria Math" panose="02040503050406030204" pitchFamily="18" charset="0"/>
                          </a:rPr>
                          <m:t>1,73</m:t>
                        </m:r>
                        <m:r>
                          <a:rPr lang="tr-TR" sz="6000" b="0" i="1" dirty="0" smtClean="0">
                            <a:latin typeface="Cambria Math" panose="02040503050406030204" pitchFamily="18" charset="0"/>
                          </a:rPr>
                          <m:t>𝑈𝐼𝑐𝑜𝑠</m:t>
                        </m:r>
                        <m:r>
                          <a:rPr lang="tr-TR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tr-TR" sz="6000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35957F6-0A37-4B1E-A11A-4F8794B77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F1EF74-F1FC-4335-BF98-BE663494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 Altında Verimin Bulunması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700AB8-463E-4425-A4A6-0A962C71F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Motor devresine bağlanan bir ampermetre, voltmetre ve Cos metre ile motora verilen güç;</a:t>
                </a:r>
                <a:endParaRPr lang="tr-TR" dirty="0"/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tr-TR" i="1">
                          <a:latin typeface="Cambria Math" panose="02040503050406030204" pitchFamily="18" charset="0"/>
                        </a:rPr>
                        <m:t>𝑈𝐼𝑐𝑜𝑠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ile bulunur.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700AB8-463E-4425-A4A6-0A962C71F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 r="-12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F1EF74-F1FC-4335-BF98-BE663494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 Altında Verimin Bulunması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700AB8-463E-4425-A4A6-0A962C71F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Motordan alman gücü bulmak için; motor, bir frenle yüklenir. Motorun momenti fren ile, devir sayısı da bir </a:t>
                </a:r>
                <a:r>
                  <a:rPr lang="tr-TR" dirty="0" err="1"/>
                  <a:t>turmetre</a:t>
                </a:r>
                <a:r>
                  <a:rPr lang="tr-TR" dirty="0"/>
                  <a:t> ile ölçülerek:</a:t>
                </a:r>
              </a:p>
              <a:p>
                <a:endParaRPr lang="tr-T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0,975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𝑊𝑎𝑡𝑡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:r>
                  <a:rPr lang="tr-TR" dirty="0"/>
                  <a:t>olarak bulunur.</a:t>
                </a:r>
              </a:p>
              <a:p>
                <a:r>
                  <a:rPr lang="tr-TR" dirty="0"/>
                  <a:t>Ardından klasik formül ile verim hesaplanabilir.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700AB8-463E-4425-A4A6-0A962C71F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Yapboz tasarım şablonu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431_TF03460527" id="{AC92E34F-DFB1-4EC0-A7ED-FBDCB6B81C62}" vid="{4DCB9226-194A-4137-8B52-12275CEAC368}"/>
    </a:ext>
  </a:extLst>
</a:theme>
</file>

<file path=ppt/theme/theme2.xml><?xml version="1.0" encoding="utf-8"?>
<a:theme xmlns:a="http://schemas.openxmlformats.org/drawingml/2006/main" name="Office Teması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Yapboz tasarım slaytları</Template>
  <TotalTime>92</TotalTime>
  <Words>472</Words>
  <Application>Microsoft Office PowerPoint</Application>
  <PresentationFormat>Özel</PresentationFormat>
  <Paragraphs>82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Euphemia</vt:lpstr>
      <vt:lpstr>Yapboz tasarım şablonu</vt:lpstr>
      <vt:lpstr>Asenkron motorlarda kayıplar ve verim</vt:lpstr>
      <vt:lpstr>KAYIP ÇEŞİTLERİ</vt:lpstr>
      <vt:lpstr>Demir Kayıpları</vt:lpstr>
      <vt:lpstr>Bakır Kayıpları</vt:lpstr>
      <vt:lpstr>Rüzgar ve Sürtünme Kayıpları</vt:lpstr>
      <vt:lpstr>Etiket Değerleriyle Verimin Bulunması</vt:lpstr>
      <vt:lpstr>Verimin Bulunması</vt:lpstr>
      <vt:lpstr>Yük Altında Verimin Bulunması</vt:lpstr>
      <vt:lpstr>Yük Altında Verimin Bulunması</vt:lpstr>
      <vt:lpstr>Asenkron motor çeşitleri</vt:lpstr>
      <vt:lpstr>Rotor Tiplerine Göre</vt:lpstr>
      <vt:lpstr>Kısa Devre Çubuklu Rotor</vt:lpstr>
      <vt:lpstr>Sargılı (Bilezikli) Rotor</vt:lpstr>
      <vt:lpstr>Motor Tiplerine Göre</vt:lpstr>
      <vt:lpstr>Açık Tip</vt:lpstr>
      <vt:lpstr>Kapalı Tip</vt:lpstr>
      <vt:lpstr>Flanşlı Tip</vt:lpstr>
      <vt:lpstr>Rotor Yapılarına Göre</vt:lpstr>
      <vt:lpstr>Omik Direncin Motora Etkisi</vt:lpstr>
      <vt:lpstr>Yüksek Rezistanslı Rotor</vt:lpstr>
      <vt:lpstr>Alçak Rezistanslı Rotor</vt:lpstr>
      <vt:lpstr>Tek, İki ve Üç Telli Sarım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Asenkron motorlarda kayıplar ve verim</dc:title>
  <dc:creator>ANIL ÖZTÜRK</dc:creator>
  <cp:lastModifiedBy>ANIL ÖZTÜRK</cp:lastModifiedBy>
  <cp:revision>13</cp:revision>
  <dcterms:created xsi:type="dcterms:W3CDTF">2018-03-11T20:11:49Z</dcterms:created>
  <dcterms:modified xsi:type="dcterms:W3CDTF">2018-03-14T20:26:47Z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