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0" r:id="rId2"/>
  </p:sldMasterIdLst>
  <p:notesMasterIdLst>
    <p:notesMasterId r:id="rId38"/>
  </p:notesMasterIdLst>
  <p:sldIdLst>
    <p:sldId id="256"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57" r:id="rId26"/>
    <p:sldId id="259" r:id="rId27"/>
    <p:sldId id="260" r:id="rId28"/>
    <p:sldId id="261" r:id="rId29"/>
    <p:sldId id="262" r:id="rId30"/>
    <p:sldId id="263" r:id="rId31"/>
    <p:sldId id="264" r:id="rId32"/>
    <p:sldId id="265" r:id="rId33"/>
    <p:sldId id="266" r:id="rId34"/>
    <p:sldId id="267" r:id="rId35"/>
    <p:sldId id="268" r:id="rId36"/>
    <p:sldId id="269"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B48"/>
    <a:srgbClr val="513437"/>
    <a:srgbClr val="53282A"/>
    <a:srgbClr val="5010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102"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E332CA-0F8E-42E4-AC28-0264AF6E04D0}" type="datetimeFigureOut">
              <a:rPr lang="tr-TR" smtClean="0"/>
              <a:t>15.03.2018</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165A3-1067-43E0-89B1-81472F18D359}" type="slidenum">
              <a:rPr lang="tr-TR" smtClean="0"/>
              <a:t>‹#›</a:t>
            </a:fld>
            <a:endParaRPr lang="tr-TR"/>
          </a:p>
        </p:txBody>
      </p:sp>
    </p:spTree>
    <p:extLst>
      <p:ext uri="{BB962C8B-B14F-4D97-AF65-F5344CB8AC3E}">
        <p14:creationId xmlns:p14="http://schemas.microsoft.com/office/powerpoint/2010/main" val="200205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841221E5-7225-48EB-A4EE-420E7BFCF705}" type="slidenum">
              <a:rPr lang="tr-TR" smtClean="0"/>
              <a:pPr rtl="0"/>
              <a:t>2</a:t>
            </a:fld>
            <a:endParaRPr lang="tr-TR" dirty="0"/>
          </a:p>
        </p:txBody>
      </p:sp>
    </p:spTree>
    <p:extLst>
      <p:ext uri="{BB962C8B-B14F-4D97-AF65-F5344CB8AC3E}">
        <p14:creationId xmlns:p14="http://schemas.microsoft.com/office/powerpoint/2010/main" val="57118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217722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340090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1414078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3626220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3949615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4166439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9F6DC20-4530-4A07-B932-1E544B7C34CC}"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3718674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9F6DC20-4530-4A07-B932-1E544B7C34CC}" type="datetimeFigureOut">
              <a:rPr lang="en-US" smtClean="0"/>
              <a:t>3/15/2018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1889608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967247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2188998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7" name="Date Placeholder 4"/>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47483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1806928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F9F6DC20-4530-4A07-B932-1E544B7C34CC}"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641529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F9F6DC20-4530-4A07-B932-1E544B7C34CC}" type="datetimeFigureOut">
              <a:rPr lang="en-US" smtClean="0"/>
              <a:t>3/15/2018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1405543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42142279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215412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1495749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5274280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3356087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18674542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194113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F9F6DC20-4530-4A07-B932-1E544B7C34CC}" type="datetimeFigureOut">
              <a:rPr lang="en-US" smtClean="0"/>
              <a:t>3/15/2018</a:t>
            </a:fld>
            <a:endParaRPr lang="en-US"/>
          </a:p>
        </p:txBody>
      </p:sp>
      <p:sp>
        <p:nvSpPr>
          <p:cNvPr id="5" name="Altbilgi Yer Tutucusu 4"/>
          <p:cNvSpPr>
            <a:spLocks noGrp="1"/>
          </p:cNvSpPr>
          <p:nvPr>
            <p:ph type="ftr" sz="quarter" idx="11"/>
          </p:nvPr>
        </p:nvSpPr>
        <p:spPr/>
        <p:txBody>
          <a:bodyPr/>
          <a:lstStyle/>
          <a:p>
            <a:endParaRPr lang="en-US"/>
          </a:p>
        </p:txBody>
      </p:sp>
      <p:sp>
        <p:nvSpPr>
          <p:cNvPr id="6" name="Slayt Numarası Yer Tutucusu 5"/>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227212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F9F6DC20-4530-4A07-B932-1E544B7C34CC}" type="datetimeFigureOut">
              <a:rPr lang="en-US" smtClean="0"/>
              <a:t>3/15/2018</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3866246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F9F6DC20-4530-4A07-B932-1E544B7C34CC}" type="datetimeFigureOut">
              <a:rPr lang="en-US" smtClean="0"/>
              <a:t>3/15/2018</a:t>
            </a:fld>
            <a:endParaRPr lang="en-US"/>
          </a:p>
        </p:txBody>
      </p:sp>
      <p:sp>
        <p:nvSpPr>
          <p:cNvPr id="8" name="Altbilgi Yer Tutucusu 7"/>
          <p:cNvSpPr>
            <a:spLocks noGrp="1"/>
          </p:cNvSpPr>
          <p:nvPr>
            <p:ph type="ftr" sz="quarter" idx="11"/>
          </p:nvPr>
        </p:nvSpPr>
        <p:spPr/>
        <p:txBody>
          <a:bodyPr/>
          <a:lstStyle/>
          <a:p>
            <a:endParaRPr lang="en-US"/>
          </a:p>
        </p:txBody>
      </p:sp>
      <p:sp>
        <p:nvSpPr>
          <p:cNvPr id="9" name="Slayt Numarası Yer Tutucusu 8"/>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423739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F9F6DC20-4530-4A07-B932-1E544B7C34CC}" type="datetimeFigureOut">
              <a:rPr lang="en-US" smtClean="0"/>
              <a:t>3/15/2018</a:t>
            </a:fld>
            <a:endParaRPr lang="en-US"/>
          </a:p>
        </p:txBody>
      </p:sp>
      <p:sp>
        <p:nvSpPr>
          <p:cNvPr id="4" name="Altbilgi Yer Tutucusu 3"/>
          <p:cNvSpPr>
            <a:spLocks noGrp="1"/>
          </p:cNvSpPr>
          <p:nvPr>
            <p:ph type="ftr" sz="quarter" idx="11"/>
          </p:nvPr>
        </p:nvSpPr>
        <p:spPr/>
        <p:txBody>
          <a:bodyPr/>
          <a:lstStyle/>
          <a:p>
            <a:endParaRPr lang="en-US"/>
          </a:p>
        </p:txBody>
      </p:sp>
      <p:sp>
        <p:nvSpPr>
          <p:cNvPr id="5" name="Slayt Numarası Yer Tutucusu 4"/>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304057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9F6DC20-4530-4A07-B932-1E544B7C34CC}" type="datetimeFigureOut">
              <a:rPr lang="en-US" smtClean="0"/>
              <a:t>3/15/2018</a:t>
            </a:fld>
            <a:endParaRPr lang="en-US"/>
          </a:p>
        </p:txBody>
      </p:sp>
      <p:sp>
        <p:nvSpPr>
          <p:cNvPr id="3" name="Altbilgi Yer Tutucusu 2"/>
          <p:cNvSpPr>
            <a:spLocks noGrp="1"/>
          </p:cNvSpPr>
          <p:nvPr>
            <p:ph type="ftr" sz="quarter" idx="11"/>
          </p:nvPr>
        </p:nvSpPr>
        <p:spPr/>
        <p:txBody>
          <a:bodyPr/>
          <a:lstStyle/>
          <a:p>
            <a:endParaRPr lang="en-US"/>
          </a:p>
        </p:txBody>
      </p:sp>
      <p:sp>
        <p:nvSpPr>
          <p:cNvPr id="4" name="Slayt Numarası Yer Tutucusu 3"/>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229807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F9F6DC20-4530-4A07-B932-1E544B7C34CC}" type="datetimeFigureOut">
              <a:rPr lang="en-US" smtClean="0"/>
              <a:t>3/15/2018</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402549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F9F6DC20-4530-4A07-B932-1E544B7C34CC}" type="datetimeFigureOut">
              <a:rPr lang="en-US" smtClean="0"/>
              <a:t>3/15/2018</a:t>
            </a:fld>
            <a:endParaRPr lang="en-US"/>
          </a:p>
        </p:txBody>
      </p:sp>
      <p:sp>
        <p:nvSpPr>
          <p:cNvPr id="6" name="Altbilgi Yer Tutucusu 5"/>
          <p:cNvSpPr>
            <a:spLocks noGrp="1"/>
          </p:cNvSpPr>
          <p:nvPr>
            <p:ph type="ftr" sz="quarter" idx="11"/>
          </p:nvPr>
        </p:nvSpPr>
        <p:spPr/>
        <p:txBody>
          <a:bodyPr/>
          <a:lstStyle/>
          <a:p>
            <a:endParaRPr lang="en-US"/>
          </a:p>
        </p:txBody>
      </p:sp>
      <p:sp>
        <p:nvSpPr>
          <p:cNvPr id="7" name="Slayt Numarası Yer Tutucusu 6"/>
          <p:cNvSpPr>
            <a:spLocks noGrp="1"/>
          </p:cNvSpPr>
          <p:nvPr>
            <p:ph type="sldNum" sz="quarter" idx="12"/>
          </p:nvPr>
        </p:nvSpPr>
        <p:spPr/>
        <p:txBody>
          <a:bodyPr/>
          <a:lstStyle/>
          <a:p>
            <a:fld id="{854CA3C2-241C-46BB-966F-C4A6E5616DC4}" type="slidenum">
              <a:rPr lang="en-US" smtClean="0"/>
              <a:t>‹#›</a:t>
            </a:fld>
            <a:endParaRPr lang="en-US"/>
          </a:p>
        </p:txBody>
      </p:sp>
    </p:spTree>
    <p:extLst>
      <p:ext uri="{BB962C8B-B14F-4D97-AF65-F5344CB8AC3E}">
        <p14:creationId xmlns:p14="http://schemas.microsoft.com/office/powerpoint/2010/main" val="3076607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6DC20-4530-4A07-B932-1E544B7C34CC}" type="datetimeFigureOut">
              <a:rPr lang="en-US" smtClean="0"/>
              <a:t>3/15/2018</a:t>
            </a:fld>
            <a:endParaRPr lang="en-US"/>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4CA3C2-241C-46BB-966F-C4A6E5616DC4}" type="slidenum">
              <a:rPr lang="en-US" smtClean="0"/>
              <a:t>‹#›</a:t>
            </a:fld>
            <a:endParaRPr lang="en-US"/>
          </a:p>
        </p:txBody>
      </p:sp>
    </p:spTree>
    <p:extLst>
      <p:ext uri="{BB962C8B-B14F-4D97-AF65-F5344CB8AC3E}">
        <p14:creationId xmlns:p14="http://schemas.microsoft.com/office/powerpoint/2010/main" val="101511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9F6DC20-4530-4A07-B932-1E544B7C34CC}" type="datetimeFigureOut">
              <a:rPr lang="en-US" smtClean="0"/>
              <a:t>3/15/2018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54CA3C2-241C-46BB-966F-C4A6E5616DC4}" type="slidenum">
              <a:rPr lang="en-US" smtClean="0"/>
              <a:t>‹#›</a:t>
            </a:fld>
            <a:endParaRPr lang="en-US"/>
          </a:p>
        </p:txBody>
      </p:sp>
    </p:spTree>
    <p:extLst>
      <p:ext uri="{BB962C8B-B14F-4D97-AF65-F5344CB8AC3E}">
        <p14:creationId xmlns:p14="http://schemas.microsoft.com/office/powerpoint/2010/main" val="766416618"/>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t>Asenkron motorun yapısı-Çalışma Prensibi</a:t>
            </a:r>
            <a:endParaRPr lang="en-US" dirty="0"/>
          </a:p>
        </p:txBody>
      </p:sp>
      <p:sp>
        <p:nvSpPr>
          <p:cNvPr id="3" name="Alt Başlık 2"/>
          <p:cNvSpPr>
            <a:spLocks noGrp="1"/>
          </p:cNvSpPr>
          <p:nvPr>
            <p:ph type="subTitle" idx="1"/>
          </p:nvPr>
        </p:nvSpPr>
        <p:spPr/>
        <p:txBody>
          <a:bodyPr/>
          <a:lstStyle/>
          <a:p>
            <a:r>
              <a:rPr lang="tr-TR" dirty="0"/>
              <a:t>Serhat SİSU</a:t>
            </a:r>
            <a:endParaRPr lang="en-US" dirty="0"/>
          </a:p>
        </p:txBody>
      </p:sp>
    </p:spTree>
    <p:extLst>
      <p:ext uri="{BB962C8B-B14F-4D97-AF65-F5344CB8AC3E}">
        <p14:creationId xmlns:p14="http://schemas.microsoft.com/office/powerpoint/2010/main" val="129839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EF1EF74-F1FC-4335-BF98-BE6634946B64}"/>
              </a:ext>
            </a:extLst>
          </p:cNvPr>
          <p:cNvSpPr>
            <a:spLocks noGrp="1"/>
          </p:cNvSpPr>
          <p:nvPr>
            <p:ph type="title"/>
          </p:nvPr>
        </p:nvSpPr>
        <p:spPr/>
        <p:txBody>
          <a:bodyPr/>
          <a:lstStyle/>
          <a:p>
            <a:r>
              <a:rPr lang="tr-TR" dirty="0"/>
              <a:t>Yük Altında Verimin Bulunması</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C5700AB8-463E-4425-A4A6-0A962C71F348}"/>
                  </a:ext>
                </a:extLst>
              </p:cNvPr>
              <p:cNvSpPr>
                <a:spLocks noGrp="1"/>
              </p:cNvSpPr>
              <p:nvPr>
                <p:ph idx="1"/>
              </p:nvPr>
            </p:nvSpPr>
            <p:spPr/>
            <p:txBody>
              <a:bodyPr>
                <a:normAutofit/>
              </a:bodyPr>
              <a:lstStyle/>
              <a:p>
                <a:r>
                  <a:rPr lang="tr-TR" dirty="0"/>
                  <a:t>Motordan alman gücü bulmak için; motor, bir frenle yüklenir. Motorun momenti fren ile, devir sayısı da bir </a:t>
                </a:r>
                <a:r>
                  <a:rPr lang="tr-TR" dirty="0" err="1"/>
                  <a:t>turmetre</a:t>
                </a:r>
                <a:r>
                  <a:rPr lang="tr-TR" dirty="0"/>
                  <a:t> ile ölçülerek:</a:t>
                </a:r>
              </a:p>
              <a:p>
                <a:endParaRPr lang="tr-TR" dirty="0"/>
              </a:p>
              <a:p>
                <a:pPr marL="0" indent="0" algn="ctr">
                  <a:buNone/>
                </a:pPr>
                <a14:m>
                  <m:oMath xmlns:m="http://schemas.openxmlformats.org/officeDocument/2006/math">
                    <m:f>
                      <m:fPr>
                        <m:ctrlPr>
                          <a:rPr lang="tr-TR" i="1" smtClean="0">
                            <a:latin typeface="Cambria Math" panose="02040503050406030204" pitchFamily="18" charset="0"/>
                          </a:rPr>
                        </m:ctrlPr>
                      </m:fPr>
                      <m:num>
                        <m:r>
                          <a:rPr lang="tr-TR" b="0" i="1" smtClean="0">
                            <a:latin typeface="Cambria Math" panose="02040503050406030204" pitchFamily="18" charset="0"/>
                          </a:rPr>
                          <m:t>𝑀𝑛</m:t>
                        </m:r>
                      </m:num>
                      <m:den>
                        <m:r>
                          <a:rPr lang="tr-TR" b="0" i="1" smtClean="0">
                            <a:latin typeface="Cambria Math" panose="02040503050406030204" pitchFamily="18" charset="0"/>
                          </a:rPr>
                          <m:t>0,975</m:t>
                        </m:r>
                      </m:den>
                    </m:f>
                    <m:r>
                      <a:rPr lang="tr-TR" b="0" i="1" smtClean="0">
                        <a:latin typeface="Cambria Math" panose="02040503050406030204" pitchFamily="18" charset="0"/>
                      </a:rPr>
                      <m:t> </m:t>
                    </m:r>
                    <m:r>
                      <a:rPr lang="tr-TR" b="0" i="1" smtClean="0">
                        <a:latin typeface="Cambria Math" panose="02040503050406030204" pitchFamily="18" charset="0"/>
                      </a:rPr>
                      <m:t>𝑊𝑎𝑡𝑡</m:t>
                    </m:r>
                  </m:oMath>
                </a14:m>
                <a:r>
                  <a:rPr lang="tr-TR" dirty="0"/>
                  <a:t> </a:t>
                </a:r>
              </a:p>
              <a:p>
                <a:pPr marL="0" indent="0">
                  <a:buNone/>
                </a:pPr>
                <a:r>
                  <a:rPr lang="tr-TR" dirty="0"/>
                  <a:t>olarak bulunur.</a:t>
                </a:r>
              </a:p>
              <a:p>
                <a:r>
                  <a:rPr lang="tr-TR" dirty="0"/>
                  <a:t>Ardından klasik formül ile verim hesaplanabilir.</a:t>
                </a:r>
              </a:p>
              <a:p>
                <a:pPr marL="0" indent="0">
                  <a:buNone/>
                </a:pPr>
                <a:endParaRPr lang="tr-TR" dirty="0"/>
              </a:p>
            </p:txBody>
          </p:sp>
        </mc:Choice>
        <mc:Fallback xmlns="">
          <p:sp>
            <p:nvSpPr>
              <p:cNvPr id="3" name="İçerik Yer Tutucusu 2">
                <a:extLst>
                  <a:ext uri="{FF2B5EF4-FFF2-40B4-BE49-F238E27FC236}">
                    <a16:creationId xmlns:a16="http://schemas.microsoft.com/office/drawing/2014/main" id="{C5700AB8-463E-4425-A4A6-0A962C71F348}"/>
                  </a:ext>
                </a:extLst>
              </p:cNvPr>
              <p:cNvSpPr>
                <a:spLocks noGrp="1" noRot="1" noChangeAspect="1" noMove="1" noResize="1" noEditPoints="1" noAdjustHandles="1" noChangeArrowheads="1" noChangeShapeType="1" noTextEdit="1"/>
              </p:cNvSpPr>
              <p:nvPr>
                <p:ph idx="1"/>
              </p:nvPr>
            </p:nvSpPr>
            <p:spPr>
              <a:blipFill>
                <a:blip r:embed="rId2"/>
                <a:stretch>
                  <a:fillRect l="-1433" t="-3333"/>
                </a:stretch>
              </a:blipFill>
            </p:spPr>
            <p:txBody>
              <a:bodyPr/>
              <a:lstStyle/>
              <a:p>
                <a:r>
                  <a:rPr lang="tr-TR">
                    <a:noFill/>
                  </a:rPr>
                  <a:t> </a:t>
                </a:r>
              </a:p>
            </p:txBody>
          </p:sp>
        </mc:Fallback>
      </mc:AlternateContent>
    </p:spTree>
    <p:extLst>
      <p:ext uri="{BB962C8B-B14F-4D97-AF65-F5344CB8AC3E}">
        <p14:creationId xmlns:p14="http://schemas.microsoft.com/office/powerpoint/2010/main" val="63733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A117740-3670-49FF-B236-5B00FBC8E5C0}"/>
              </a:ext>
            </a:extLst>
          </p:cNvPr>
          <p:cNvSpPr>
            <a:spLocks noGrp="1"/>
          </p:cNvSpPr>
          <p:nvPr>
            <p:ph type="ctrTitle"/>
          </p:nvPr>
        </p:nvSpPr>
        <p:spPr/>
        <p:txBody>
          <a:bodyPr/>
          <a:lstStyle/>
          <a:p>
            <a:r>
              <a:rPr lang="tr-TR" dirty="0"/>
              <a:t>Asenkron motor çeşitleri</a:t>
            </a:r>
          </a:p>
        </p:txBody>
      </p:sp>
      <p:sp>
        <p:nvSpPr>
          <p:cNvPr id="3" name="Alt Başlık 2">
            <a:extLst>
              <a:ext uri="{FF2B5EF4-FFF2-40B4-BE49-F238E27FC236}">
                <a16:creationId xmlns:a16="http://schemas.microsoft.com/office/drawing/2014/main" id="{8C968653-535B-4D97-B3A7-E4E2A975F912}"/>
              </a:ext>
            </a:extLst>
          </p:cNvPr>
          <p:cNvSpPr>
            <a:spLocks noGrp="1"/>
          </p:cNvSpPr>
          <p:nvPr>
            <p:ph type="subTitle" idx="1"/>
          </p:nvPr>
        </p:nvSpPr>
        <p:spPr/>
        <p:txBody>
          <a:bodyPr/>
          <a:lstStyle/>
          <a:p>
            <a:r>
              <a:rPr lang="tr-TR" dirty="0"/>
              <a:t>Anıl ÖZTÜRK</a:t>
            </a:r>
          </a:p>
        </p:txBody>
      </p:sp>
    </p:spTree>
    <p:extLst>
      <p:ext uri="{BB962C8B-B14F-4D97-AF65-F5344CB8AC3E}">
        <p14:creationId xmlns:p14="http://schemas.microsoft.com/office/powerpoint/2010/main" val="4015882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A117740-3670-49FF-B236-5B00FBC8E5C0}"/>
              </a:ext>
            </a:extLst>
          </p:cNvPr>
          <p:cNvSpPr>
            <a:spLocks noGrp="1"/>
          </p:cNvSpPr>
          <p:nvPr>
            <p:ph type="ctrTitle"/>
          </p:nvPr>
        </p:nvSpPr>
        <p:spPr/>
        <p:txBody>
          <a:bodyPr/>
          <a:lstStyle/>
          <a:p>
            <a:r>
              <a:rPr lang="tr-TR" dirty="0"/>
              <a:t>Rotor Tiplerine Göre</a:t>
            </a:r>
          </a:p>
        </p:txBody>
      </p:sp>
      <p:sp>
        <p:nvSpPr>
          <p:cNvPr id="3" name="Alt Başlık 2">
            <a:extLst>
              <a:ext uri="{FF2B5EF4-FFF2-40B4-BE49-F238E27FC236}">
                <a16:creationId xmlns:a16="http://schemas.microsoft.com/office/drawing/2014/main" id="{8C968653-535B-4D97-B3A7-E4E2A975F912}"/>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30352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Kısa Devre Çubuklu Rotor</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Rotor kanallarına alüminyum eritilerek kısa devre kafes sargıları oluşturulur.</a:t>
            </a:r>
          </a:p>
          <a:p>
            <a:r>
              <a:rPr lang="tr-TR" dirty="0"/>
              <a:t>Rotorlar küçük güçlü motorlarda alüminyumdan, büyük güçlü motorlarda bakırdan yapılır.</a:t>
            </a:r>
          </a:p>
          <a:p>
            <a:r>
              <a:rPr lang="tr-TR" dirty="0"/>
              <a:t>Çubuklar rotorun her iki tarafından da alüminyum halkalar tarafından kısa devre haldedir.</a:t>
            </a:r>
          </a:p>
        </p:txBody>
      </p:sp>
      <p:pic>
        <p:nvPicPr>
          <p:cNvPr id="4" name="Resim 3">
            <a:extLst>
              <a:ext uri="{FF2B5EF4-FFF2-40B4-BE49-F238E27FC236}">
                <a16:creationId xmlns:a16="http://schemas.microsoft.com/office/drawing/2014/main" id="{4196DB61-5068-4D0E-8A20-EEC0777AD3D6}"/>
              </a:ext>
            </a:extLst>
          </p:cNvPr>
          <p:cNvPicPr>
            <a:picLocks noChangeAspect="1"/>
          </p:cNvPicPr>
          <p:nvPr/>
        </p:nvPicPr>
        <p:blipFill>
          <a:blip r:embed="rId2"/>
          <a:stretch>
            <a:fillRect/>
          </a:stretch>
        </p:blipFill>
        <p:spPr>
          <a:xfrm>
            <a:off x="4961470" y="4475610"/>
            <a:ext cx="2269060" cy="1696591"/>
          </a:xfrm>
          <a:prstGeom prst="rect">
            <a:avLst/>
          </a:prstGeom>
        </p:spPr>
      </p:pic>
    </p:spTree>
    <p:extLst>
      <p:ext uri="{BB962C8B-B14F-4D97-AF65-F5344CB8AC3E}">
        <p14:creationId xmlns:p14="http://schemas.microsoft.com/office/powerpoint/2010/main" val="7482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Sargılı (Bilezikli) Rotor</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Saçları presle paketleyerek silindir şekline getirilir</a:t>
            </a:r>
          </a:p>
          <a:p>
            <a:r>
              <a:rPr lang="tr-TR" dirty="0"/>
              <a:t>Silindirin oluklarına üç fazlı AC sargıları yerleştirilir</a:t>
            </a:r>
          </a:p>
          <a:p>
            <a:r>
              <a:rPr lang="tr-TR" dirty="0"/>
              <a:t>Sargılar genelde yıldız bağlanarak mil üzerindeki üç bileziğe bağlanır</a:t>
            </a:r>
          </a:p>
        </p:txBody>
      </p:sp>
      <p:pic>
        <p:nvPicPr>
          <p:cNvPr id="5" name="Resim 4">
            <a:extLst>
              <a:ext uri="{FF2B5EF4-FFF2-40B4-BE49-F238E27FC236}">
                <a16:creationId xmlns:a16="http://schemas.microsoft.com/office/drawing/2014/main" id="{FFD36F37-923D-4F8A-99F4-7251203A99D6}"/>
              </a:ext>
            </a:extLst>
          </p:cNvPr>
          <p:cNvPicPr>
            <a:picLocks noChangeAspect="1"/>
          </p:cNvPicPr>
          <p:nvPr/>
        </p:nvPicPr>
        <p:blipFill>
          <a:blip r:embed="rId2"/>
          <a:stretch>
            <a:fillRect/>
          </a:stretch>
        </p:blipFill>
        <p:spPr>
          <a:xfrm>
            <a:off x="4403812" y="3672385"/>
            <a:ext cx="3384376" cy="2985276"/>
          </a:xfrm>
          <a:prstGeom prst="rect">
            <a:avLst/>
          </a:prstGeom>
        </p:spPr>
      </p:pic>
    </p:spTree>
    <p:extLst>
      <p:ext uri="{BB962C8B-B14F-4D97-AF65-F5344CB8AC3E}">
        <p14:creationId xmlns:p14="http://schemas.microsoft.com/office/powerpoint/2010/main" val="305968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A117740-3670-49FF-B236-5B00FBC8E5C0}"/>
              </a:ext>
            </a:extLst>
          </p:cNvPr>
          <p:cNvSpPr>
            <a:spLocks noGrp="1"/>
          </p:cNvSpPr>
          <p:nvPr>
            <p:ph type="ctrTitle"/>
          </p:nvPr>
        </p:nvSpPr>
        <p:spPr/>
        <p:txBody>
          <a:bodyPr/>
          <a:lstStyle/>
          <a:p>
            <a:r>
              <a:rPr lang="tr-TR" dirty="0"/>
              <a:t>Motor Tiplerine Göre</a:t>
            </a:r>
          </a:p>
        </p:txBody>
      </p:sp>
      <p:sp>
        <p:nvSpPr>
          <p:cNvPr id="3" name="Alt Başlık 2">
            <a:extLst>
              <a:ext uri="{FF2B5EF4-FFF2-40B4-BE49-F238E27FC236}">
                <a16:creationId xmlns:a16="http://schemas.microsoft.com/office/drawing/2014/main" id="{8C968653-535B-4D97-B3A7-E4E2A975F912}"/>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21307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Açık Tip</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Motor kapak ve gövdesinde açıklıklar vardır</a:t>
            </a:r>
          </a:p>
          <a:p>
            <a:r>
              <a:rPr lang="tr-TR" dirty="0"/>
              <a:t>Hava akışı düzenlenir</a:t>
            </a:r>
          </a:p>
          <a:p>
            <a:r>
              <a:rPr lang="tr-TR" dirty="0"/>
              <a:t>En büyük sorun akışı düzenli hesaplamaktır</a:t>
            </a:r>
          </a:p>
          <a:p>
            <a:r>
              <a:rPr lang="tr-TR" dirty="0"/>
              <a:t>Sargıların izolasyonu daha hızlı bozunuma uğrar</a:t>
            </a:r>
          </a:p>
        </p:txBody>
      </p:sp>
      <p:pic>
        <p:nvPicPr>
          <p:cNvPr id="4" name="Resim 3">
            <a:extLst>
              <a:ext uri="{FF2B5EF4-FFF2-40B4-BE49-F238E27FC236}">
                <a16:creationId xmlns:a16="http://schemas.microsoft.com/office/drawing/2014/main" id="{B6787016-FF4A-465F-9F6D-5294BC85E43C}"/>
              </a:ext>
            </a:extLst>
          </p:cNvPr>
          <p:cNvPicPr>
            <a:picLocks noChangeAspect="1"/>
          </p:cNvPicPr>
          <p:nvPr/>
        </p:nvPicPr>
        <p:blipFill>
          <a:blip r:embed="rId2"/>
          <a:stretch>
            <a:fillRect/>
          </a:stretch>
        </p:blipFill>
        <p:spPr>
          <a:xfrm>
            <a:off x="2915949" y="3922609"/>
            <a:ext cx="6360103" cy="2670382"/>
          </a:xfrm>
          <a:prstGeom prst="rect">
            <a:avLst/>
          </a:prstGeom>
        </p:spPr>
      </p:pic>
    </p:spTree>
    <p:extLst>
      <p:ext uri="{BB962C8B-B14F-4D97-AF65-F5344CB8AC3E}">
        <p14:creationId xmlns:p14="http://schemas.microsoft.com/office/powerpoint/2010/main" val="313337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Kapalı Tip</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En çok kullanılan tiptir</a:t>
            </a:r>
          </a:p>
          <a:p>
            <a:r>
              <a:rPr lang="tr-TR" dirty="0"/>
              <a:t>Maksimum koruma </a:t>
            </a:r>
            <a:r>
              <a:rPr lang="tr-TR" dirty="0" err="1"/>
              <a:t>vaadeder</a:t>
            </a:r>
            <a:endParaRPr lang="tr-TR" dirty="0"/>
          </a:p>
        </p:txBody>
      </p:sp>
      <p:pic>
        <p:nvPicPr>
          <p:cNvPr id="5" name="Resim 4">
            <a:extLst>
              <a:ext uri="{FF2B5EF4-FFF2-40B4-BE49-F238E27FC236}">
                <a16:creationId xmlns:a16="http://schemas.microsoft.com/office/drawing/2014/main" id="{C45EB0B5-BC42-4736-B1DC-438536FCCD84}"/>
              </a:ext>
            </a:extLst>
          </p:cNvPr>
          <p:cNvPicPr>
            <a:picLocks noChangeAspect="1"/>
          </p:cNvPicPr>
          <p:nvPr/>
        </p:nvPicPr>
        <p:blipFill>
          <a:blip r:embed="rId2"/>
          <a:stretch>
            <a:fillRect/>
          </a:stretch>
        </p:blipFill>
        <p:spPr>
          <a:xfrm>
            <a:off x="2174218" y="2993237"/>
            <a:ext cx="7843564" cy="3361527"/>
          </a:xfrm>
          <a:prstGeom prst="rect">
            <a:avLst/>
          </a:prstGeom>
        </p:spPr>
      </p:pic>
    </p:spTree>
    <p:extLst>
      <p:ext uri="{BB962C8B-B14F-4D97-AF65-F5344CB8AC3E}">
        <p14:creationId xmlns:p14="http://schemas.microsoft.com/office/powerpoint/2010/main" val="150628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err="1"/>
              <a:t>Flanşlı</a:t>
            </a:r>
            <a:r>
              <a:rPr lang="tr-TR" dirty="0"/>
              <a:t> Tip</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İş makinesine doğrudan doğruya bağlanabilmek için en uygun tiptir</a:t>
            </a:r>
          </a:p>
          <a:p>
            <a:r>
              <a:rPr lang="tr-TR" dirty="0"/>
              <a:t>Milin bulunduğu kapakta dairesel bir metal vardır, kapaklar monte edilerek sistemle bağlantı kurulmuş olur</a:t>
            </a:r>
          </a:p>
        </p:txBody>
      </p:sp>
      <p:pic>
        <p:nvPicPr>
          <p:cNvPr id="6" name="Resim 5">
            <a:extLst>
              <a:ext uri="{FF2B5EF4-FFF2-40B4-BE49-F238E27FC236}">
                <a16:creationId xmlns:a16="http://schemas.microsoft.com/office/drawing/2014/main" id="{EC6B6299-21E2-47FC-8FF4-BFC5DACCAF5F}"/>
              </a:ext>
            </a:extLst>
          </p:cNvPr>
          <p:cNvPicPr>
            <a:picLocks noChangeAspect="1"/>
          </p:cNvPicPr>
          <p:nvPr/>
        </p:nvPicPr>
        <p:blipFill>
          <a:blip r:embed="rId2"/>
          <a:stretch>
            <a:fillRect/>
          </a:stretch>
        </p:blipFill>
        <p:spPr>
          <a:xfrm>
            <a:off x="3325758" y="4163809"/>
            <a:ext cx="6321333" cy="2164060"/>
          </a:xfrm>
          <a:prstGeom prst="rect">
            <a:avLst/>
          </a:prstGeom>
        </p:spPr>
      </p:pic>
    </p:spTree>
    <p:extLst>
      <p:ext uri="{BB962C8B-B14F-4D97-AF65-F5344CB8AC3E}">
        <p14:creationId xmlns:p14="http://schemas.microsoft.com/office/powerpoint/2010/main" val="225239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A117740-3670-49FF-B236-5B00FBC8E5C0}"/>
              </a:ext>
            </a:extLst>
          </p:cNvPr>
          <p:cNvSpPr>
            <a:spLocks noGrp="1"/>
          </p:cNvSpPr>
          <p:nvPr>
            <p:ph type="ctrTitle"/>
          </p:nvPr>
        </p:nvSpPr>
        <p:spPr/>
        <p:txBody>
          <a:bodyPr/>
          <a:lstStyle/>
          <a:p>
            <a:r>
              <a:rPr lang="tr-TR" dirty="0"/>
              <a:t>Rotor Yapılarına Göre</a:t>
            </a:r>
          </a:p>
        </p:txBody>
      </p:sp>
      <p:sp>
        <p:nvSpPr>
          <p:cNvPr id="3" name="Alt Başlık 2">
            <a:extLst>
              <a:ext uri="{FF2B5EF4-FFF2-40B4-BE49-F238E27FC236}">
                <a16:creationId xmlns:a16="http://schemas.microsoft.com/office/drawing/2014/main" id="{8C968653-535B-4D97-B3A7-E4E2A975F912}"/>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81071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ctrTitle"/>
          </p:nvPr>
        </p:nvSpPr>
        <p:spPr/>
        <p:txBody>
          <a:bodyPr rtlCol="0"/>
          <a:lstStyle/>
          <a:p>
            <a:r>
              <a:rPr lang="tr-TR" dirty="0"/>
              <a:t>Asenkron motorlarda kayıplar ve verim</a:t>
            </a:r>
          </a:p>
        </p:txBody>
      </p:sp>
      <p:sp>
        <p:nvSpPr>
          <p:cNvPr id="2" name="Alt Başlık 1"/>
          <p:cNvSpPr>
            <a:spLocks noGrp="1"/>
          </p:cNvSpPr>
          <p:nvPr>
            <p:ph type="subTitle" idx="1"/>
          </p:nvPr>
        </p:nvSpPr>
        <p:spPr/>
        <p:txBody>
          <a:bodyPr rtlCol="0"/>
          <a:lstStyle/>
          <a:p>
            <a:pPr rtl="0"/>
            <a:r>
              <a:rPr lang="tr-TR" dirty="0"/>
              <a:t>Anıl ÖZTÜRK</a:t>
            </a:r>
          </a:p>
        </p:txBody>
      </p:sp>
    </p:spTree>
    <p:extLst>
      <p:ext uri="{BB962C8B-B14F-4D97-AF65-F5344CB8AC3E}">
        <p14:creationId xmlns:p14="http://schemas.microsoft.com/office/powerpoint/2010/main" val="25898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D419353-D9B2-4DDF-A12B-FB424E53FE85}"/>
              </a:ext>
            </a:extLst>
          </p:cNvPr>
          <p:cNvSpPr>
            <a:spLocks noGrp="1"/>
          </p:cNvSpPr>
          <p:nvPr>
            <p:ph type="title"/>
          </p:nvPr>
        </p:nvSpPr>
        <p:spPr/>
        <p:txBody>
          <a:bodyPr/>
          <a:lstStyle/>
          <a:p>
            <a:r>
              <a:rPr lang="tr-TR" dirty="0" err="1"/>
              <a:t>Omik</a:t>
            </a:r>
            <a:r>
              <a:rPr lang="tr-TR" dirty="0"/>
              <a:t> Direncin Motora Etkisi</a:t>
            </a:r>
          </a:p>
        </p:txBody>
      </p:sp>
      <p:sp>
        <p:nvSpPr>
          <p:cNvPr id="3" name="İçerik Yer Tutucusu 2">
            <a:extLst>
              <a:ext uri="{FF2B5EF4-FFF2-40B4-BE49-F238E27FC236}">
                <a16:creationId xmlns:a16="http://schemas.microsoft.com/office/drawing/2014/main" id="{99ED2297-2AB7-4942-871C-E3B17B3D878F}"/>
              </a:ext>
            </a:extLst>
          </p:cNvPr>
          <p:cNvSpPr>
            <a:spLocks noGrp="1"/>
          </p:cNvSpPr>
          <p:nvPr>
            <p:ph idx="1"/>
          </p:nvPr>
        </p:nvSpPr>
        <p:spPr/>
        <p:txBody>
          <a:bodyPr/>
          <a:lstStyle/>
          <a:p>
            <a:r>
              <a:rPr lang="tr-TR" dirty="0"/>
              <a:t>Kalkınma momenti rotor </a:t>
            </a:r>
            <a:r>
              <a:rPr lang="tr-TR" dirty="0" err="1"/>
              <a:t>omik</a:t>
            </a:r>
            <a:r>
              <a:rPr lang="tr-TR" dirty="0"/>
              <a:t> direnci ile doğru orantılıdır</a:t>
            </a:r>
          </a:p>
          <a:p>
            <a:r>
              <a:rPr lang="tr-TR" dirty="0"/>
              <a:t>Direnci büyük olan motorların kalkınma momentleri yüksek olacaktır</a:t>
            </a:r>
          </a:p>
          <a:p>
            <a:r>
              <a:rPr lang="tr-TR" dirty="0"/>
              <a:t>Direnç büyük olduğundan, kalkınma akımı düşük olur</a:t>
            </a:r>
          </a:p>
        </p:txBody>
      </p:sp>
    </p:spTree>
    <p:extLst>
      <p:ext uri="{BB962C8B-B14F-4D97-AF65-F5344CB8AC3E}">
        <p14:creationId xmlns:p14="http://schemas.microsoft.com/office/powerpoint/2010/main" val="379032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Yüksek Rezistanslı Rotor</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Kısa devre çubukları incedir</a:t>
            </a:r>
          </a:p>
          <a:p>
            <a:r>
              <a:rPr lang="tr-TR" dirty="0"/>
              <a:t>Metal kesmeler, haddeler ve preslerde işleyen motorlarda kullanılır</a:t>
            </a:r>
          </a:p>
          <a:p>
            <a:r>
              <a:rPr lang="tr-TR" dirty="0"/>
              <a:t>Moment artışı ve kalkış akımı azlığının yanı sıra, artan dirençten dolayı bakır kaybı yükselecek ve verim düşecektir.</a:t>
            </a:r>
          </a:p>
          <a:p>
            <a:r>
              <a:rPr lang="tr-TR" dirty="0"/>
              <a:t>Direnç artışı kayma hızını da artırır, böylelikle devir sayısı daha düşük olur.</a:t>
            </a:r>
          </a:p>
        </p:txBody>
      </p:sp>
    </p:spTree>
    <p:extLst>
      <p:ext uri="{BB962C8B-B14F-4D97-AF65-F5344CB8AC3E}">
        <p14:creationId xmlns:p14="http://schemas.microsoft.com/office/powerpoint/2010/main" val="84870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Alçak Rezistanslı Rotor</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Yol alma akımları yüksektir</a:t>
            </a:r>
          </a:p>
          <a:p>
            <a:r>
              <a:rPr lang="tr-TR" dirty="0"/>
              <a:t>Kalkınma momentleri düşüktür</a:t>
            </a:r>
          </a:p>
          <a:p>
            <a:r>
              <a:rPr lang="tr-TR" dirty="0"/>
              <a:t>Direncin az olması kayıpları azaltır ve verimi artırır</a:t>
            </a:r>
          </a:p>
          <a:p>
            <a:r>
              <a:rPr lang="tr-TR" dirty="0"/>
              <a:t>Kayma daha az olacağından rotor hızı daha fazla olur</a:t>
            </a:r>
          </a:p>
        </p:txBody>
      </p:sp>
    </p:spTree>
    <p:extLst>
      <p:ext uri="{BB962C8B-B14F-4D97-AF65-F5344CB8AC3E}">
        <p14:creationId xmlns:p14="http://schemas.microsoft.com/office/powerpoint/2010/main" val="13123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Tek, İki ve Üç Telli Sarım</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Küçük güçlü asenkron motorlarda faz bobinleri genelde tek tellidir.</a:t>
            </a:r>
          </a:p>
          <a:p>
            <a:r>
              <a:rPr lang="tr-TR" dirty="0"/>
              <a:t>Motor gücü arttıkça iletken kesit ve çap artmak zorundadır.</a:t>
            </a:r>
          </a:p>
          <a:p>
            <a:r>
              <a:rPr lang="tr-TR" dirty="0"/>
              <a:t>Bu zor bir işlem olduğundan, tel sayısı artırılarak aynı etki elde edilir.</a:t>
            </a:r>
          </a:p>
        </p:txBody>
      </p:sp>
    </p:spTree>
    <p:extLst>
      <p:ext uri="{BB962C8B-B14F-4D97-AF65-F5344CB8AC3E}">
        <p14:creationId xmlns:p14="http://schemas.microsoft.com/office/powerpoint/2010/main" val="109405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Metin kutusu 3"/>
          <p:cNvSpPr txBox="1"/>
          <p:nvPr/>
        </p:nvSpPr>
        <p:spPr>
          <a:xfrm>
            <a:off x="0" y="2237290"/>
            <a:ext cx="12192000" cy="1938992"/>
          </a:xfrm>
          <a:prstGeom prst="rect">
            <a:avLst/>
          </a:prstGeom>
          <a:solidFill>
            <a:schemeClr val="accent1">
              <a:lumMod val="60000"/>
              <a:lumOff val="40000"/>
            </a:schemeClr>
          </a:solidFill>
        </p:spPr>
        <p:txBody>
          <a:bodyPr wrap="square" rtlCol="0">
            <a:spAutoFit/>
          </a:bodyPr>
          <a:lstStyle/>
          <a:p>
            <a:pPr algn="ctr"/>
            <a:r>
              <a:rPr lang="tr-TR" sz="6000" b="1" dirty="0">
                <a:ln w="13462">
                  <a:solidFill>
                    <a:schemeClr val="bg1">
                      <a:lumMod val="65000"/>
                    </a:schemeClr>
                  </a:solidFill>
                  <a:prstDash val="solid"/>
                </a:ln>
                <a:solidFill>
                  <a:srgbClr val="0D1B48"/>
                </a:solidFill>
                <a:effectLst>
                  <a:outerShdw dist="38100" dir="2700000" algn="bl" rotWithShape="0">
                    <a:schemeClr val="accent5"/>
                  </a:outerShdw>
                </a:effectLst>
                <a:latin typeface="Cooper Black" panose="0208090404030B020404" pitchFamily="18" charset="0"/>
              </a:rPr>
              <a:t>ASENKRON MOTORLARDA HIZ KONTROLÜ</a:t>
            </a:r>
            <a:endParaRPr lang="en-US" sz="6000" b="1" dirty="0">
              <a:ln w="13462">
                <a:solidFill>
                  <a:schemeClr val="bg1">
                    <a:lumMod val="65000"/>
                  </a:schemeClr>
                </a:solidFill>
                <a:prstDash val="solid"/>
              </a:ln>
              <a:solidFill>
                <a:srgbClr val="0D1B48"/>
              </a:solidFill>
              <a:effectLst>
                <a:outerShdw dist="38100" dir="2700000" algn="bl" rotWithShape="0">
                  <a:schemeClr val="accent5"/>
                </a:outerShdw>
              </a:effectLst>
              <a:latin typeface="Cooper Black" panose="0208090404030B020404" pitchFamily="18" charset="0"/>
            </a:endParaRPr>
          </a:p>
        </p:txBody>
      </p:sp>
    </p:spTree>
    <p:extLst>
      <p:ext uri="{BB962C8B-B14F-4D97-AF65-F5344CB8AC3E}">
        <p14:creationId xmlns:p14="http://schemas.microsoft.com/office/powerpoint/2010/main" val="2934915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22965"/>
            <a:ext cx="10515600" cy="1325563"/>
          </a:xfrm>
        </p:spPr>
        <p:txBody>
          <a:bodyPr>
            <a:normAutofit/>
          </a:bodyPr>
          <a:lstStyle/>
          <a:p>
            <a:pPr algn="ctr"/>
            <a:r>
              <a:rPr lang="tr-TR" sz="3600" dirty="0">
                <a:solidFill>
                  <a:srgbClr val="C00000"/>
                </a:solidFill>
                <a:latin typeface="Cooper Black" panose="0208090404030B020404" pitchFamily="18" charset="0"/>
              </a:rPr>
              <a:t>AC MOTOR-DC MOTOR KONTROLÜ</a:t>
            </a:r>
            <a:endParaRPr lang="en-US" sz="3600" dirty="0">
              <a:solidFill>
                <a:srgbClr val="C00000"/>
              </a:solidFill>
              <a:latin typeface="Cooper Black" panose="0208090404030B020404" pitchFamily="18" charset="0"/>
            </a:endParaRPr>
          </a:p>
        </p:txBody>
      </p:sp>
      <p:sp>
        <p:nvSpPr>
          <p:cNvPr id="3" name="İçerik Yer Tutucusu 2"/>
          <p:cNvSpPr>
            <a:spLocks noGrp="1"/>
          </p:cNvSpPr>
          <p:nvPr>
            <p:ph idx="1"/>
          </p:nvPr>
        </p:nvSpPr>
        <p:spPr>
          <a:xfrm>
            <a:off x="838200" y="1284713"/>
            <a:ext cx="10778544" cy="4351338"/>
          </a:xfrm>
        </p:spPr>
        <p:txBody>
          <a:bodyPr/>
          <a:lstStyle/>
          <a:p>
            <a:pPr marL="0" indent="0" algn="just">
              <a:buNone/>
            </a:pPr>
            <a:r>
              <a:rPr lang="tr-TR" dirty="0"/>
              <a:t>AC motor hız kontrolü, DC motor hız kontrolüne göre daha zordur. Ancak üretim giderleri bazında inceleyecek olursak; AC motorların üretim giderleri DC motorların üretim giderlerinden daha düşüktür.</a:t>
            </a:r>
          </a:p>
          <a:p>
            <a:pPr marL="0" indent="0" algn="just">
              <a:buNone/>
            </a:pPr>
            <a:r>
              <a:rPr lang="tr-TR" dirty="0"/>
              <a:t>Bu sebeplerden ötürü günümüzde AC motorlar sanayi tesislerinde daha çekici hale gelmiştir.</a:t>
            </a:r>
            <a:endParaRPr lang="en-US"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31" y="3898267"/>
            <a:ext cx="3463948" cy="2236750"/>
          </a:xfrm>
          <a:prstGeom prst="rect">
            <a:avLst/>
          </a:prstGeom>
        </p:spPr>
      </p:pic>
      <p:pic>
        <p:nvPicPr>
          <p:cNvPr id="5" name="Resim 4"/>
          <p:cNvPicPr>
            <a:picLocks noChangeAspect="1"/>
          </p:cNvPicPr>
          <p:nvPr/>
        </p:nvPicPr>
        <p:blipFill rotWithShape="1">
          <a:blip r:embed="rId3">
            <a:extLst>
              <a:ext uri="{28A0092B-C50C-407E-A947-70E740481C1C}">
                <a14:useLocalDpi xmlns:a14="http://schemas.microsoft.com/office/drawing/2010/main" val="0"/>
              </a:ext>
            </a:extLst>
          </a:blip>
          <a:srcRect t="5939"/>
          <a:stretch/>
        </p:blipFill>
        <p:spPr>
          <a:xfrm>
            <a:off x="6907291" y="3898267"/>
            <a:ext cx="3463948" cy="2236750"/>
          </a:xfrm>
          <a:prstGeom prst="rect">
            <a:avLst/>
          </a:prstGeom>
        </p:spPr>
      </p:pic>
      <p:sp>
        <p:nvSpPr>
          <p:cNvPr id="6" name="Metin kutusu 5"/>
          <p:cNvSpPr txBox="1"/>
          <p:nvPr/>
        </p:nvSpPr>
        <p:spPr>
          <a:xfrm>
            <a:off x="798726" y="4443215"/>
            <a:ext cx="1206031" cy="707886"/>
          </a:xfrm>
          <a:prstGeom prst="rect">
            <a:avLst/>
          </a:prstGeom>
          <a:noFill/>
        </p:spPr>
        <p:txBody>
          <a:bodyPr wrap="square" rtlCol="0">
            <a:spAutoFit/>
          </a:bodyPr>
          <a:lstStyle/>
          <a:p>
            <a:pPr algn="ctr"/>
            <a:r>
              <a:rPr lang="tr-TR" sz="2000" b="1" dirty="0">
                <a:solidFill>
                  <a:srgbClr val="002060"/>
                </a:solidFill>
                <a:latin typeface="Cooper Black" panose="0208090404030B020404" pitchFamily="18" charset="0"/>
              </a:rPr>
              <a:t>AC </a:t>
            </a:r>
          </a:p>
          <a:p>
            <a:pPr algn="ctr"/>
            <a:r>
              <a:rPr lang="tr-TR" sz="2000" b="1" dirty="0">
                <a:solidFill>
                  <a:srgbClr val="002060"/>
                </a:solidFill>
                <a:latin typeface="Cooper Black" panose="0208090404030B020404" pitchFamily="18" charset="0"/>
              </a:rPr>
              <a:t>MOTOR</a:t>
            </a:r>
            <a:endParaRPr lang="en-US" sz="2000" b="1" dirty="0">
              <a:solidFill>
                <a:srgbClr val="002060"/>
              </a:solidFill>
              <a:latin typeface="Cooper Black" panose="0208090404030B020404" pitchFamily="18" charset="0"/>
            </a:endParaRPr>
          </a:p>
        </p:txBody>
      </p:sp>
      <p:sp>
        <p:nvSpPr>
          <p:cNvPr id="7" name="Metin kutusu 6"/>
          <p:cNvSpPr txBox="1"/>
          <p:nvPr/>
        </p:nvSpPr>
        <p:spPr>
          <a:xfrm>
            <a:off x="10410713" y="4443215"/>
            <a:ext cx="1206031" cy="707886"/>
          </a:xfrm>
          <a:prstGeom prst="rect">
            <a:avLst/>
          </a:prstGeom>
          <a:noFill/>
        </p:spPr>
        <p:txBody>
          <a:bodyPr wrap="square" rtlCol="0">
            <a:spAutoFit/>
          </a:bodyPr>
          <a:lstStyle/>
          <a:p>
            <a:pPr algn="ctr"/>
            <a:r>
              <a:rPr lang="tr-TR" sz="2000" b="1" dirty="0">
                <a:solidFill>
                  <a:srgbClr val="002060"/>
                </a:solidFill>
                <a:latin typeface="Cooper Black" panose="0208090404030B020404" pitchFamily="18" charset="0"/>
              </a:rPr>
              <a:t>DC</a:t>
            </a:r>
          </a:p>
          <a:p>
            <a:pPr algn="ctr"/>
            <a:r>
              <a:rPr lang="tr-TR" sz="2000" b="1" dirty="0">
                <a:solidFill>
                  <a:srgbClr val="002060"/>
                </a:solidFill>
                <a:latin typeface="Cooper Black" panose="0208090404030B020404" pitchFamily="18" charset="0"/>
              </a:rPr>
              <a:t>MOTOR</a:t>
            </a:r>
            <a:endParaRPr lang="en-US" sz="2000" b="1" dirty="0">
              <a:solidFill>
                <a:srgbClr val="002060"/>
              </a:solidFill>
              <a:latin typeface="Cooper Black" panose="0208090404030B020404" pitchFamily="18" charset="0"/>
            </a:endParaRPr>
          </a:p>
        </p:txBody>
      </p:sp>
      <p:pic>
        <p:nvPicPr>
          <p:cNvPr id="8" name="Resim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067449">
            <a:off x="4425302" y="3983514"/>
            <a:ext cx="3673340" cy="2066254"/>
          </a:xfrm>
          <a:prstGeom prst="rect">
            <a:avLst/>
          </a:prstGeom>
        </p:spPr>
      </p:pic>
    </p:spTree>
    <p:extLst>
      <p:ext uri="{BB962C8B-B14F-4D97-AF65-F5344CB8AC3E}">
        <p14:creationId xmlns:p14="http://schemas.microsoft.com/office/powerpoint/2010/main" val="2053944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96847"/>
            <a:ext cx="10515600" cy="1325563"/>
          </a:xfrm>
        </p:spPr>
        <p:txBody>
          <a:bodyPr>
            <a:normAutofit/>
          </a:bodyPr>
          <a:lstStyle/>
          <a:p>
            <a:pPr algn="ctr"/>
            <a:r>
              <a:rPr lang="tr-TR" sz="3600" dirty="0">
                <a:solidFill>
                  <a:srgbClr val="C00000"/>
                </a:solidFill>
                <a:latin typeface="Cooper Black" panose="0208090404030B020404" pitchFamily="18" charset="0"/>
              </a:rPr>
              <a:t>AC MOTORLARDA HIZ KONTROLÜ</a:t>
            </a:r>
            <a:endParaRPr lang="en-US" sz="3600" dirty="0">
              <a:solidFill>
                <a:srgbClr val="C00000"/>
              </a:solidFill>
              <a:latin typeface="Cooper Black" panose="0208090404030B020404" pitchFamily="18" charset="0"/>
            </a:endParaRPr>
          </a:p>
        </p:txBody>
      </p:sp>
      <p:sp>
        <p:nvSpPr>
          <p:cNvPr id="3" name="İçerik Yer Tutucusu 2"/>
          <p:cNvSpPr>
            <a:spLocks noGrp="1"/>
          </p:cNvSpPr>
          <p:nvPr>
            <p:ph idx="1"/>
          </p:nvPr>
        </p:nvSpPr>
        <p:spPr>
          <a:xfrm>
            <a:off x="838200" y="1373597"/>
            <a:ext cx="10804301" cy="4351338"/>
          </a:xfrm>
        </p:spPr>
        <p:txBody>
          <a:bodyPr/>
          <a:lstStyle/>
          <a:p>
            <a:pPr marL="0" indent="0" algn="ctr">
              <a:buNone/>
            </a:pPr>
            <a:r>
              <a:rPr lang="tr-TR" u="sng" dirty="0"/>
              <a:t>Hız Ayar Prensipleri;</a:t>
            </a:r>
          </a:p>
          <a:p>
            <a:pPr algn="ctr"/>
            <a:r>
              <a:rPr lang="tr-TR" dirty="0"/>
              <a:t>Statora uygulanan gerilim frekansının değiştirilmesi,</a:t>
            </a:r>
          </a:p>
          <a:p>
            <a:pPr algn="ctr"/>
            <a:r>
              <a:rPr lang="tr-TR" dirty="0"/>
              <a:t>Statora uygulanan gerilim değerinin değiştirilmesi,</a:t>
            </a:r>
          </a:p>
          <a:p>
            <a:pPr algn="ctr"/>
            <a:r>
              <a:rPr lang="tr-TR" dirty="0"/>
              <a:t>Stator sargısı kutup sayısının değiştirilmesi,</a:t>
            </a:r>
          </a:p>
          <a:p>
            <a:pPr algn="ctr"/>
            <a:r>
              <a:rPr lang="tr-TR" dirty="0"/>
              <a:t>Rotora bağlanan direncin değiştirilmesi.</a:t>
            </a:r>
            <a:endParaRPr lang="en-US" dirty="0"/>
          </a:p>
        </p:txBody>
      </p:sp>
      <p:pic>
        <p:nvPicPr>
          <p:cNvPr id="1028" name="Picture 4" descr="SPEED ile ilgili görsel sonucu"/>
          <p:cNvPicPr>
            <a:picLocks noChangeAspect="1" noChangeArrowheads="1"/>
          </p:cNvPicPr>
          <p:nvPr/>
        </p:nvPicPr>
        <p:blipFill rotWithShape="1">
          <a:blip r:embed="rId2">
            <a:extLst>
              <a:ext uri="{28A0092B-C50C-407E-A947-70E740481C1C}">
                <a14:useLocalDpi xmlns:a14="http://schemas.microsoft.com/office/drawing/2010/main" val="0"/>
              </a:ext>
            </a:extLst>
          </a:blip>
          <a:srcRect l="4209" t="17239" r="54172" b="17859"/>
          <a:stretch/>
        </p:blipFill>
        <p:spPr bwMode="auto">
          <a:xfrm>
            <a:off x="3597155" y="4224782"/>
            <a:ext cx="2066571" cy="20141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EED ile ilgili görsel sonucu"/>
          <p:cNvPicPr>
            <a:picLocks noChangeAspect="1" noChangeArrowheads="1"/>
          </p:cNvPicPr>
          <p:nvPr/>
        </p:nvPicPr>
        <p:blipFill rotWithShape="1">
          <a:blip r:embed="rId2">
            <a:extLst>
              <a:ext uri="{28A0092B-C50C-407E-A947-70E740481C1C}">
                <a14:useLocalDpi xmlns:a14="http://schemas.microsoft.com/office/drawing/2010/main" val="0"/>
              </a:ext>
            </a:extLst>
          </a:blip>
          <a:srcRect l="52341" t="16902" r="5828" b="18197"/>
          <a:stretch/>
        </p:blipFill>
        <p:spPr bwMode="auto">
          <a:xfrm>
            <a:off x="6969032" y="4234957"/>
            <a:ext cx="2066571" cy="200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7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223457"/>
            <a:ext cx="10515600" cy="1325563"/>
          </a:xfrm>
        </p:spPr>
        <p:txBody>
          <a:bodyPr>
            <a:normAutofit/>
          </a:bodyPr>
          <a:lstStyle/>
          <a:p>
            <a:pPr algn="ctr"/>
            <a:r>
              <a:rPr lang="tr-TR" sz="3600" dirty="0">
                <a:solidFill>
                  <a:srgbClr val="C00000"/>
                </a:solidFill>
                <a:latin typeface="Cooper Black" panose="0208090404030B020404" pitchFamily="18" charset="0"/>
              </a:rPr>
              <a:t>FREKANS DEGISIMI ILE HIZ AYARI</a:t>
            </a:r>
            <a:endParaRPr lang="en-US" sz="3600" dirty="0">
              <a:solidFill>
                <a:srgbClr val="C00000"/>
              </a:solidFill>
              <a:latin typeface="Cooper Black" panose="0208090404030B020404" pitchFamily="18" charset="0"/>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38200" y="1220318"/>
                <a:ext cx="5529330" cy="5021886"/>
              </a:xfrm>
            </p:spPr>
            <p:txBody>
              <a:bodyPr>
                <a:normAutofit/>
              </a:bodyPr>
              <a:lstStyle/>
              <a:p>
                <a:pPr marL="0" indent="0" algn="just">
                  <a:buNone/>
                </a:pPr>
                <a:r>
                  <a:rPr lang="tr-TR" dirty="0"/>
                  <a:t>Bu yöntemde, </a:t>
                </a:r>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1</m:t>
                        </m:r>
                      </m:sub>
                    </m:sSub>
                  </m:oMath>
                </a14:m>
                <a:r>
                  <a:rPr lang="tr-TR" dirty="0"/>
                  <a:t> şebeke frekansı değiştirilerek döner alan hızının değişmesi sağlanır ve böylelikle döner alanı yakalamaya çalışan rotorun hızı ayarlanır. Uygulanan gerilimin uygulanan frekansa oranı, nominal altı frekanslar için sabit tutulur.</a:t>
                </a:r>
              </a:p>
              <a:p>
                <a:pPr marL="0" indent="0">
                  <a:buNone/>
                </a:pPr>
                <a:r>
                  <a:rPr lang="tr-TR" dirty="0"/>
                  <a:t>Farklı frekanslarda dış karakteristiğin değişimi ve faklı devir sayıları elde edilir.</a:t>
                </a:r>
              </a:p>
              <a:p>
                <a:pPr marL="0" indent="0" algn="just">
                  <a:buNone/>
                </a:pPr>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38200" y="1220318"/>
                <a:ext cx="5529330" cy="5021886"/>
              </a:xfrm>
              <a:blipFill rotWithShape="0">
                <a:blip r:embed="rId2"/>
                <a:stretch>
                  <a:fillRect l="-2315" t="-1699" r="-2205"/>
                </a:stretch>
              </a:blipFill>
            </p:spPr>
            <p:txBody>
              <a:bodyPr/>
              <a:lstStyle/>
              <a:p>
                <a:r>
                  <a:rPr lang="en-US">
                    <a:noFill/>
                  </a:rPr>
                  <a:t> </a:t>
                </a:r>
              </a:p>
            </p:txBody>
          </p:sp>
        </mc:Fallback>
      </mc:AlternateContent>
      <p:pic>
        <p:nvPicPr>
          <p:cNvPr id="4" name="Resim 3"/>
          <p:cNvPicPr>
            <a:picLocks noChangeAspect="1"/>
          </p:cNvPicPr>
          <p:nvPr/>
        </p:nvPicPr>
        <p:blipFill rotWithShape="1">
          <a:blip r:embed="rId3"/>
          <a:srcRect l="1985" t="20535" r="9817"/>
          <a:stretch/>
        </p:blipFill>
        <p:spPr>
          <a:xfrm>
            <a:off x="6890197" y="4181584"/>
            <a:ext cx="3940935" cy="1948760"/>
          </a:xfrm>
          <a:prstGeom prst="rect">
            <a:avLst/>
          </a:prstGeom>
        </p:spPr>
      </p:pic>
      <p:pic>
        <p:nvPicPr>
          <p:cNvPr id="6" name="Resim 5"/>
          <p:cNvPicPr>
            <a:picLocks noChangeAspect="1"/>
          </p:cNvPicPr>
          <p:nvPr/>
        </p:nvPicPr>
        <p:blipFill rotWithShape="1">
          <a:blip r:embed="rId4"/>
          <a:srcRect l="5293" t="4028" r="8433"/>
          <a:stretch/>
        </p:blipFill>
        <p:spPr>
          <a:xfrm>
            <a:off x="7270173" y="1269292"/>
            <a:ext cx="3135957" cy="2740256"/>
          </a:xfrm>
          <a:prstGeom prst="rect">
            <a:avLst/>
          </a:prstGeom>
        </p:spPr>
      </p:pic>
    </p:spTree>
    <p:extLst>
      <p:ext uri="{BB962C8B-B14F-4D97-AF65-F5344CB8AC3E}">
        <p14:creationId xmlns:p14="http://schemas.microsoft.com/office/powerpoint/2010/main" val="284137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125282"/>
            <a:ext cx="10515600" cy="1325563"/>
          </a:xfrm>
        </p:spPr>
        <p:txBody>
          <a:bodyPr>
            <a:normAutofit/>
          </a:bodyPr>
          <a:lstStyle/>
          <a:p>
            <a:pPr algn="ctr"/>
            <a:r>
              <a:rPr lang="tr-TR" sz="3600" dirty="0">
                <a:solidFill>
                  <a:srgbClr val="C00000"/>
                </a:solidFill>
                <a:latin typeface="Cooper Black" panose="0208090404030B020404" pitchFamily="18" charset="0"/>
              </a:rPr>
              <a:t>GERILIM DEGISIMI ILE HIZ AYARI</a:t>
            </a:r>
            <a:endParaRPr lang="en-US" sz="3600"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838200" y="1450845"/>
                <a:ext cx="6200933" cy="5037711"/>
              </a:xfrm>
            </p:spPr>
            <p:txBody>
              <a:bodyPr/>
              <a:lstStyle/>
              <a:p>
                <a:pPr marL="0" indent="0">
                  <a:buNone/>
                </a:pPr>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𝑉</m:t>
                        </m:r>
                      </m:e>
                      <m:sub>
                        <m:r>
                          <a:rPr lang="tr-TR" b="0" i="1" smtClean="0">
                            <a:latin typeface="Cambria Math" panose="02040503050406030204" pitchFamily="18" charset="0"/>
                          </a:rPr>
                          <m:t>1</m:t>
                        </m:r>
                      </m:sub>
                    </m:sSub>
                  </m:oMath>
                </a14:m>
                <a:r>
                  <a:rPr lang="tr-TR" dirty="0"/>
                  <a:t> Şebeke gerilimi değiştirildiğinde döner alan hızı değişmeyeceğinden, boştaki devir sayısı değiştirilemez. Dolayısı ile bu tip hız ayarı sadece yüklü durumda yapılabilir.</a:t>
                </a:r>
              </a:p>
              <a:p>
                <a:pPr marL="0" indent="0">
                  <a:buNone/>
                </a:pPr>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𝑉</m:t>
                        </m:r>
                      </m:e>
                      <m:sub>
                        <m:r>
                          <a:rPr lang="tr-TR" b="0" i="1" smtClean="0">
                            <a:latin typeface="Cambria Math" panose="02040503050406030204" pitchFamily="18" charset="0"/>
                          </a:rPr>
                          <m:t>1</m:t>
                        </m:r>
                      </m:sub>
                    </m:sSub>
                  </m:oMath>
                </a14:m>
                <a:r>
                  <a:rPr lang="tr-TR" dirty="0"/>
                  <a:t> değişince, (belirli bir yük momenti varken) etki-tepki eşitliğin sağlanması için s kayması başka bir s' değerine oturur. Böylece motorun devri değiştirilmiş olur</a:t>
                </a:r>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838200" y="1450845"/>
                <a:ext cx="6200933" cy="5037711"/>
              </a:xfrm>
              <a:blipFill rotWithShape="0">
                <a:blip r:embed="rId2"/>
                <a:stretch>
                  <a:fillRect l="-2065" t="-1937" r="-2458"/>
                </a:stretch>
              </a:blipFill>
            </p:spPr>
            <p:txBody>
              <a:bodyPr/>
              <a:lstStyle/>
              <a:p>
                <a:r>
                  <a:rPr lang="en-US">
                    <a:noFill/>
                  </a:rPr>
                  <a:t> </a:t>
                </a:r>
              </a:p>
            </p:txBody>
          </p:sp>
        </mc:Fallback>
      </mc:AlternateContent>
      <p:pic>
        <p:nvPicPr>
          <p:cNvPr id="5" name="Resim 4"/>
          <p:cNvPicPr>
            <a:picLocks noChangeAspect="1"/>
          </p:cNvPicPr>
          <p:nvPr/>
        </p:nvPicPr>
        <p:blipFill>
          <a:blip r:embed="rId3"/>
          <a:stretch>
            <a:fillRect/>
          </a:stretch>
        </p:blipFill>
        <p:spPr>
          <a:xfrm>
            <a:off x="7417634" y="1648917"/>
            <a:ext cx="3557665" cy="3387778"/>
          </a:xfrm>
          <a:prstGeom prst="rect">
            <a:avLst/>
          </a:prstGeom>
        </p:spPr>
      </p:pic>
    </p:spTree>
    <p:extLst>
      <p:ext uri="{BB962C8B-B14F-4D97-AF65-F5344CB8AC3E}">
        <p14:creationId xmlns:p14="http://schemas.microsoft.com/office/powerpoint/2010/main" val="3117808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1197963" y="0"/>
            <a:ext cx="10515600" cy="1325563"/>
          </a:xfrm>
        </p:spPr>
        <p:txBody>
          <a:bodyPr>
            <a:normAutofit/>
          </a:bodyPr>
          <a:lstStyle/>
          <a:p>
            <a:r>
              <a:rPr lang="tr-TR" sz="3600" dirty="0">
                <a:solidFill>
                  <a:srgbClr val="C00000"/>
                </a:solidFill>
                <a:latin typeface="Cooper Black" panose="0208090404030B020404" pitchFamily="18" charset="0"/>
              </a:rPr>
              <a:t>KUTUP SAYISI  DEGISIMI ILE HIZ AYARI</a:t>
            </a:r>
            <a:endParaRPr lang="en-US" sz="3600" dirty="0"/>
          </a:p>
        </p:txBody>
      </p:sp>
      <p:sp>
        <p:nvSpPr>
          <p:cNvPr id="3" name="İçerik Yer Tutucusu 2"/>
          <p:cNvSpPr>
            <a:spLocks noGrp="1"/>
          </p:cNvSpPr>
          <p:nvPr>
            <p:ph idx="1"/>
          </p:nvPr>
        </p:nvSpPr>
        <p:spPr>
          <a:xfrm>
            <a:off x="838200" y="1049310"/>
            <a:ext cx="10875363" cy="4333173"/>
          </a:xfrm>
        </p:spPr>
        <p:txBody>
          <a:bodyPr/>
          <a:lstStyle/>
          <a:p>
            <a:pPr marL="0" indent="0" algn="just">
              <a:buNone/>
            </a:pPr>
            <a:r>
              <a:rPr lang="tr-TR" dirty="0"/>
              <a:t>Özel olarak sarılmış, kutup sayısı değiştirilen bir çok sarım türü olmasına rağmen, kolaylığı açısından en yaygın olarak DAHLANDER SARGI kullanılmaktadır. Bu sarım tekniğinde kutup sayısı 2/1 (Üçgen/Çift-Yıldız), dolayısı ile döner alan hızı da 1/2 oranında değiştirilebilmektedir.</a:t>
            </a:r>
            <a:endParaRPr lang="en-US" dirty="0"/>
          </a:p>
        </p:txBody>
      </p:sp>
      <p:pic>
        <p:nvPicPr>
          <p:cNvPr id="4" name="Resim 3"/>
          <p:cNvPicPr>
            <a:picLocks noChangeAspect="1"/>
          </p:cNvPicPr>
          <p:nvPr/>
        </p:nvPicPr>
        <p:blipFill rotWithShape="1">
          <a:blip r:embed="rId2"/>
          <a:srcRect l="1997" t="2705" r="5012"/>
          <a:stretch/>
        </p:blipFill>
        <p:spPr>
          <a:xfrm>
            <a:off x="2243526" y="3013021"/>
            <a:ext cx="8064709" cy="3283859"/>
          </a:xfrm>
          <a:prstGeom prst="rect">
            <a:avLst/>
          </a:prstGeom>
        </p:spPr>
      </p:pic>
    </p:spTree>
    <p:extLst>
      <p:ext uri="{BB962C8B-B14F-4D97-AF65-F5344CB8AC3E}">
        <p14:creationId xmlns:p14="http://schemas.microsoft.com/office/powerpoint/2010/main" val="414482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3B0B368-5523-4EB0-9250-ADCDD2BD1C05}"/>
              </a:ext>
            </a:extLst>
          </p:cNvPr>
          <p:cNvSpPr>
            <a:spLocks noGrp="1"/>
          </p:cNvSpPr>
          <p:nvPr>
            <p:ph type="title"/>
          </p:nvPr>
        </p:nvSpPr>
        <p:spPr/>
        <p:txBody>
          <a:bodyPr/>
          <a:lstStyle/>
          <a:p>
            <a:r>
              <a:rPr lang="tr-TR" dirty="0"/>
              <a:t>KAYIP ÇEŞİTLERİ</a:t>
            </a:r>
          </a:p>
        </p:txBody>
      </p:sp>
      <p:sp>
        <p:nvSpPr>
          <p:cNvPr id="3" name="İçerik Yer Tutucusu 2">
            <a:extLst>
              <a:ext uri="{FF2B5EF4-FFF2-40B4-BE49-F238E27FC236}">
                <a16:creationId xmlns:a16="http://schemas.microsoft.com/office/drawing/2014/main" id="{7ADC742C-526C-4F2E-9CE4-933247138B78}"/>
              </a:ext>
            </a:extLst>
          </p:cNvPr>
          <p:cNvSpPr>
            <a:spLocks noGrp="1"/>
          </p:cNvSpPr>
          <p:nvPr>
            <p:ph idx="1"/>
          </p:nvPr>
        </p:nvSpPr>
        <p:spPr/>
        <p:txBody>
          <a:bodyPr/>
          <a:lstStyle/>
          <a:p>
            <a:r>
              <a:rPr lang="tr-TR" dirty="0"/>
              <a:t>Demir kayıpları</a:t>
            </a:r>
          </a:p>
          <a:p>
            <a:r>
              <a:rPr lang="tr-TR" dirty="0"/>
              <a:t>Bakır kayıpları</a:t>
            </a:r>
          </a:p>
          <a:p>
            <a:r>
              <a:rPr lang="tr-TR" dirty="0"/>
              <a:t>Rüzgar ve sürtünme kayıpları</a:t>
            </a:r>
          </a:p>
        </p:txBody>
      </p:sp>
    </p:spTree>
    <p:extLst>
      <p:ext uri="{BB962C8B-B14F-4D97-AF65-F5344CB8AC3E}">
        <p14:creationId xmlns:p14="http://schemas.microsoft.com/office/powerpoint/2010/main" val="327557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325563"/>
          </a:xfrm>
        </p:spPr>
        <p:txBody>
          <a:bodyPr>
            <a:normAutofit/>
          </a:bodyPr>
          <a:lstStyle/>
          <a:p>
            <a:pPr algn="ctr"/>
            <a:r>
              <a:rPr lang="tr-TR" sz="3600" dirty="0">
                <a:solidFill>
                  <a:srgbClr val="C00000"/>
                </a:solidFill>
                <a:latin typeface="Cooper Black" panose="0208090404030B020404" pitchFamily="18" charset="0"/>
              </a:rPr>
              <a:t>DIRENC EKLEME ILE HIZ AYARI</a:t>
            </a:r>
            <a:endParaRPr lang="en-US" sz="3600" dirty="0"/>
          </a:p>
        </p:txBody>
      </p:sp>
      <p:sp>
        <p:nvSpPr>
          <p:cNvPr id="3" name="İçerik Yer Tutucusu 2"/>
          <p:cNvSpPr>
            <a:spLocks noGrp="1"/>
          </p:cNvSpPr>
          <p:nvPr>
            <p:ph idx="1"/>
          </p:nvPr>
        </p:nvSpPr>
        <p:spPr>
          <a:xfrm>
            <a:off x="613348" y="1430493"/>
            <a:ext cx="6821773" cy="5339673"/>
          </a:xfrm>
        </p:spPr>
        <p:txBody>
          <a:bodyPr/>
          <a:lstStyle/>
          <a:p>
            <a:pPr marL="0" indent="0" algn="just">
              <a:buNone/>
            </a:pPr>
            <a:r>
              <a:rPr lang="tr-TR" dirty="0"/>
              <a:t>Yüklü durumda, </a:t>
            </a:r>
            <a:r>
              <a:rPr lang="tr-TR" dirty="0" err="1"/>
              <a:t>Ryv</a:t>
            </a:r>
            <a:r>
              <a:rPr lang="tr-TR" dirty="0"/>
              <a:t> değiştirildiğinde motor çalışma noktası bir kaymadan diğerine değişir. Kayma değiştiğinde rotor hızı da değişmiş olur. </a:t>
            </a:r>
          </a:p>
          <a:p>
            <a:pPr marL="0" indent="0" algn="just">
              <a:buNone/>
            </a:pPr>
            <a:r>
              <a:rPr lang="tr-TR" dirty="0"/>
              <a:t>Bu esnada </a:t>
            </a:r>
            <a:r>
              <a:rPr lang="tr-TR" dirty="0" err="1"/>
              <a:t>Ryv</a:t>
            </a:r>
            <a:r>
              <a:rPr lang="tr-TR" dirty="0"/>
              <a:t> büyütülürken, devrilme kayması </a:t>
            </a:r>
            <a:r>
              <a:rPr lang="tr-TR" dirty="0" err="1"/>
              <a:t>Sd</a:t>
            </a:r>
            <a:r>
              <a:rPr lang="tr-TR" dirty="0"/>
              <a:t> de büyüyecektir. Uygun </a:t>
            </a:r>
            <a:r>
              <a:rPr lang="tr-TR" dirty="0" err="1"/>
              <a:t>Ryv</a:t>
            </a:r>
            <a:r>
              <a:rPr lang="tr-TR" dirty="0"/>
              <a:t> seçimi ile </a:t>
            </a:r>
            <a:r>
              <a:rPr lang="tr-TR" dirty="0" err="1"/>
              <a:t>yolverme</a:t>
            </a:r>
            <a:r>
              <a:rPr lang="tr-TR" dirty="0"/>
              <a:t> momenti maksimum momente eşitlenerek (</a:t>
            </a:r>
            <a:r>
              <a:rPr lang="tr-TR" dirty="0" err="1"/>
              <a:t>Tyv</a:t>
            </a:r>
            <a:r>
              <a:rPr lang="tr-TR" dirty="0"/>
              <a:t>=</a:t>
            </a:r>
            <a:r>
              <a:rPr lang="tr-TR" dirty="0" err="1"/>
              <a:t>Td</a:t>
            </a:r>
            <a:r>
              <a:rPr lang="tr-TR" dirty="0"/>
              <a:t>), motorun yüksek kalkış momenti ile </a:t>
            </a:r>
            <a:r>
              <a:rPr lang="tr-TR" dirty="0" err="1"/>
              <a:t>yolalması</a:t>
            </a:r>
            <a:r>
              <a:rPr lang="tr-TR" dirty="0"/>
              <a:t> sağlanabilir.</a:t>
            </a:r>
            <a:endParaRPr lang="en-US" dirty="0"/>
          </a:p>
        </p:txBody>
      </p:sp>
      <p:pic>
        <p:nvPicPr>
          <p:cNvPr id="4" name="Resim 3"/>
          <p:cNvPicPr>
            <a:picLocks noChangeAspect="1"/>
          </p:cNvPicPr>
          <p:nvPr/>
        </p:nvPicPr>
        <p:blipFill>
          <a:blip r:embed="rId2"/>
          <a:stretch>
            <a:fillRect/>
          </a:stretch>
        </p:blipFill>
        <p:spPr>
          <a:xfrm>
            <a:off x="7792464" y="1670337"/>
            <a:ext cx="3300257" cy="3143815"/>
          </a:xfrm>
          <a:prstGeom prst="rect">
            <a:avLst/>
          </a:prstGeom>
        </p:spPr>
      </p:pic>
    </p:spTree>
    <p:extLst>
      <p:ext uri="{BB962C8B-B14F-4D97-AF65-F5344CB8AC3E}">
        <p14:creationId xmlns:p14="http://schemas.microsoft.com/office/powerpoint/2010/main" val="772140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200" y="215223"/>
            <a:ext cx="10515600" cy="1325563"/>
          </a:xfrm>
        </p:spPr>
        <p:txBody>
          <a:bodyPr>
            <a:normAutofit/>
          </a:bodyPr>
          <a:lstStyle/>
          <a:p>
            <a:pPr algn="ctr"/>
            <a:r>
              <a:rPr lang="tr-TR" sz="3600" dirty="0">
                <a:solidFill>
                  <a:srgbClr val="C00000"/>
                </a:solidFill>
                <a:latin typeface="Cooper Black" panose="0208090404030B020404" pitchFamily="18" charset="0"/>
              </a:rPr>
              <a:t>AC MOTOR SÜRÜCÜLERINDE KULLANILAN GÜÇ ELEKTRONIGI</a:t>
            </a:r>
            <a:endParaRPr lang="en-US" sz="3600" dirty="0">
              <a:solidFill>
                <a:srgbClr val="C00000"/>
              </a:solidFill>
              <a:latin typeface="Cooper Black" panose="0208090404030B020404" pitchFamily="18" charset="0"/>
            </a:endParaRPr>
          </a:p>
        </p:txBody>
      </p:sp>
      <p:pic>
        <p:nvPicPr>
          <p:cNvPr id="5" name="Resim 4"/>
          <p:cNvPicPr>
            <a:picLocks noChangeAspect="1"/>
          </p:cNvPicPr>
          <p:nvPr/>
        </p:nvPicPr>
        <p:blipFill>
          <a:blip r:embed="rId2"/>
          <a:stretch>
            <a:fillRect/>
          </a:stretch>
        </p:blipFill>
        <p:spPr>
          <a:xfrm>
            <a:off x="2291036" y="1653679"/>
            <a:ext cx="7609928" cy="2123841"/>
          </a:xfrm>
          <a:prstGeom prst="rect">
            <a:avLst/>
          </a:prstGeom>
        </p:spPr>
      </p:pic>
      <p:pic>
        <p:nvPicPr>
          <p:cNvPr id="2050" name="Picture 2" descr="İlgili resim"/>
          <p:cNvPicPr>
            <a:picLocks noChangeAspect="1" noChangeArrowheads="1"/>
          </p:cNvPicPr>
          <p:nvPr/>
        </p:nvPicPr>
        <p:blipFill rotWithShape="1">
          <a:blip r:embed="rId3">
            <a:extLst>
              <a:ext uri="{28A0092B-C50C-407E-A947-70E740481C1C}">
                <a14:useLocalDpi xmlns:a14="http://schemas.microsoft.com/office/drawing/2010/main" val="0"/>
              </a:ext>
            </a:extLst>
          </a:blip>
          <a:srcRect b="16278"/>
          <a:stretch/>
        </p:blipFill>
        <p:spPr bwMode="auto">
          <a:xfrm>
            <a:off x="2291036" y="4031808"/>
            <a:ext cx="7609928" cy="221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353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838199" y="155263"/>
            <a:ext cx="10515600" cy="1325563"/>
          </a:xfrm>
        </p:spPr>
        <p:txBody>
          <a:bodyPr>
            <a:normAutofit/>
          </a:bodyPr>
          <a:lstStyle/>
          <a:p>
            <a:pPr algn="ctr"/>
            <a:r>
              <a:rPr lang="tr-TR" sz="3600" dirty="0">
                <a:solidFill>
                  <a:srgbClr val="C00000"/>
                </a:solidFill>
                <a:latin typeface="Cooper Black" panose="0208090404030B020404" pitchFamily="18" charset="0"/>
              </a:rPr>
              <a:t>AC MOTOR SÜRÜCÜLERI</a:t>
            </a:r>
            <a:endParaRPr lang="en-US" sz="3600" dirty="0">
              <a:solidFill>
                <a:srgbClr val="C00000"/>
              </a:solidFill>
              <a:latin typeface="Cooper Black" panose="0208090404030B020404" pitchFamily="18" charset="0"/>
            </a:endParaRPr>
          </a:p>
        </p:txBody>
      </p:sp>
      <p:pic>
        <p:nvPicPr>
          <p:cNvPr id="3074" name="Picture 2" descr="İlgili resi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0708" y="1197821"/>
            <a:ext cx="9710581" cy="5056046"/>
          </a:xfrm>
          <a:prstGeom prst="rect">
            <a:avLst/>
          </a:prstGeom>
          <a:noFill/>
          <a:extLst>
            <a:ext uri="{909E8E84-426E-40DD-AFC4-6F175D3DCCD1}">
              <a14:hiddenFill xmlns:a14="http://schemas.microsoft.com/office/drawing/2010/main">
                <a:solidFill>
                  <a:srgbClr val="FFFFFF"/>
                </a:solidFill>
              </a14:hiddenFill>
            </a:ext>
          </a:extLst>
        </p:spPr>
      </p:pic>
      <p:sp>
        <p:nvSpPr>
          <p:cNvPr id="3" name="Dikdörtgen 2"/>
          <p:cNvSpPr/>
          <p:nvPr/>
        </p:nvSpPr>
        <p:spPr>
          <a:xfrm>
            <a:off x="5937161" y="1480826"/>
            <a:ext cx="785611" cy="2063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125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936885" y="0"/>
            <a:ext cx="10515600" cy="1325563"/>
          </a:xfrm>
        </p:spPr>
        <p:txBody>
          <a:bodyPr>
            <a:normAutofit/>
          </a:bodyPr>
          <a:lstStyle/>
          <a:p>
            <a:pPr algn="ctr"/>
            <a:r>
              <a:rPr lang="tr-TR" sz="3600" dirty="0">
                <a:solidFill>
                  <a:srgbClr val="C00000"/>
                </a:solidFill>
                <a:latin typeface="Cooper Black" panose="0208090404030B020404" pitchFamily="18" charset="0"/>
              </a:rPr>
              <a:t>AC MOTORLARDA FRENLEME</a:t>
            </a:r>
            <a:endParaRPr lang="en-US" sz="3600" dirty="0"/>
          </a:p>
        </p:txBody>
      </p:sp>
      <p:sp>
        <p:nvSpPr>
          <p:cNvPr id="5" name="İçerik Yer Tutucusu 4"/>
          <p:cNvSpPr>
            <a:spLocks noGrp="1"/>
          </p:cNvSpPr>
          <p:nvPr>
            <p:ph idx="1"/>
          </p:nvPr>
        </p:nvSpPr>
        <p:spPr>
          <a:xfrm>
            <a:off x="763249" y="1325563"/>
            <a:ext cx="6357079" cy="4610542"/>
          </a:xfrm>
        </p:spPr>
        <p:txBody>
          <a:bodyPr/>
          <a:lstStyle/>
          <a:p>
            <a:pPr marL="0" indent="0">
              <a:buNone/>
            </a:pPr>
            <a:r>
              <a:rPr lang="tr-TR" b="1" u="sng" dirty="0">
                <a:solidFill>
                  <a:srgbClr val="C00000"/>
                </a:solidFill>
              </a:rPr>
              <a:t>MEKANİK FRENLEME</a:t>
            </a:r>
          </a:p>
          <a:p>
            <a:pPr fontAlgn="base"/>
            <a:r>
              <a:rPr lang="tr-TR" dirty="0"/>
              <a:t> Motorun frenlenmesi için iki adet balata aracılığı ile motor kasnağının sıkılarak durdurulmasına </a:t>
            </a:r>
            <a:r>
              <a:rPr lang="tr-TR" b="1" dirty="0"/>
              <a:t>balatalı frenleme</a:t>
            </a:r>
            <a:r>
              <a:rPr lang="tr-TR" dirty="0"/>
              <a:t> veya </a:t>
            </a:r>
            <a:r>
              <a:rPr lang="tr-TR" b="1" dirty="0"/>
              <a:t>mekanik frenleme</a:t>
            </a:r>
            <a:r>
              <a:rPr lang="tr-TR" dirty="0"/>
              <a:t> denir.</a:t>
            </a:r>
          </a:p>
          <a:p>
            <a:pPr fontAlgn="base"/>
            <a:r>
              <a:rPr lang="tr-TR" dirty="0"/>
              <a:t>Sürtünmeden dolayı oluşan toz ve koku yüzünden daha çok insansız ortamlarda kullanılan balatalı frenleme, genellikle asansör ve vinç gibi motorun kapalı ortamda frenlendiği sistemlerde tercih edilir.</a:t>
            </a:r>
          </a:p>
          <a:p>
            <a:pPr marL="0" indent="0">
              <a:buNone/>
            </a:pPr>
            <a:endParaRPr lang="en-US" u="sng" dirty="0"/>
          </a:p>
        </p:txBody>
      </p:sp>
      <p:pic>
        <p:nvPicPr>
          <p:cNvPr id="1028" name="Picture 4" descr="https://i1.wp.com/1volt1amper.com/wp-content/uploads/2015/12/balatal%C4%B1-frenleme-kumanda-devres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3395" y="1923892"/>
            <a:ext cx="3449445" cy="3413884"/>
          </a:xfrm>
          <a:prstGeom prst="rect">
            <a:avLst/>
          </a:prstGeom>
          <a:noFill/>
          <a:extLst>
            <a:ext uri="{909E8E84-426E-40DD-AFC4-6F175D3DCCD1}">
              <a14:hiddenFill xmlns:a14="http://schemas.microsoft.com/office/drawing/2010/main">
                <a:solidFill>
                  <a:srgbClr val="FFFFFF"/>
                </a:solidFill>
              </a14:hiddenFill>
            </a:ext>
          </a:extLst>
        </p:spPr>
      </p:pic>
      <p:sp>
        <p:nvSpPr>
          <p:cNvPr id="7" name="Dikdörtgen 6"/>
          <p:cNvSpPr/>
          <p:nvPr/>
        </p:nvSpPr>
        <p:spPr>
          <a:xfrm>
            <a:off x="7463395" y="4558288"/>
            <a:ext cx="2445103" cy="7794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016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11028"/>
            <a:ext cx="5997315" cy="4351338"/>
          </a:xfrm>
        </p:spPr>
        <p:txBody>
          <a:bodyPr>
            <a:normAutofit lnSpcReduction="10000"/>
          </a:bodyPr>
          <a:lstStyle/>
          <a:p>
            <a:pPr marL="0" indent="0" fontAlgn="base">
              <a:buNone/>
            </a:pPr>
            <a:r>
              <a:rPr lang="tr-TR" b="1" u="sng" dirty="0">
                <a:solidFill>
                  <a:srgbClr val="C00000"/>
                </a:solidFill>
              </a:rPr>
              <a:t>DİNAMİK FRENLEME</a:t>
            </a:r>
            <a:endParaRPr lang="tr-TR" u="sng" dirty="0">
              <a:solidFill>
                <a:srgbClr val="C00000"/>
              </a:solidFill>
            </a:endParaRPr>
          </a:p>
          <a:p>
            <a:pPr marL="0" indent="0" algn="just" fontAlgn="base">
              <a:buNone/>
            </a:pPr>
            <a:r>
              <a:rPr lang="tr-TR" dirty="0"/>
              <a:t>Motorlar enerjisi kesildikten sonra kendi ataletinden dolayı bir süre daha azalan bir hızla dönüşünü sürdürür ve sonra durur. Bu problemi çözmek için alternatif akım motorlarının şebeke enerjisi kesildikten sonra stator sargılarına uygun bir doğru gerilim tatbik edilerek durdurulması yöntemiyle yapılan frenleme şekline </a:t>
            </a:r>
            <a:r>
              <a:rPr lang="tr-TR" b="1" dirty="0"/>
              <a:t>dinamik frenleme</a:t>
            </a:r>
            <a:r>
              <a:rPr lang="tr-TR" dirty="0"/>
              <a:t> - </a:t>
            </a:r>
            <a:r>
              <a:rPr lang="tr-TR" b="1" dirty="0"/>
              <a:t>elektriksel frenleme</a:t>
            </a:r>
            <a:r>
              <a:rPr lang="tr-TR" dirty="0"/>
              <a:t> denir</a:t>
            </a:r>
          </a:p>
        </p:txBody>
      </p:sp>
      <p:sp>
        <p:nvSpPr>
          <p:cNvPr id="4" name="Unvan 1"/>
          <p:cNvSpPr>
            <a:spLocks noGrp="1"/>
          </p:cNvSpPr>
          <p:nvPr>
            <p:ph type="title"/>
          </p:nvPr>
        </p:nvSpPr>
        <p:spPr>
          <a:xfrm>
            <a:off x="838200" y="0"/>
            <a:ext cx="10515600" cy="1325563"/>
          </a:xfrm>
        </p:spPr>
        <p:txBody>
          <a:bodyPr>
            <a:normAutofit/>
          </a:bodyPr>
          <a:lstStyle/>
          <a:p>
            <a:pPr algn="ctr"/>
            <a:r>
              <a:rPr lang="tr-TR" sz="3600" dirty="0">
                <a:solidFill>
                  <a:srgbClr val="C00000"/>
                </a:solidFill>
                <a:latin typeface="Cooper Black" panose="0208090404030B020404" pitchFamily="18" charset="0"/>
              </a:rPr>
              <a:t>AC MOTORLARDA FRENLEME</a:t>
            </a:r>
            <a:endParaRPr lang="en-US" sz="3600" dirty="0"/>
          </a:p>
        </p:txBody>
      </p:sp>
      <p:pic>
        <p:nvPicPr>
          <p:cNvPr id="2050" name="Picture 2" descr="elektriksel-frenleme.jpg (386×3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478" y="1666575"/>
            <a:ext cx="4147159" cy="3609963"/>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7021078" y="4661941"/>
            <a:ext cx="2257833" cy="5996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2608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981855" y="1190651"/>
            <a:ext cx="10515600" cy="4351338"/>
          </a:xfrm>
        </p:spPr>
        <p:txBody>
          <a:bodyPr/>
          <a:lstStyle/>
          <a:p>
            <a:pPr marL="0" indent="0">
              <a:buNone/>
            </a:pPr>
            <a:r>
              <a:rPr lang="tr-TR" b="1" u="sng" dirty="0">
                <a:solidFill>
                  <a:srgbClr val="C00000"/>
                </a:solidFill>
              </a:rPr>
              <a:t>ANİ FRENLEME</a:t>
            </a:r>
          </a:p>
          <a:p>
            <a:pPr marL="0" indent="0" algn="just">
              <a:buNone/>
            </a:pPr>
            <a:r>
              <a:rPr lang="tr-TR" dirty="0"/>
              <a:t>Motorun var olan döndürme momentini ters yönde çevirerek motorun miline ters döndürme momenti uygulama yoluyla durdurulmasına </a:t>
            </a:r>
            <a:r>
              <a:rPr lang="tr-TR" b="1" dirty="0"/>
              <a:t>ani frenleme</a:t>
            </a:r>
            <a:r>
              <a:rPr lang="tr-TR" dirty="0"/>
              <a:t> veya </a:t>
            </a:r>
            <a:r>
              <a:rPr lang="tr-TR" b="1" dirty="0"/>
              <a:t>ters akımla frenleme</a:t>
            </a:r>
            <a:r>
              <a:rPr lang="tr-TR" dirty="0"/>
              <a:t> denir.</a:t>
            </a:r>
          </a:p>
        </p:txBody>
      </p:sp>
      <p:sp>
        <p:nvSpPr>
          <p:cNvPr id="4" name="Unvan 1"/>
          <p:cNvSpPr txBox="1">
            <a:spLocks/>
          </p:cNvSpPr>
          <p:nvPr/>
        </p:nvSpPr>
        <p:spPr>
          <a:xfrm>
            <a:off x="981855" y="1798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3600" dirty="0">
                <a:solidFill>
                  <a:srgbClr val="C00000"/>
                </a:solidFill>
                <a:latin typeface="Cooper Black" panose="0208090404030B020404" pitchFamily="18" charset="0"/>
              </a:rPr>
              <a:t>AC MOTORLARDA FRENLEME</a:t>
            </a:r>
            <a:endParaRPr lang="en-US" sz="3600" dirty="0"/>
          </a:p>
        </p:txBody>
      </p:sp>
      <p:pic>
        <p:nvPicPr>
          <p:cNvPr id="3074" name="Picture 2" descr="ani-frenleme-kumanda-devresi.jpg (523×263)"/>
          <p:cNvPicPr>
            <a:picLocks noChangeAspect="1" noChangeArrowheads="1"/>
          </p:cNvPicPr>
          <p:nvPr/>
        </p:nvPicPr>
        <p:blipFill rotWithShape="1">
          <a:blip r:embed="rId2">
            <a:extLst>
              <a:ext uri="{28A0092B-C50C-407E-A947-70E740481C1C}">
                <a14:useLocalDpi xmlns:a14="http://schemas.microsoft.com/office/drawing/2010/main" val="0"/>
              </a:ext>
            </a:extLst>
          </a:blip>
          <a:srcRect t="6050"/>
          <a:stretch/>
        </p:blipFill>
        <p:spPr bwMode="auto">
          <a:xfrm>
            <a:off x="2278505" y="3179972"/>
            <a:ext cx="7138999" cy="3145878"/>
          </a:xfrm>
          <a:prstGeom prst="rect">
            <a:avLst/>
          </a:prstGeom>
          <a:noFill/>
          <a:extLst>
            <a:ext uri="{909E8E84-426E-40DD-AFC4-6F175D3DCCD1}">
              <a14:hiddenFill xmlns:a14="http://schemas.microsoft.com/office/drawing/2010/main">
                <a:solidFill>
                  <a:srgbClr val="FFFFFF"/>
                </a:solidFill>
              </a14:hiddenFill>
            </a:ext>
          </a:extLst>
        </p:spPr>
      </p:pic>
      <p:sp>
        <p:nvSpPr>
          <p:cNvPr id="5" name="Dikdörtgen 4"/>
          <p:cNvSpPr/>
          <p:nvPr/>
        </p:nvSpPr>
        <p:spPr>
          <a:xfrm>
            <a:off x="2278505" y="5514325"/>
            <a:ext cx="3537678" cy="7965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58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Demir Kayıpları</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Stator ve rotor saçlarında meydana gelir</a:t>
            </a:r>
          </a:p>
          <a:p>
            <a:r>
              <a:rPr lang="tr-TR" dirty="0"/>
              <a:t>Stator frekansı sabittir</a:t>
            </a:r>
          </a:p>
          <a:p>
            <a:r>
              <a:rPr lang="tr-TR" dirty="0"/>
              <a:t>Rotor frekansı boş ve yüklü çalışmada düşüktür</a:t>
            </a:r>
          </a:p>
        </p:txBody>
      </p:sp>
    </p:spTree>
    <p:extLst>
      <p:ext uri="{BB962C8B-B14F-4D97-AF65-F5344CB8AC3E}">
        <p14:creationId xmlns:p14="http://schemas.microsoft.com/office/powerpoint/2010/main" val="95681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Bakır Kayıpları</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p:txBody>
              <a:bodyPr/>
              <a:lstStyle/>
              <a:p>
                <a:r>
                  <a:rPr lang="tr-TR" dirty="0"/>
                  <a:t>Stator ve rotordaki </a:t>
                </a:r>
                <a:r>
                  <a:rPr lang="tr-TR" dirty="0" err="1"/>
                  <a:t>omik</a:t>
                </a:r>
                <a:r>
                  <a:rPr lang="tr-TR" dirty="0"/>
                  <a:t> direnç kaynaklıdır</a:t>
                </a:r>
              </a:p>
              <a:p>
                <a:r>
                  <a:rPr lang="tr-TR" dirty="0"/>
                  <a:t>Kayıp </a:t>
                </a:r>
                <a14:m>
                  <m:oMath xmlns:m="http://schemas.openxmlformats.org/officeDocument/2006/math">
                    <m:r>
                      <a:rPr lang="tr-TR" i="1" smtClean="0">
                        <a:latin typeface="Cambria Math" panose="02040503050406030204" pitchFamily="18" charset="0"/>
                      </a:rPr>
                      <m:t>=</m:t>
                    </m:r>
                    <m:sSup>
                      <m:sSupPr>
                        <m:ctrlPr>
                          <a:rPr lang="tr-TR" i="1" smtClean="0">
                            <a:latin typeface="Cambria Math" panose="02040503050406030204" pitchFamily="18" charset="0"/>
                          </a:rPr>
                        </m:ctrlPr>
                      </m:sSupPr>
                      <m:e>
                        <m:r>
                          <a:rPr lang="tr-TR" b="0" i="1" smtClean="0">
                            <a:latin typeface="Cambria Math" panose="02040503050406030204" pitchFamily="18" charset="0"/>
                          </a:rPr>
                          <m:t>𝐼</m:t>
                        </m:r>
                      </m:e>
                      <m:sup>
                        <m:r>
                          <a:rPr lang="tr-TR" b="0" i="1" smtClean="0">
                            <a:latin typeface="Cambria Math" panose="02040503050406030204" pitchFamily="18" charset="0"/>
                          </a:rPr>
                          <m:t>2</m:t>
                        </m:r>
                      </m:sup>
                    </m:sSup>
                    <m:r>
                      <a:rPr lang="tr-TR" b="0" i="1" smtClean="0">
                        <a:latin typeface="Cambria Math" panose="02040503050406030204" pitchFamily="18" charset="0"/>
                      </a:rPr>
                      <m:t>𝑅</m:t>
                    </m:r>
                  </m:oMath>
                </a14:m>
                <a:r>
                  <a:rPr lang="tr-TR" dirty="0"/>
                  <a:t> ile </a:t>
                </a:r>
                <a:r>
                  <a:rPr lang="tr-TR" dirty="0" err="1"/>
                  <a:t>formülize</a:t>
                </a:r>
                <a:r>
                  <a:rPr lang="tr-TR" dirty="0"/>
                  <a:t> edilebilir</a:t>
                </a:r>
              </a:p>
              <a:p>
                <a:r>
                  <a:rPr lang="tr-TR" dirty="0"/>
                  <a:t>Dirençler sabit olduğundan sadece yükle değişebilir</a:t>
                </a:r>
              </a:p>
            </p:txBody>
          </p:sp>
        </mc:Choice>
        <mc:Fallback xmlns="">
          <p:sp>
            <p:nvSpPr>
              <p:cNvPr id="3" name="İçerik Yer Tutucusu 2">
                <a:extLst>
                  <a:ext uri="{FF2B5EF4-FFF2-40B4-BE49-F238E27FC236}">
                    <a16:creationId xmlns:a16="http://schemas.microsoft.com/office/drawing/2014/main" id="{E383ABC4-BC63-4DE6-BC94-15C9F03ED8DB}"/>
                  </a:ext>
                </a:extLst>
              </p:cNvPr>
              <p:cNvSpPr>
                <a:spLocks noGrp="1" noRot="1" noChangeAspect="1" noMove="1" noResize="1" noEditPoints="1" noAdjustHandles="1" noChangeArrowheads="1" noChangeShapeType="1" noTextEdit="1"/>
              </p:cNvSpPr>
              <p:nvPr>
                <p:ph idx="1"/>
              </p:nvPr>
            </p:nvSpPr>
            <p:spPr>
              <a:blipFill>
                <a:blip r:embed="rId2"/>
                <a:stretch>
                  <a:fillRect l="-1433" t="-3333"/>
                </a:stretch>
              </a:blipFill>
            </p:spPr>
            <p:txBody>
              <a:bodyPr/>
              <a:lstStyle/>
              <a:p>
                <a:r>
                  <a:rPr lang="tr-TR">
                    <a:noFill/>
                  </a:rPr>
                  <a:t> </a:t>
                </a:r>
              </a:p>
            </p:txBody>
          </p:sp>
        </mc:Fallback>
      </mc:AlternateContent>
    </p:spTree>
    <p:extLst>
      <p:ext uri="{BB962C8B-B14F-4D97-AF65-F5344CB8AC3E}">
        <p14:creationId xmlns:p14="http://schemas.microsoft.com/office/powerpoint/2010/main" val="220427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B6766C33-4B01-49FB-A5F9-ECBD09049385}"/>
              </a:ext>
            </a:extLst>
          </p:cNvPr>
          <p:cNvSpPr>
            <a:spLocks noGrp="1"/>
          </p:cNvSpPr>
          <p:nvPr>
            <p:ph type="title"/>
          </p:nvPr>
        </p:nvSpPr>
        <p:spPr/>
        <p:txBody>
          <a:bodyPr/>
          <a:lstStyle/>
          <a:p>
            <a:r>
              <a:rPr lang="tr-TR" dirty="0"/>
              <a:t>Rüzgar ve Sürtünme Kayıpları</a:t>
            </a:r>
          </a:p>
        </p:txBody>
      </p:sp>
      <p:sp>
        <p:nvSpPr>
          <p:cNvPr id="3" name="İçerik Yer Tutucusu 2">
            <a:extLst>
              <a:ext uri="{FF2B5EF4-FFF2-40B4-BE49-F238E27FC236}">
                <a16:creationId xmlns:a16="http://schemas.microsoft.com/office/drawing/2014/main" id="{E383ABC4-BC63-4DE6-BC94-15C9F03ED8DB}"/>
              </a:ext>
            </a:extLst>
          </p:cNvPr>
          <p:cNvSpPr>
            <a:spLocks noGrp="1"/>
          </p:cNvSpPr>
          <p:nvPr>
            <p:ph idx="1"/>
          </p:nvPr>
        </p:nvSpPr>
        <p:spPr>
          <a:xfrm>
            <a:off x="1595024" y="1600200"/>
            <a:ext cx="10117600" cy="4572000"/>
          </a:xfrm>
        </p:spPr>
        <p:txBody>
          <a:bodyPr/>
          <a:lstStyle/>
          <a:p>
            <a:r>
              <a:rPr lang="tr-TR" dirty="0"/>
              <a:t>Devirle birlikte değişir fakat sabit kabul edilir</a:t>
            </a:r>
          </a:p>
          <a:p>
            <a:r>
              <a:rPr lang="tr-TR" dirty="0"/>
              <a:t>Boş çalışma deneyinde demir kayıplarıyla birlikte bulunur</a:t>
            </a:r>
          </a:p>
        </p:txBody>
      </p:sp>
      <p:pic>
        <p:nvPicPr>
          <p:cNvPr id="4" name="Resim 3">
            <a:extLst>
              <a:ext uri="{FF2B5EF4-FFF2-40B4-BE49-F238E27FC236}">
                <a16:creationId xmlns:a16="http://schemas.microsoft.com/office/drawing/2014/main" id="{5B3497CF-63CA-4707-A942-51F53DE14CBE}"/>
              </a:ext>
            </a:extLst>
          </p:cNvPr>
          <p:cNvPicPr>
            <a:picLocks noChangeAspect="1"/>
          </p:cNvPicPr>
          <p:nvPr/>
        </p:nvPicPr>
        <p:blipFill>
          <a:blip r:embed="rId2"/>
          <a:stretch>
            <a:fillRect/>
          </a:stretch>
        </p:blipFill>
        <p:spPr>
          <a:xfrm>
            <a:off x="1871987" y="2780929"/>
            <a:ext cx="8448027" cy="2968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2101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007769A-EFBD-4DF1-94FF-66C61BB4D290}"/>
              </a:ext>
            </a:extLst>
          </p:cNvPr>
          <p:cNvSpPr>
            <a:spLocks noGrp="1"/>
          </p:cNvSpPr>
          <p:nvPr>
            <p:ph type="title"/>
          </p:nvPr>
        </p:nvSpPr>
        <p:spPr/>
        <p:txBody>
          <a:bodyPr/>
          <a:lstStyle/>
          <a:p>
            <a:r>
              <a:rPr lang="tr-TR" dirty="0"/>
              <a:t>Etiket Değerleriyle Verimin Bulunması</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8A3A8687-ED4F-4C11-852E-4395450369C7}"/>
                  </a:ext>
                </a:extLst>
              </p:cNvPr>
              <p:cNvSpPr>
                <a:spLocks noGrp="1"/>
              </p:cNvSpPr>
              <p:nvPr>
                <p:ph idx="1"/>
              </p:nvPr>
            </p:nvSpPr>
            <p:spPr/>
            <p:txBody>
              <a:bodyPr>
                <a:normAutofit/>
              </a:bodyPr>
              <a:lstStyle/>
              <a:p>
                <a14:m>
                  <m:oMath xmlns:m="http://schemas.openxmlformats.org/officeDocument/2006/math">
                    <m:f>
                      <m:fPr>
                        <m:ctrlPr>
                          <a:rPr lang="tr-TR" i="1" smtClean="0">
                            <a:latin typeface="Cambria Math" panose="02040503050406030204" pitchFamily="18" charset="0"/>
                          </a:rPr>
                        </m:ctrlPr>
                      </m:fPr>
                      <m:num>
                        <m:r>
                          <a:rPr lang="tr-TR" b="0" i="1" smtClean="0">
                            <a:latin typeface="Cambria Math" panose="02040503050406030204" pitchFamily="18" charset="0"/>
                          </a:rPr>
                          <m:t>𝐴𝑙𝚤𝑛𝑎𝑛</m:t>
                        </m:r>
                        <m:r>
                          <a:rPr lang="tr-TR" b="0" i="1" smtClean="0">
                            <a:latin typeface="Cambria Math" panose="02040503050406030204" pitchFamily="18" charset="0"/>
                          </a:rPr>
                          <m:t> </m:t>
                        </m:r>
                        <m:r>
                          <a:rPr lang="tr-TR" b="0" i="1" smtClean="0">
                            <a:latin typeface="Cambria Math" panose="02040503050406030204" pitchFamily="18" charset="0"/>
                          </a:rPr>
                          <m:t>𝐺</m:t>
                        </m:r>
                        <m:r>
                          <a:rPr lang="tr-TR" b="0" i="1" smtClean="0">
                            <a:latin typeface="Cambria Math" panose="02040503050406030204" pitchFamily="18" charset="0"/>
                          </a:rPr>
                          <m:t>üç</m:t>
                        </m:r>
                      </m:num>
                      <m:den>
                        <m:r>
                          <a:rPr lang="tr-TR" b="0" i="1" smtClean="0">
                            <a:latin typeface="Cambria Math" panose="02040503050406030204" pitchFamily="18" charset="0"/>
                          </a:rPr>
                          <m:t>𝑉𝑒𝑟𝑖𝑙𝑒𝑛</m:t>
                        </m:r>
                        <m:r>
                          <a:rPr lang="tr-TR" b="0" i="1" smtClean="0">
                            <a:latin typeface="Cambria Math" panose="02040503050406030204" pitchFamily="18" charset="0"/>
                          </a:rPr>
                          <m:t> </m:t>
                        </m:r>
                        <m:r>
                          <a:rPr lang="tr-TR" b="0" i="1" smtClean="0">
                            <a:latin typeface="Cambria Math" panose="02040503050406030204" pitchFamily="18" charset="0"/>
                          </a:rPr>
                          <m:t>𝐺</m:t>
                        </m:r>
                        <m:r>
                          <a:rPr lang="tr-TR" b="0" i="1" smtClean="0">
                            <a:latin typeface="Cambria Math" panose="02040503050406030204" pitchFamily="18" charset="0"/>
                          </a:rPr>
                          <m:t>üç</m:t>
                        </m:r>
                      </m:den>
                    </m:f>
                  </m:oMath>
                </a14:m>
                <a:r>
                  <a:rPr lang="tr-TR" dirty="0"/>
                  <a:t> olarak ifade edilir.</a:t>
                </a:r>
              </a:p>
              <a:p>
                <a:r>
                  <a:rPr lang="tr-TR" dirty="0"/>
                  <a:t>Üç fazlı bir asenkron motora verilen güç;</a:t>
                </a:r>
              </a:p>
              <a:p>
                <a:pPr marL="0" indent="0">
                  <a:buNone/>
                </a:pPr>
                <a14:m>
                  <m:oMath xmlns:m="http://schemas.openxmlformats.org/officeDocument/2006/math">
                    <m:rad>
                      <m:radPr>
                        <m:degHide m:val="on"/>
                        <m:ctrlPr>
                          <a:rPr lang="tr-TR" i="1" smtClean="0">
                            <a:latin typeface="Cambria Math" panose="02040503050406030204" pitchFamily="18" charset="0"/>
                          </a:rPr>
                        </m:ctrlPr>
                      </m:radPr>
                      <m:deg/>
                      <m:e>
                        <m:r>
                          <a:rPr lang="tr-TR" b="0" i="1" smtClean="0">
                            <a:latin typeface="Cambria Math" panose="02040503050406030204" pitchFamily="18" charset="0"/>
                          </a:rPr>
                          <m:t>3</m:t>
                        </m:r>
                      </m:e>
                    </m:rad>
                    <m:r>
                      <a:rPr lang="tr-TR" b="0" i="1" smtClean="0">
                        <a:latin typeface="Cambria Math" panose="02040503050406030204" pitchFamily="18" charset="0"/>
                      </a:rPr>
                      <m:t>𝑈𝐼𝑐𝑜𝑠</m:t>
                    </m:r>
                    <m:r>
                      <a:rPr lang="tr-TR" b="0" i="1" smtClean="0">
                        <a:latin typeface="Cambria Math" panose="02040503050406030204" pitchFamily="18" charset="0"/>
                        <a:ea typeface="Cambria Math" panose="02040503050406030204" pitchFamily="18" charset="0"/>
                      </a:rPr>
                      <m:t>𝜑</m:t>
                    </m:r>
                  </m:oMath>
                </a14:m>
                <a:r>
                  <a:rPr lang="tr-TR" i="1" dirty="0"/>
                  <a:t> </a:t>
                </a:r>
                <a:r>
                  <a:rPr lang="tr-TR" dirty="0"/>
                  <a:t>olarak ifade edilir.</a:t>
                </a:r>
              </a:p>
              <a:p>
                <a:pPr marL="0" indent="0">
                  <a:buNone/>
                </a:pPr>
                <a:r>
                  <a:rPr lang="tr-TR" b="1" dirty="0"/>
                  <a:t>U: </a:t>
                </a:r>
                <a:r>
                  <a:rPr lang="tr-TR" dirty="0"/>
                  <a:t>Fazlar arası gerilim</a:t>
                </a:r>
              </a:p>
              <a:p>
                <a:pPr marL="0" indent="0">
                  <a:buNone/>
                </a:pPr>
                <a:r>
                  <a:rPr lang="tr-TR" b="1" dirty="0"/>
                  <a:t>I: </a:t>
                </a:r>
                <a:r>
                  <a:rPr lang="tr-TR" dirty="0"/>
                  <a:t>Hat akımı</a:t>
                </a:r>
              </a:p>
              <a:p>
                <a:pPr marL="0" indent="0">
                  <a:buNone/>
                </a:pPr>
                <a14:m>
                  <m:oMath xmlns:m="http://schemas.openxmlformats.org/officeDocument/2006/math">
                    <m:r>
                      <a:rPr lang="tr-TR" b="1" i="0">
                        <a:latin typeface="Cambria Math" panose="02040503050406030204" pitchFamily="18" charset="0"/>
                      </a:rPr>
                      <m:t>𝐜𝐨𝐬</m:t>
                    </m:r>
                    <m:r>
                      <a:rPr lang="tr-TR" b="1" i="0">
                        <a:latin typeface="Cambria Math" panose="02040503050406030204" pitchFamily="18" charset="0"/>
                        <a:ea typeface="Cambria Math" panose="02040503050406030204" pitchFamily="18" charset="0"/>
                      </a:rPr>
                      <m:t>𝛗</m:t>
                    </m:r>
                  </m:oMath>
                </a14:m>
                <a:r>
                  <a:rPr lang="tr-TR" b="1" dirty="0"/>
                  <a:t>: </a:t>
                </a:r>
                <a:r>
                  <a:rPr lang="tr-TR" dirty="0"/>
                  <a:t>Güç katsayısı</a:t>
                </a:r>
              </a:p>
              <a:p>
                <a:r>
                  <a:rPr lang="tr-TR" dirty="0"/>
                  <a:t>Çıkış gücü de aynı şekilde </a:t>
                </a:r>
                <a:r>
                  <a:rPr lang="tr-TR" dirty="0" err="1"/>
                  <a:t>formülize</a:t>
                </a:r>
                <a:r>
                  <a:rPr lang="tr-TR" dirty="0"/>
                  <a:t> edilebilir.</a:t>
                </a:r>
              </a:p>
              <a:p>
                <a:pPr marL="0" indent="0">
                  <a:buNone/>
                </a:pPr>
                <a:endParaRPr lang="tr-TR" dirty="0"/>
              </a:p>
            </p:txBody>
          </p:sp>
        </mc:Choice>
        <mc:Fallback xmlns="">
          <p:sp>
            <p:nvSpPr>
              <p:cNvPr id="3" name="İçerik Yer Tutucusu 2">
                <a:extLst>
                  <a:ext uri="{FF2B5EF4-FFF2-40B4-BE49-F238E27FC236}">
                    <a16:creationId xmlns:a16="http://schemas.microsoft.com/office/drawing/2014/main" id="{8A3A8687-ED4F-4C11-852E-4395450369C7}"/>
                  </a:ext>
                </a:extLst>
              </p:cNvPr>
              <p:cNvSpPr>
                <a:spLocks noGrp="1" noRot="1" noChangeAspect="1" noMove="1" noResize="1" noEditPoints="1" noAdjustHandles="1" noChangeArrowheads="1" noChangeShapeType="1" noTextEdit="1"/>
              </p:cNvSpPr>
              <p:nvPr>
                <p:ph idx="1"/>
              </p:nvPr>
            </p:nvSpPr>
            <p:spPr>
              <a:blipFill>
                <a:blip r:embed="rId2"/>
                <a:stretch>
                  <a:fillRect l="-1433" t="-667"/>
                </a:stretch>
              </a:blipFill>
            </p:spPr>
            <p:txBody>
              <a:bodyPr/>
              <a:lstStyle/>
              <a:p>
                <a:r>
                  <a:rPr lang="tr-TR">
                    <a:noFill/>
                  </a:rPr>
                  <a:t> </a:t>
                </a:r>
              </a:p>
            </p:txBody>
          </p:sp>
        </mc:Fallback>
      </mc:AlternateContent>
    </p:spTree>
    <p:extLst>
      <p:ext uri="{BB962C8B-B14F-4D97-AF65-F5344CB8AC3E}">
        <p14:creationId xmlns:p14="http://schemas.microsoft.com/office/powerpoint/2010/main" val="381466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218B7119-F63B-4C40-B10A-1AD90702DEFB}"/>
              </a:ext>
            </a:extLst>
          </p:cNvPr>
          <p:cNvSpPr>
            <a:spLocks noGrp="1"/>
          </p:cNvSpPr>
          <p:nvPr>
            <p:ph type="title"/>
          </p:nvPr>
        </p:nvSpPr>
        <p:spPr/>
        <p:txBody>
          <a:bodyPr/>
          <a:lstStyle/>
          <a:p>
            <a:r>
              <a:rPr lang="tr-TR" dirty="0"/>
              <a:t>Verimin Bulunması</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C35957F6-0A37-4B1E-A11A-4F8794B77E92}"/>
                  </a:ext>
                </a:extLst>
              </p:cNvPr>
              <p:cNvSpPr>
                <a:spLocks noGrp="1"/>
              </p:cNvSpPr>
              <p:nvPr>
                <p:ph idx="1"/>
              </p:nvPr>
            </p:nvSpPr>
            <p:spPr/>
            <p:txBody>
              <a:bodyPr>
                <a:normAutofit/>
              </a:bodyPr>
              <a:lstStyle/>
              <a:p>
                <a:pPr marL="0" indent="0" algn="ctr">
                  <a:buNone/>
                </a:pPr>
                <a:endParaRPr lang="tr-TR" sz="6000"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tr-TR" sz="6000" i="1">
                        <a:latin typeface="Cambria Math" panose="02040503050406030204" pitchFamily="18" charset="0"/>
                        <a:ea typeface="Cambria Math" panose="02040503050406030204" pitchFamily="18" charset="0"/>
                      </a:rPr>
                      <m:t>𝜆</m:t>
                    </m:r>
                  </m:oMath>
                </a14:m>
                <a:r>
                  <a:rPr lang="tr-TR" sz="6000" dirty="0"/>
                  <a:t>=</a:t>
                </a:r>
                <a14:m>
                  <m:oMath xmlns:m="http://schemas.openxmlformats.org/officeDocument/2006/math">
                    <m:f>
                      <m:fPr>
                        <m:ctrlPr>
                          <a:rPr lang="tr-TR" sz="6000" i="1" dirty="0">
                            <a:latin typeface="Cambria Math" panose="02040503050406030204" pitchFamily="18" charset="0"/>
                          </a:rPr>
                        </m:ctrlPr>
                      </m:fPr>
                      <m:num>
                        <m:sSub>
                          <m:sSubPr>
                            <m:ctrlPr>
                              <a:rPr lang="tr-TR" sz="6000" i="1" dirty="0">
                                <a:latin typeface="Cambria Math" panose="02040503050406030204" pitchFamily="18" charset="0"/>
                              </a:rPr>
                            </m:ctrlPr>
                          </m:sSubPr>
                          <m:e>
                            <m:r>
                              <a:rPr lang="tr-TR" sz="6000" i="1" dirty="0">
                                <a:latin typeface="Cambria Math" panose="02040503050406030204" pitchFamily="18" charset="0"/>
                              </a:rPr>
                              <m:t>𝑃</m:t>
                            </m:r>
                          </m:e>
                          <m:sub>
                            <m:r>
                              <a:rPr lang="tr-TR" sz="6000" i="1" dirty="0">
                                <a:latin typeface="Cambria Math" panose="02040503050406030204" pitchFamily="18" charset="0"/>
                              </a:rPr>
                              <m:t>𝐴</m:t>
                            </m:r>
                          </m:sub>
                        </m:sSub>
                      </m:num>
                      <m:den>
                        <m:r>
                          <a:rPr lang="tr-TR" sz="6000" i="1" dirty="0">
                            <a:latin typeface="Cambria Math" panose="02040503050406030204" pitchFamily="18" charset="0"/>
                          </a:rPr>
                          <m:t>1,73</m:t>
                        </m:r>
                        <m:r>
                          <a:rPr lang="tr-TR" sz="6000" i="1" dirty="0">
                            <a:latin typeface="Cambria Math" panose="02040503050406030204" pitchFamily="18" charset="0"/>
                          </a:rPr>
                          <m:t>𝑈𝐼𝑐𝑜𝑠</m:t>
                        </m:r>
                        <m:r>
                          <a:rPr lang="tr-TR" sz="6000" i="1">
                            <a:latin typeface="Cambria Math" panose="02040503050406030204" pitchFamily="18" charset="0"/>
                            <a:ea typeface="Cambria Math" panose="02040503050406030204" pitchFamily="18" charset="0"/>
                          </a:rPr>
                          <m:t>𝜑</m:t>
                        </m:r>
                      </m:den>
                    </m:f>
                  </m:oMath>
                </a14:m>
                <a:endParaRPr lang="tr-TR" sz="6000" dirty="0"/>
              </a:p>
            </p:txBody>
          </p:sp>
        </mc:Choice>
        <mc:Fallback xmlns="">
          <p:sp>
            <p:nvSpPr>
              <p:cNvPr id="3" name="İçerik Yer Tutucusu 2">
                <a:extLst>
                  <a:ext uri="{FF2B5EF4-FFF2-40B4-BE49-F238E27FC236}">
                    <a16:creationId xmlns:a16="http://schemas.microsoft.com/office/drawing/2014/main" id="{C35957F6-0A37-4B1E-A11A-4F8794B77E9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09011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EF1EF74-F1FC-4335-BF98-BE6634946B64}"/>
              </a:ext>
            </a:extLst>
          </p:cNvPr>
          <p:cNvSpPr>
            <a:spLocks noGrp="1"/>
          </p:cNvSpPr>
          <p:nvPr>
            <p:ph type="title"/>
          </p:nvPr>
        </p:nvSpPr>
        <p:spPr/>
        <p:txBody>
          <a:bodyPr/>
          <a:lstStyle/>
          <a:p>
            <a:r>
              <a:rPr lang="tr-TR" dirty="0"/>
              <a:t>Yük Altında Verimin Bulunması</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C5700AB8-463E-4425-A4A6-0A962C71F348}"/>
                  </a:ext>
                </a:extLst>
              </p:cNvPr>
              <p:cNvSpPr>
                <a:spLocks noGrp="1"/>
              </p:cNvSpPr>
              <p:nvPr>
                <p:ph idx="1"/>
              </p:nvPr>
            </p:nvSpPr>
            <p:spPr/>
            <p:txBody>
              <a:bodyPr/>
              <a:lstStyle/>
              <a:p>
                <a:r>
                  <a:rPr lang="es-ES" dirty="0"/>
                  <a:t>Motor devresine bağlanan bir ampermetre, voltmetre ve Cos metre ile motora verilen güç;</a:t>
                </a:r>
                <a:endParaRPr lang="tr-TR" dirty="0"/>
              </a:p>
              <a:p>
                <a:pPr marL="0" indent="0">
                  <a:buNone/>
                </a:pPr>
                <a:endParaRPr lang="tr-T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3</m:t>
                          </m:r>
                        </m:e>
                      </m:rad>
                      <m:r>
                        <a:rPr lang="tr-TR" i="1">
                          <a:latin typeface="Cambria Math" panose="02040503050406030204" pitchFamily="18" charset="0"/>
                        </a:rPr>
                        <m:t>𝑈𝐼𝑐𝑜𝑠</m:t>
                      </m:r>
                      <m:r>
                        <a:rPr lang="tr-TR" i="1">
                          <a:latin typeface="Cambria Math" panose="02040503050406030204" pitchFamily="18" charset="0"/>
                          <a:ea typeface="Cambria Math" panose="02040503050406030204" pitchFamily="18" charset="0"/>
                        </a:rPr>
                        <m:t>𝜑</m:t>
                      </m:r>
                    </m:oMath>
                  </m:oMathPara>
                </a14:m>
                <a:endParaRPr lang="tr-TR" dirty="0"/>
              </a:p>
              <a:p>
                <a:pPr marL="0" indent="0">
                  <a:buNone/>
                </a:pPr>
                <a:r>
                  <a:rPr lang="tr-TR" dirty="0"/>
                  <a:t>ile bulunur.</a:t>
                </a:r>
              </a:p>
            </p:txBody>
          </p:sp>
        </mc:Choice>
        <mc:Fallback xmlns="">
          <p:sp>
            <p:nvSpPr>
              <p:cNvPr id="3" name="İçerik Yer Tutucusu 2">
                <a:extLst>
                  <a:ext uri="{FF2B5EF4-FFF2-40B4-BE49-F238E27FC236}">
                    <a16:creationId xmlns:a16="http://schemas.microsoft.com/office/drawing/2014/main" id="{C5700AB8-463E-4425-A4A6-0A962C71F348}"/>
                  </a:ext>
                </a:extLst>
              </p:cNvPr>
              <p:cNvSpPr>
                <a:spLocks noGrp="1" noRot="1" noChangeAspect="1" noMove="1" noResize="1" noEditPoints="1" noAdjustHandles="1" noChangeArrowheads="1" noChangeShapeType="1" noTextEdit="1"/>
              </p:cNvSpPr>
              <p:nvPr>
                <p:ph idx="1"/>
              </p:nvPr>
            </p:nvSpPr>
            <p:spPr>
              <a:blipFill>
                <a:blip r:embed="rId2"/>
                <a:stretch>
                  <a:fillRect l="-1433" t="-3333" r="-1246"/>
                </a:stretch>
              </a:blipFill>
            </p:spPr>
            <p:txBody>
              <a:bodyPr/>
              <a:lstStyle/>
              <a:p>
                <a:r>
                  <a:rPr lang="tr-TR">
                    <a:noFill/>
                  </a:rPr>
                  <a:t> </a:t>
                </a:r>
              </a:p>
            </p:txBody>
          </p:sp>
        </mc:Fallback>
      </mc:AlternateContent>
    </p:spTree>
    <p:extLst>
      <p:ext uri="{BB962C8B-B14F-4D97-AF65-F5344CB8AC3E}">
        <p14:creationId xmlns:p14="http://schemas.microsoft.com/office/powerpoint/2010/main" val="283770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867</Words>
  <Application>Microsoft Office PowerPoint</Application>
  <PresentationFormat>Geniş ekran</PresentationFormat>
  <Paragraphs>121</Paragraphs>
  <Slides>35</Slides>
  <Notes>1</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35</vt:i4>
      </vt:variant>
    </vt:vector>
  </HeadingPairs>
  <TitlesOfParts>
    <vt:vector size="44" baseType="lpstr">
      <vt:lpstr>Arial</vt:lpstr>
      <vt:lpstr>Calibri</vt:lpstr>
      <vt:lpstr>Calibri Light</vt:lpstr>
      <vt:lpstr>Cambria Math</vt:lpstr>
      <vt:lpstr>Century Gothic</vt:lpstr>
      <vt:lpstr>Cooper Black</vt:lpstr>
      <vt:lpstr>Wingdings 3</vt:lpstr>
      <vt:lpstr>Office Teması</vt:lpstr>
      <vt:lpstr>İyon</vt:lpstr>
      <vt:lpstr>Asenkron motorun yapısı-Çalışma Prensibi</vt:lpstr>
      <vt:lpstr>Asenkron motorlarda kayıplar ve verim</vt:lpstr>
      <vt:lpstr>KAYIP ÇEŞİTLERİ</vt:lpstr>
      <vt:lpstr>Demir Kayıpları</vt:lpstr>
      <vt:lpstr>Bakır Kayıpları</vt:lpstr>
      <vt:lpstr>Rüzgar ve Sürtünme Kayıpları</vt:lpstr>
      <vt:lpstr>Etiket Değerleriyle Verimin Bulunması</vt:lpstr>
      <vt:lpstr>Verimin Bulunması</vt:lpstr>
      <vt:lpstr>Yük Altında Verimin Bulunması</vt:lpstr>
      <vt:lpstr>Yük Altında Verimin Bulunması</vt:lpstr>
      <vt:lpstr>Asenkron motor çeşitleri</vt:lpstr>
      <vt:lpstr>Rotor Tiplerine Göre</vt:lpstr>
      <vt:lpstr>Kısa Devre Çubuklu Rotor</vt:lpstr>
      <vt:lpstr>Sargılı (Bilezikli) Rotor</vt:lpstr>
      <vt:lpstr>Motor Tiplerine Göre</vt:lpstr>
      <vt:lpstr>Açık Tip</vt:lpstr>
      <vt:lpstr>Kapalı Tip</vt:lpstr>
      <vt:lpstr>Flanşlı Tip</vt:lpstr>
      <vt:lpstr>Rotor Yapılarına Göre</vt:lpstr>
      <vt:lpstr>Omik Direncin Motora Etkisi</vt:lpstr>
      <vt:lpstr>Yüksek Rezistanslı Rotor</vt:lpstr>
      <vt:lpstr>Alçak Rezistanslı Rotor</vt:lpstr>
      <vt:lpstr>Tek, İki ve Üç Telli Sarım</vt:lpstr>
      <vt:lpstr>PowerPoint Sunusu</vt:lpstr>
      <vt:lpstr>AC MOTOR-DC MOTOR KONTROLÜ</vt:lpstr>
      <vt:lpstr>AC MOTORLARDA HIZ KONTROLÜ</vt:lpstr>
      <vt:lpstr>FREKANS DEGISIMI ILE HIZ AYARI</vt:lpstr>
      <vt:lpstr>GERILIM DEGISIMI ILE HIZ AYARI</vt:lpstr>
      <vt:lpstr>KUTUP SAYISI  DEGISIMI ILE HIZ AYARI</vt:lpstr>
      <vt:lpstr>DIRENC EKLEME ILE HIZ AYARI</vt:lpstr>
      <vt:lpstr>AC MOTOR SÜRÜCÜLERINDE KULLANILAN GÜÇ ELEKTRONIGI</vt:lpstr>
      <vt:lpstr>AC MOTOR SÜRÜCÜLERI</vt:lpstr>
      <vt:lpstr>AC MOTORLARDA FRENLEME</vt:lpstr>
      <vt:lpstr>AC MOTORLARDA FRENLEME</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Asenkron motorun yapısı-Çalışma Prensibi</dc:title>
  <dc:creator>Mekatronikız</dc:creator>
  <cp:lastModifiedBy>ANIL ÖZTÜRK</cp:lastModifiedBy>
  <cp:revision>30</cp:revision>
  <dcterms:created xsi:type="dcterms:W3CDTF">2018-03-09T17:48:44Z</dcterms:created>
  <dcterms:modified xsi:type="dcterms:W3CDTF">2018-03-14T21:14:01Z</dcterms:modified>
</cp:coreProperties>
</file>