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894"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65CDD-0CE7-43A8-9DD3-7E7D9BAE1734}" type="datetimeFigureOut">
              <a:rPr lang="en-US" smtClean="0"/>
              <a:t>11/23/2017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61F6B-06D6-4976-B75E-0B7A55875D3A}" type="slidenum">
              <a:rPr lang="en-US" smtClean="0"/>
              <a:t>‹#›</a:t>
            </a:fld>
            <a:endParaRPr lang="en-US"/>
          </a:p>
        </p:txBody>
      </p:sp>
    </p:spTree>
    <p:extLst>
      <p:ext uri="{BB962C8B-B14F-4D97-AF65-F5344CB8AC3E}">
        <p14:creationId xmlns:p14="http://schemas.microsoft.com/office/powerpoint/2010/main" val="119305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drhomeo.com/abou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oonpool.com/artists/Monica%20Zanet_1888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CTS-medical</a:t>
            </a:r>
            <a:r>
              <a:rPr lang="en-US" baseline="0" dirty="0" smtClean="0"/>
              <a:t> : </a:t>
            </a:r>
            <a:r>
              <a:rPr lang="en-US" dirty="0" smtClean="0"/>
              <a:t>CTS causes pain to the user.</a:t>
            </a:r>
          </a:p>
          <a:p>
            <a:r>
              <a:rPr lang="en-US" dirty="0" smtClean="0"/>
              <a:t>Programmers-type</a:t>
            </a:r>
            <a:r>
              <a:rPr lang="en-US" baseline="0" dirty="0" smtClean="0"/>
              <a:t> : </a:t>
            </a:r>
            <a:r>
              <a:rPr lang="en-US" dirty="0" smtClean="0"/>
              <a:t>This</a:t>
            </a:r>
            <a:r>
              <a:rPr lang="en-US" baseline="0" dirty="0" smtClean="0"/>
              <a:t> affects programmers the most, as they are required to perform repetitive tasks like typing code for a long period of time.</a:t>
            </a:r>
          </a:p>
          <a:p>
            <a:r>
              <a:rPr lang="en-US" baseline="0" dirty="0" smtClean="0"/>
              <a:t>Assist-programmers: Programmers not suffering from CTS will not contract it and programmers suffering from CTS are able to write code once again.</a:t>
            </a:r>
          </a:p>
          <a:p>
            <a:r>
              <a:rPr lang="en-US" baseline="0" dirty="0" smtClean="0"/>
              <a:t>[Credit] </a:t>
            </a:r>
            <a:r>
              <a:rPr lang="en-US" sz="1200" b="0" i="0" u="none" strike="noStrike" kern="1200" dirty="0" smtClean="0">
                <a:solidFill>
                  <a:schemeClr val="tx1"/>
                </a:solidFill>
                <a:effectLst/>
                <a:latin typeface="+mn-lt"/>
                <a:ea typeface="+mn-ea"/>
                <a:cs typeface="+mn-cs"/>
                <a:hlinkClick r:id="rId3"/>
              </a:rPr>
              <a:t>Dr. </a:t>
            </a:r>
            <a:r>
              <a:rPr lang="en-US" sz="1200" b="0" i="0" u="none" strike="noStrike" kern="1200" dirty="0" err="1" smtClean="0">
                <a:solidFill>
                  <a:schemeClr val="tx1"/>
                </a:solidFill>
                <a:effectLst/>
                <a:latin typeface="+mn-lt"/>
                <a:ea typeface="+mn-ea"/>
                <a:cs typeface="+mn-cs"/>
                <a:hlinkClick r:id="rId3"/>
              </a:rPr>
              <a:t>Vikas</a:t>
            </a:r>
            <a:r>
              <a:rPr lang="en-US" sz="1200" b="0" i="0" u="none" strike="noStrike" kern="1200" dirty="0" smtClean="0">
                <a:solidFill>
                  <a:schemeClr val="tx1"/>
                </a:solidFill>
                <a:effectLst/>
                <a:latin typeface="+mn-lt"/>
                <a:ea typeface="+mn-ea"/>
                <a:cs typeface="+mn-cs"/>
                <a:hlinkClick r:id="rId3"/>
              </a:rPr>
              <a:t> Sharma MD</a:t>
            </a:r>
            <a:r>
              <a:rPr lang="en-US" sz="1200" b="0" i="0" kern="1200" dirty="0" smtClean="0">
                <a:solidFill>
                  <a:schemeClr val="tx1"/>
                </a:solidFill>
                <a:effectLst/>
                <a:latin typeface="+mn-lt"/>
                <a:ea typeface="+mn-ea"/>
                <a:cs typeface="+mn-cs"/>
              </a:rPr>
              <a:t> [https://www.drhomeo.com/orthopedic-problems/homeopathic-remedies-for-carpal-tunnel-syndrome/]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a:t>
            </a:fld>
            <a:endParaRPr lang="en-US"/>
          </a:p>
        </p:txBody>
      </p:sp>
    </p:spTree>
    <p:extLst>
      <p:ext uri="{BB962C8B-B14F-4D97-AF65-F5344CB8AC3E}">
        <p14:creationId xmlns:p14="http://schemas.microsoft.com/office/powerpoint/2010/main" val="400904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and</a:t>
            </a:r>
            <a:r>
              <a:rPr lang="en-US" baseline="0" dirty="0" smtClean="0"/>
              <a:t> common for programmers to speak in high level code instead of low level constructs, this is in spite of them being asked to verbalize program code and not paraphrase visible patterns.</a:t>
            </a:r>
          </a:p>
          <a:p>
            <a:r>
              <a:rPr lang="en-US" baseline="0" dirty="0" smtClean="0"/>
              <a:t>Example – instead of verbalizing it explicitly. (array index 0 equal null, array index 1 equal null and so on)</a:t>
            </a:r>
          </a:p>
          <a:p>
            <a:r>
              <a:rPr lang="en-US" baseline="0" dirty="0" smtClean="0"/>
              <a:t>[Q&amp;A only] Future – because high level code is quite ambiguous for computers to translate precisely.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14</a:t>
            </a:fld>
            <a:endParaRPr lang="en-US"/>
          </a:p>
        </p:txBody>
      </p:sp>
    </p:spTree>
    <p:extLst>
      <p:ext uri="{BB962C8B-B14F-4D97-AF65-F5344CB8AC3E}">
        <p14:creationId xmlns:p14="http://schemas.microsoft.com/office/powerpoint/2010/main" val="1518317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English native speakers</a:t>
            </a:r>
            <a:r>
              <a:rPr lang="en-US" baseline="0" dirty="0" smtClean="0"/>
              <a:t> utilize pause to indicate grouping of terms in that expression to differentiate above cases. Array sub I &lt;pause&gt; plus </a:t>
            </a:r>
            <a:r>
              <a:rPr lang="en-US" baseline="0" dirty="0" err="1" smtClean="0"/>
              <a:t>plus</a:t>
            </a:r>
            <a:r>
              <a:rPr lang="en-US" baseline="0" dirty="0" smtClean="0"/>
              <a:t> </a:t>
            </a:r>
          </a:p>
          <a:p>
            <a:r>
              <a:rPr lang="en-US" baseline="0" dirty="0" smtClean="0"/>
              <a:t>Array sub &lt;pause&gt; I plus </a:t>
            </a:r>
            <a:r>
              <a:rPr lang="en-US" baseline="0" dirty="0" err="1" smtClean="0"/>
              <a:t>plus</a:t>
            </a:r>
            <a:endParaRPr lang="en-US" baseline="0" dirty="0" smtClean="0"/>
          </a:p>
          <a:p>
            <a:r>
              <a:rPr lang="en-US" baseline="0" dirty="0" smtClean="0"/>
              <a:t>Non-native – use their own native language prosody when speaking English </a:t>
            </a:r>
            <a:r>
              <a:rPr lang="en-US" baseline="0" dirty="0" smtClean="0">
                <a:sym typeface="Wingdings" panose="05000000000000000000" pitchFamily="2" charset="2"/>
              </a:rPr>
              <a:t> change meaning of word</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15</a:t>
            </a:fld>
            <a:endParaRPr lang="en-US"/>
          </a:p>
        </p:txBody>
      </p:sp>
    </p:spTree>
    <p:extLst>
      <p:ext uri="{BB962C8B-B14F-4D97-AF65-F5344CB8AC3E}">
        <p14:creationId xmlns:p14="http://schemas.microsoft.com/office/powerpoint/2010/main" val="250886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Harmonia handles – by using</a:t>
            </a:r>
            <a:r>
              <a:rPr lang="en-US" baseline="0" dirty="0" smtClean="0"/>
              <a:t> contextual info to perform disambiguation and choose the proper interpretations to translate Spoken Java into Java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only] </a:t>
            </a:r>
            <a:r>
              <a:rPr lang="en-US" dirty="0" smtClean="0">
                <a:solidFill>
                  <a:srgbClr val="000000"/>
                </a:solidFill>
                <a:latin typeface="Times New Roman" panose="02020603050405020304" pitchFamily="18" charset="0"/>
              </a:rPr>
              <a:t>Spoken Java is also defined by a lexical specification which allows for different ways of verbalizations to match the same construct. </a:t>
            </a:r>
            <a:endParaRPr lang="en-US" dirty="0" smtClean="0"/>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17</a:t>
            </a:fld>
            <a:endParaRPr lang="en-US"/>
          </a:p>
        </p:txBody>
      </p:sp>
    </p:spTree>
    <p:extLst>
      <p:ext uri="{BB962C8B-B14F-4D97-AF65-F5344CB8AC3E}">
        <p14:creationId xmlns:p14="http://schemas.microsoft.com/office/powerpoint/2010/main" val="293416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Lack of feedback</a:t>
            </a:r>
            <a:r>
              <a:rPr lang="en-US" baseline="0" dirty="0" smtClean="0"/>
              <a:t> – programmers receive no feedback of their current state when verbalizing the code </a:t>
            </a:r>
            <a:r>
              <a:rPr lang="en-US" baseline="0" dirty="0" smtClean="0">
                <a:sym typeface="Wingdings" panose="05000000000000000000" pitchFamily="2" charset="2"/>
              </a:rPr>
              <a:t> know nothing about program correctness.  prevent them from understanding how programmers would verbally edit code.</a:t>
            </a:r>
          </a:p>
          <a:p>
            <a:r>
              <a:rPr lang="en-US" baseline="0" dirty="0" smtClean="0">
                <a:sym typeface="Wingdings" panose="05000000000000000000" pitchFamily="2" charset="2"/>
              </a:rPr>
              <a:t>Linear fashion – this is unlike how programmers will write code  where they might go front and back when writing code.</a:t>
            </a:r>
          </a:p>
          <a:p>
            <a:r>
              <a:rPr lang="en-US" baseline="0" dirty="0" smtClean="0">
                <a:sym typeface="Wingdings" panose="05000000000000000000" pitchFamily="2" charset="2"/>
              </a:rPr>
              <a:t>Diff programming styles – some prefer modular programming, some prefer planning interface first before writing code. All these styles require speech system and analysis of partial code, which is unsupported by Spoken Java.</a:t>
            </a:r>
          </a:p>
          <a:p>
            <a:r>
              <a:rPr lang="en-US" baseline="0" dirty="0" smtClean="0">
                <a:sym typeface="Wingdings" panose="05000000000000000000" pitchFamily="2" charset="2"/>
              </a:rPr>
              <a:t>Reading from script – coding involves writing code on the fly. This action of spontaneous voice-based coding can show us how programmers will edit or code in a non-linear manner. Begel study doesn’t do this and we do not know what kind of error and ambiguities will surface.</a:t>
            </a:r>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18</a:t>
            </a:fld>
            <a:endParaRPr lang="en-US"/>
          </a:p>
        </p:txBody>
      </p:sp>
    </p:spTree>
    <p:extLst>
      <p:ext uri="{BB962C8B-B14F-4D97-AF65-F5344CB8AC3E}">
        <p14:creationId xmlns:p14="http://schemas.microsoft.com/office/powerpoint/2010/main" val="3861818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Eliminate</a:t>
            </a:r>
            <a:r>
              <a:rPr lang="en-US" baseline="0" dirty="0" smtClean="0"/>
              <a:t> ambiguity – programming language is precise, and we have to restrict what the user can say to achieve this</a:t>
            </a:r>
          </a:p>
          <a:p>
            <a:r>
              <a:rPr lang="en-US" baseline="0" dirty="0" smtClean="0"/>
              <a:t>Importance of feedback – so that programmer will know current progress and correctness of program</a:t>
            </a:r>
          </a:p>
          <a:p>
            <a:r>
              <a:rPr lang="en-US" baseline="0" dirty="0" smtClean="0"/>
              <a:t>Verbalize code – omit punctuations and ambiguity , so we need to have a more structured language to handle these cases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19</a:t>
            </a:fld>
            <a:endParaRPr lang="en-US"/>
          </a:p>
        </p:txBody>
      </p:sp>
    </p:spTree>
    <p:extLst>
      <p:ext uri="{BB962C8B-B14F-4D97-AF65-F5344CB8AC3E}">
        <p14:creationId xmlns:p14="http://schemas.microsoft.com/office/powerpoint/2010/main" val="4148809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language</a:t>
            </a:r>
            <a:r>
              <a:rPr lang="en-US" baseline="0" dirty="0" smtClean="0"/>
              <a:t> – Ambiguities like : different programmers might have more than one way of saying same code</a:t>
            </a:r>
          </a:p>
          <a:p>
            <a:r>
              <a:rPr lang="en-US" baseline="0" dirty="0" smtClean="0"/>
              <a:t>Please refer to given handout for structured language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20</a:t>
            </a:fld>
            <a:endParaRPr lang="en-US"/>
          </a:p>
        </p:txBody>
      </p:sp>
    </p:spTree>
    <p:extLst>
      <p:ext uri="{BB962C8B-B14F-4D97-AF65-F5344CB8AC3E}">
        <p14:creationId xmlns:p14="http://schemas.microsoft.com/office/powerpoint/2010/main" val="4066806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coming up</a:t>
            </a:r>
            <a:r>
              <a:rPr lang="en-US" baseline="0" dirty="0" smtClean="0"/>
              <a:t> with the first draft of my own structured language, I have picked out some of the keywords and conducted an experiment with 10 participants.</a:t>
            </a:r>
          </a:p>
          <a:p>
            <a:r>
              <a:rPr lang="en-US" baseline="0" dirty="0" smtClean="0"/>
              <a:t>They were asked to record their voice into an audio file which consists of the keywords, and then these audio files passed through my speech recognizer.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the figure above, it can be noted that Google Cloud Speech API consistently performs better than the other two in most of the cases of keywords.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difference between Google Speech Recognition and Google Cloud Speech API lies within the fact that the latter allows for a list of preferred phrases to be passed into the recognition process, which greatly enhances the accuracy of the speech recognition.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the other hand, Microsoft Bing Voice Recognition seem to be only accurate for a few keywords and is largely inaccurate for most of the keywords involved.</a:t>
            </a:r>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24</a:t>
            </a:fld>
            <a:endParaRPr lang="en-US"/>
          </a:p>
        </p:txBody>
      </p:sp>
    </p:spTree>
    <p:extLst>
      <p:ext uri="{BB962C8B-B14F-4D97-AF65-F5344CB8AC3E}">
        <p14:creationId xmlns:p14="http://schemas.microsoft.com/office/powerpoint/2010/main" val="2360539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experiment focuses more on keywords</a:t>
            </a:r>
            <a:r>
              <a:rPr lang="en-US" baseline="0" dirty="0" smtClean="0"/>
              <a:t> as a starting point for our analysis.</a:t>
            </a:r>
          </a:p>
          <a:p>
            <a:r>
              <a:rPr lang="en-US" baseline="0" dirty="0" smtClean="0"/>
              <a:t>However, the actual recognition process would require user to speak in complete sentences. “declare integer count equal zero” and NOT “declare integer”</a:t>
            </a:r>
          </a:p>
          <a:p>
            <a:r>
              <a:rPr lang="en-US" dirty="0" smtClean="0"/>
              <a:t>So I</a:t>
            </a:r>
            <a:r>
              <a:rPr lang="en-US" baseline="0" dirty="0" smtClean="0"/>
              <a:t> conducted another experiment, in which a script for finding maximum number in integer array was written using my structured language, for the same 10 participants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numbers above confirms Google Cloud Speech API produces the most accurate results over the other two APIs.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have also observed from the raw data of the results that Microsoft Bing Voice Recognition is more suitable for recognizing proper complete English sentences than user-defined structured language.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such, I have decided on the use of Google Cloud Speech API for my speech recognizer module.</a:t>
            </a:r>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25</a:t>
            </a:fld>
            <a:endParaRPr lang="en-US"/>
          </a:p>
        </p:txBody>
      </p:sp>
    </p:spTree>
    <p:extLst>
      <p:ext uri="{BB962C8B-B14F-4D97-AF65-F5344CB8AC3E}">
        <p14:creationId xmlns:p14="http://schemas.microsoft.com/office/powerpoint/2010/main" val="179660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Contextual info about previously</a:t>
            </a:r>
            <a:r>
              <a:rPr lang="en-US" baseline="0" dirty="0" smtClean="0"/>
              <a:t> declared variables in variable or function declaration statements.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26</a:t>
            </a:fld>
            <a:endParaRPr lang="en-US"/>
          </a:p>
        </p:txBody>
      </p:sp>
    </p:spTree>
    <p:extLst>
      <p:ext uri="{BB962C8B-B14F-4D97-AF65-F5344CB8AC3E}">
        <p14:creationId xmlns:p14="http://schemas.microsoft.com/office/powerpoint/2010/main" val="3600971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Misinterpretations from speech recognizer.</a:t>
            </a:r>
          </a:p>
          <a:p>
            <a:r>
              <a:rPr lang="en-US" dirty="0" smtClean="0"/>
              <a:t>Example</a:t>
            </a:r>
            <a:r>
              <a:rPr lang="en-US" baseline="0" dirty="0" smtClean="0"/>
              <a:t> – attempt to correct “and” into “end” if the word “and” appended with the following word will form a valid end construct.</a:t>
            </a:r>
          </a:p>
          <a:p>
            <a:r>
              <a:rPr lang="en-US" baseline="0" dirty="0" smtClean="0"/>
              <a:t>Word Corrector module mainly targets the correction of keywords </a:t>
            </a:r>
            <a:endParaRPr lang="en-US" dirty="0" smtClean="0"/>
          </a:p>
        </p:txBody>
      </p:sp>
      <p:sp>
        <p:nvSpPr>
          <p:cNvPr id="4" name="Slide Number Placeholder 3"/>
          <p:cNvSpPr>
            <a:spLocks noGrp="1"/>
          </p:cNvSpPr>
          <p:nvPr>
            <p:ph type="sldNum" sz="quarter" idx="10"/>
          </p:nvPr>
        </p:nvSpPr>
        <p:spPr/>
        <p:txBody>
          <a:bodyPr/>
          <a:lstStyle/>
          <a:p>
            <a:fld id="{A0A61F6B-06D6-4976-B75E-0B7A55875D3A}" type="slidenum">
              <a:rPr lang="en-US" smtClean="0"/>
              <a:t>27</a:t>
            </a:fld>
            <a:endParaRPr lang="en-US"/>
          </a:p>
        </p:txBody>
      </p:sp>
    </p:spTree>
    <p:extLst>
      <p:ext uri="{BB962C8B-B14F-4D97-AF65-F5344CB8AC3E}">
        <p14:creationId xmlns:p14="http://schemas.microsoft.com/office/powerpoint/2010/main" val="116788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[Credit] </a:t>
            </a:r>
            <a:r>
              <a:rPr lang="en-US" sz="1200" b="0" i="0" u="none" strike="noStrike" kern="1200" dirty="0" smtClean="0">
                <a:solidFill>
                  <a:schemeClr val="tx1"/>
                </a:solidFill>
                <a:effectLst/>
                <a:latin typeface="+mn-lt"/>
                <a:ea typeface="+mn-ea"/>
                <a:cs typeface="+mn-cs"/>
                <a:hlinkClick r:id="rId3"/>
              </a:rPr>
              <a:t>Monica </a:t>
            </a:r>
            <a:r>
              <a:rPr lang="en-US" sz="1200" b="0" i="0" u="none" strike="noStrike" kern="1200" dirty="0" err="1" smtClean="0">
                <a:solidFill>
                  <a:schemeClr val="tx1"/>
                </a:solidFill>
                <a:effectLst/>
                <a:latin typeface="+mn-lt"/>
                <a:ea typeface="+mn-ea"/>
                <a:cs typeface="+mn-cs"/>
                <a:hlinkClick r:id="rId3"/>
              </a:rPr>
              <a:t>Zanet</a:t>
            </a:r>
            <a:r>
              <a:rPr lang="en-US" sz="1200" b="0" i="0" kern="1200" dirty="0" smtClean="0">
                <a:solidFill>
                  <a:schemeClr val="tx1"/>
                </a:solidFill>
                <a:effectLst/>
                <a:latin typeface="+mn-lt"/>
                <a:ea typeface="+mn-ea"/>
                <a:cs typeface="+mn-cs"/>
              </a:rPr>
              <a:t> [https://www.toonpool.com/cartoons/Literature_115543]</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a:t>
            </a:fld>
            <a:endParaRPr lang="en-US"/>
          </a:p>
        </p:txBody>
      </p:sp>
    </p:spTree>
    <p:extLst>
      <p:ext uri="{BB962C8B-B14F-4D97-AF65-F5344CB8AC3E}">
        <p14:creationId xmlns:p14="http://schemas.microsoft.com/office/powerpoint/2010/main" val="2163263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illustrate</a:t>
            </a:r>
            <a:r>
              <a:rPr lang="en-US" baseline="0" dirty="0" smtClean="0"/>
              <a:t> this correction with a simple example.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28</a:t>
            </a:fld>
            <a:endParaRPr lang="en-US"/>
          </a:p>
        </p:txBody>
      </p:sp>
    </p:spTree>
    <p:extLst>
      <p:ext uri="{BB962C8B-B14F-4D97-AF65-F5344CB8AC3E}">
        <p14:creationId xmlns:p14="http://schemas.microsoft.com/office/powerpoint/2010/main" val="1943929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done with the aid of jellyfish python library, which does approximate and phonetic matching of strings.</a:t>
            </a:r>
          </a:p>
          <a:p>
            <a:r>
              <a:rPr lang="en-US" baseline="0" dirty="0" smtClean="0"/>
              <a:t>First, we will convert all the words into their phonetic encodings using American Soundex.</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29</a:t>
            </a:fld>
            <a:endParaRPr lang="en-US"/>
          </a:p>
        </p:txBody>
      </p:sp>
    </p:spTree>
    <p:extLst>
      <p:ext uri="{BB962C8B-B14F-4D97-AF65-F5344CB8AC3E}">
        <p14:creationId xmlns:p14="http://schemas.microsoft.com/office/powerpoint/2010/main" val="1310069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will compare the resulting phonetic encodings with Jaro-Winkler Distance</a:t>
            </a:r>
          </a:p>
          <a:p>
            <a:r>
              <a:rPr lang="en-US" dirty="0" smtClean="0"/>
              <a:t>to get a similarity index between each</a:t>
            </a:r>
            <a:r>
              <a:rPr lang="en-US" baseline="0" dirty="0" smtClean="0"/>
              <a:t> pair of words. </a:t>
            </a:r>
          </a:p>
          <a:p>
            <a:r>
              <a:rPr lang="en-US" baseline="0" dirty="0" smtClean="0"/>
              <a:t>As the similarity index between “makes” and “max” is 0.85, which is the highest, “makes” will be replaced by “max”</a:t>
            </a:r>
          </a:p>
          <a:p>
            <a:r>
              <a:rPr lang="en-US" baseline="0" dirty="0" smtClean="0"/>
              <a:t>[Q&amp;A only] Jaro-Winkler distance: </a:t>
            </a:r>
            <a:r>
              <a:rPr lang="en-US" sz="1200" b="0" i="0" u="none" strike="noStrike" kern="1200" dirty="0" smtClean="0">
                <a:solidFill>
                  <a:schemeClr val="tx1"/>
                </a:solidFill>
                <a:effectLst/>
                <a:latin typeface="+mn-lt"/>
                <a:ea typeface="+mn-ea"/>
                <a:cs typeface="+mn-cs"/>
              </a:rPr>
              <a:t>string metric</a:t>
            </a:r>
            <a:r>
              <a:rPr lang="en-US" sz="1200" b="0" i="0" kern="1200" dirty="0" smtClean="0">
                <a:solidFill>
                  <a:schemeClr val="tx1"/>
                </a:solidFill>
                <a:effectLst/>
                <a:latin typeface="+mn-lt"/>
                <a:ea typeface="+mn-ea"/>
                <a:cs typeface="+mn-cs"/>
              </a:rPr>
              <a:t> for measuring the edit distance between two sequences. The Jaro distance between two words is the minimum number of single-character transpositions required to change one word into the other.]</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30</a:t>
            </a:fld>
            <a:endParaRPr lang="en-US"/>
          </a:p>
        </p:txBody>
      </p:sp>
    </p:spTree>
    <p:extLst>
      <p:ext uri="{BB962C8B-B14F-4D97-AF65-F5344CB8AC3E}">
        <p14:creationId xmlns:p14="http://schemas.microsoft.com/office/powerpoint/2010/main" val="3757721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Times New Roman" panose="02020603050405020304" pitchFamily="18" charset="0"/>
              </a:rPr>
              <a:t> As the jellyfish python library provides more than just one way of doing phonetic encoding and string comparisons, there is a need to test which pair of algorithms deliver better results. </a:t>
            </a:r>
          </a:p>
          <a:p>
            <a:r>
              <a:rPr lang="en-US" dirty="0" smtClean="0">
                <a:solidFill>
                  <a:srgbClr val="000000"/>
                </a:solidFill>
                <a:latin typeface="Times New Roman" panose="02020603050405020304" pitchFamily="18" charset="0"/>
              </a:rPr>
              <a:t>It is preferable to have differentiable similarity indices between different pair of words (i.e. no ties in similarity index). After much testing, I have found that American Soundex and Jaro-Winkler Distance are the best fit for this purpose. </a:t>
            </a:r>
          </a:p>
        </p:txBody>
      </p:sp>
      <p:sp>
        <p:nvSpPr>
          <p:cNvPr id="4" name="Slide Number Placeholder 3"/>
          <p:cNvSpPr>
            <a:spLocks noGrp="1"/>
          </p:cNvSpPr>
          <p:nvPr>
            <p:ph type="sldNum" sz="quarter" idx="10"/>
          </p:nvPr>
        </p:nvSpPr>
        <p:spPr/>
        <p:txBody>
          <a:bodyPr/>
          <a:lstStyle/>
          <a:p>
            <a:fld id="{A0A61F6B-06D6-4976-B75E-0B7A55875D3A}" type="slidenum">
              <a:rPr lang="en-US" smtClean="0"/>
              <a:t>31</a:t>
            </a:fld>
            <a:endParaRPr lang="en-US"/>
          </a:p>
        </p:txBody>
      </p:sp>
    </p:spTree>
    <p:extLst>
      <p:ext uri="{BB962C8B-B14F-4D97-AF65-F5344CB8AC3E}">
        <p14:creationId xmlns:p14="http://schemas.microsoft.com/office/powerpoint/2010/main" val="174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Times New Roman" panose="02020603050405020304" pitchFamily="18" charset="0"/>
              </a:rPr>
              <a:t>The way which we use to find the closest matching pair of words is actually a heuristic and not an algorithm. This is due to the fact that it is difficult to truly tell which word is closer to a particular target word. </a:t>
            </a:r>
          </a:p>
          <a:p>
            <a:r>
              <a:rPr lang="en-US" dirty="0" smtClean="0">
                <a:solidFill>
                  <a:srgbClr val="000000"/>
                </a:solidFill>
                <a:latin typeface="Times New Roman" panose="02020603050405020304" pitchFamily="18" charset="0"/>
              </a:rPr>
              <a:t>For instance, if we have already declared the variables “book”, “loot”, “could” and we need to correct the word “wood”, which of these 3 variables would we deem as closest matching to the word </a:t>
            </a:r>
            <a:r>
              <a:rPr lang="en-US" dirty="0" smtClean="0">
                <a:latin typeface="Times New Roman" panose="02020603050405020304" pitchFamily="18" charset="0"/>
              </a:rPr>
              <a:t>“wood”.  [FYI: program</a:t>
            </a:r>
            <a:r>
              <a:rPr lang="en-US" baseline="0" dirty="0" smtClean="0">
                <a:latin typeface="Times New Roman" panose="02020603050405020304" pitchFamily="18" charset="0"/>
              </a:rPr>
              <a:t> says loot]</a:t>
            </a:r>
            <a:endParaRPr lang="en-US" dirty="0" smtClean="0">
              <a:latin typeface="Times New Roman" panose="02020603050405020304" pitchFamily="18" charset="0"/>
            </a:endParaRPr>
          </a:p>
          <a:p>
            <a:r>
              <a:rPr lang="en-US" dirty="0" smtClean="0">
                <a:latin typeface="Times New Roman" panose="02020603050405020304" pitchFamily="18" charset="0"/>
              </a:rPr>
              <a:t>However, this heuristic is good enough for the purposes of this program in most instances, after testing the program with our script for the sample program from our earlier experiment.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32</a:t>
            </a:fld>
            <a:endParaRPr lang="en-US"/>
          </a:p>
        </p:txBody>
      </p:sp>
    </p:spTree>
    <p:extLst>
      <p:ext uri="{BB962C8B-B14F-4D97-AF65-F5344CB8AC3E}">
        <p14:creationId xmlns:p14="http://schemas.microsoft.com/office/powerpoint/2010/main" val="88313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user-defined grammar rules - our structured language in this case</a:t>
            </a:r>
          </a:p>
          <a:p>
            <a:r>
              <a:rPr lang="en-US" sz="1200" b="0" i="0" u="none" strike="noStrike" kern="1200" baseline="0" dirty="0" smtClean="0">
                <a:solidFill>
                  <a:schemeClr val="tx1"/>
                </a:solidFill>
                <a:latin typeface="+mn-lt"/>
                <a:ea typeface="+mn-ea"/>
                <a:cs typeface="+mn-cs"/>
              </a:rPr>
              <a:t>allows easy editing of the structured language – definitely easier to change when necessary as compared to a hardcoded algorithm. </a:t>
            </a:r>
          </a:p>
          <a:p>
            <a:r>
              <a:rPr lang="en-US" sz="1200" b="0" i="0" u="none" strike="noStrike" kern="1200" baseline="0" dirty="0" smtClean="0">
                <a:solidFill>
                  <a:schemeClr val="tx1"/>
                </a:solidFill>
                <a:latin typeface="+mn-lt"/>
                <a:ea typeface="+mn-ea"/>
                <a:cs typeface="+mn-cs"/>
              </a:rPr>
              <a:t>Context free grammar - We have also introduced the concept of context free grammar in defining our structured language’s grammar rules, after realizing that the initial set of language defined is not really properly designed and errors are not properly detected. With context free grammar, the grammar rules are now more well-defined and that new constructs or edits can be done more easily to the parser now. </a:t>
            </a:r>
          </a:p>
          <a:p>
            <a:r>
              <a:rPr lang="en-US" sz="1200" b="0" i="0" u="none" strike="noStrike" kern="1200" baseline="0" dirty="0" smtClean="0">
                <a:solidFill>
                  <a:schemeClr val="tx1"/>
                </a:solidFill>
                <a:latin typeface="+mn-lt"/>
                <a:ea typeface="+mn-ea"/>
                <a:cs typeface="+mn-cs"/>
              </a:rPr>
              <a:t>[Q&amp;A] CFG - </a:t>
            </a:r>
            <a:r>
              <a:rPr lang="en-US" sz="1200" b="0" i="0" kern="1200" dirty="0" smtClean="0">
                <a:solidFill>
                  <a:schemeClr val="tx1"/>
                </a:solidFill>
                <a:effectLst/>
                <a:latin typeface="+mn-lt"/>
                <a:ea typeface="+mn-ea"/>
                <a:cs typeface="+mn-cs"/>
              </a:rPr>
              <a:t>a set of</a:t>
            </a:r>
            <a:r>
              <a:rPr lang="en-US" sz="1200" b="0" i="0" kern="1200" baseline="0" dirty="0" smtClean="0">
                <a:solidFill>
                  <a:schemeClr val="tx1"/>
                </a:solidFill>
                <a:effectLst/>
                <a:latin typeface="+mn-lt"/>
                <a:ea typeface="+mn-ea"/>
                <a:cs typeface="+mn-cs"/>
              </a:rPr>
              <a:t> production rules</a:t>
            </a:r>
            <a:r>
              <a:rPr lang="en-US" sz="1200" b="0" i="0" kern="1200" dirty="0" smtClean="0">
                <a:solidFill>
                  <a:schemeClr val="tx1"/>
                </a:solidFill>
                <a:effectLst/>
                <a:latin typeface="+mn-lt"/>
                <a:ea typeface="+mn-ea"/>
                <a:cs typeface="+mn-cs"/>
              </a:rPr>
              <a:t> that describe all possible strings in a given formal language. Production rules are simple replacements. In context-free grammars, all rules are one-to-one, one-to-many, or one-to-none. These rules can be applied regardless of context. The left-hand side of the production rule is always a</a:t>
            </a:r>
            <a:r>
              <a:rPr lang="en-US" sz="1200" b="0" i="0" kern="1200" baseline="0" dirty="0" smtClean="0">
                <a:solidFill>
                  <a:schemeClr val="tx1"/>
                </a:solidFill>
                <a:effectLst/>
                <a:latin typeface="+mn-lt"/>
                <a:ea typeface="+mn-ea"/>
                <a:cs typeface="+mn-cs"/>
              </a:rPr>
              <a:t> non-terminal</a:t>
            </a:r>
            <a:r>
              <a:rPr lang="en-US" sz="1200" b="0" i="0" kern="1200" dirty="0" smtClean="0">
                <a:solidFill>
                  <a:schemeClr val="tx1"/>
                </a:solidFill>
                <a:effectLst/>
                <a:latin typeface="+mn-lt"/>
                <a:ea typeface="+mn-ea"/>
                <a:cs typeface="+mn-cs"/>
              </a:rPr>
              <a:t> symbol. This means that the symbol does not appear in the resulting formal language.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33</a:t>
            </a:fld>
            <a:endParaRPr lang="en-US"/>
          </a:p>
        </p:txBody>
      </p:sp>
    </p:spTree>
    <p:extLst>
      <p:ext uri="{BB962C8B-B14F-4D97-AF65-F5344CB8AC3E}">
        <p14:creationId xmlns:p14="http://schemas.microsoft.com/office/powerpoint/2010/main" val="3283978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Let us look at an example of the function declaration construct using pyparsing and using context free grammar for our structured language.</a:t>
            </a:r>
          </a:p>
          <a:p>
            <a:r>
              <a:rPr lang="en-US" sz="1200" b="0" i="0" u="none" strike="noStrike" kern="1200" baseline="0" dirty="0" smtClean="0">
                <a:solidFill>
                  <a:schemeClr val="tx1"/>
                </a:solidFill>
                <a:latin typeface="+mn-lt"/>
                <a:ea typeface="+mn-ea"/>
                <a:cs typeface="+mn-cs"/>
              </a:rPr>
              <a:t>Here we can see that this structured can be easily changed and it is properly defined from the start keyword to the ending keyword. </a:t>
            </a:r>
          </a:p>
          <a:p>
            <a:r>
              <a:rPr lang="en-US" sz="1200" b="0" i="0" u="none" strike="noStrike" kern="1200" baseline="0" dirty="0" smtClean="0">
                <a:solidFill>
                  <a:schemeClr val="tx1"/>
                </a:solidFill>
                <a:latin typeface="+mn-lt"/>
                <a:ea typeface="+mn-ea"/>
                <a:cs typeface="+mn-cs"/>
              </a:rPr>
              <a:t>Any part of the construct can be replaced by some other keyword, and we can also add in extra keywords or remove some terms in the construct should the need arises.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Animation – For example, lets say we want to replace the keyword from create function to begin function, we just have to replace it this way.</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34</a:t>
            </a:fld>
            <a:endParaRPr lang="en-US"/>
          </a:p>
        </p:txBody>
      </p:sp>
    </p:spTree>
    <p:extLst>
      <p:ext uri="{BB962C8B-B14F-4D97-AF65-F5344CB8AC3E}">
        <p14:creationId xmlns:p14="http://schemas.microsoft.com/office/powerpoint/2010/main" val="3004440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a:t>
            </a:r>
            <a:r>
              <a:rPr lang="en-US" baseline="0" dirty="0" smtClean="0"/>
              <a:t> project – titled Talk-to-Code: From Structured Command to Source Code.</a:t>
            </a:r>
          </a:p>
          <a:p>
            <a:r>
              <a:rPr lang="en-US" baseline="0" dirty="0" smtClean="0"/>
              <a:t>The program from previous project is able to convert the structured command into Abstracted Syntactical structure, which then constructs a compilable and runnable C program.</a:t>
            </a:r>
          </a:p>
          <a:p>
            <a:r>
              <a:rPr lang="en-US" baseline="0" dirty="0" smtClean="0"/>
              <a:t>This module completes our end-to-end program and generates C program code.</a:t>
            </a:r>
          </a:p>
          <a:p>
            <a:endParaRPr lang="en-US" baseline="0" dirty="0" smtClean="0"/>
          </a:p>
          <a:p>
            <a:r>
              <a:rPr lang="en-US" baseline="0" dirty="0" smtClean="0"/>
              <a:t>[FYI] Abstract Syntax Tree - </a:t>
            </a:r>
            <a:r>
              <a:rPr lang="en-US" sz="1200" b="0" i="0" kern="1200" dirty="0" smtClean="0">
                <a:solidFill>
                  <a:schemeClr val="tx1"/>
                </a:solidFill>
                <a:effectLst/>
                <a:latin typeface="+mn-lt"/>
                <a:ea typeface="+mn-ea"/>
                <a:cs typeface="+mn-cs"/>
              </a:rPr>
              <a:t>is a </a:t>
            </a:r>
            <a:r>
              <a:rPr lang="en-US" sz="1200" b="0" i="0" u="none" strike="noStrike" kern="1200" dirty="0" smtClean="0">
                <a:solidFill>
                  <a:schemeClr val="tx1"/>
                </a:solidFill>
                <a:effectLst/>
                <a:latin typeface="+mn-lt"/>
                <a:ea typeface="+mn-ea"/>
                <a:cs typeface="+mn-cs"/>
              </a:rPr>
              <a:t>tree</a:t>
            </a:r>
            <a:r>
              <a:rPr 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representation of the abstract syntactic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structure of source code written in a programming language. Each node of the tree denotes a construct occurring in the source code.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35</a:t>
            </a:fld>
            <a:endParaRPr lang="en-US"/>
          </a:p>
        </p:txBody>
      </p:sp>
    </p:spTree>
    <p:extLst>
      <p:ext uri="{BB962C8B-B14F-4D97-AF65-F5344CB8AC3E}">
        <p14:creationId xmlns:p14="http://schemas.microsoft.com/office/powerpoint/2010/main" val="753115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show a simple demo then</a:t>
            </a:r>
            <a:r>
              <a:rPr lang="en-US" baseline="0" dirty="0" smtClean="0"/>
              <a:t> let the evaluator try the demo ?</a:t>
            </a:r>
          </a:p>
          <a:p>
            <a:endParaRPr lang="en-US" baseline="0" dirty="0" smtClean="0"/>
          </a:p>
          <a:p>
            <a:r>
              <a:rPr lang="en-US" dirty="0" smtClean="0"/>
              <a:t>declare integer first equal one end declare</a:t>
            </a:r>
          </a:p>
          <a:p>
            <a:r>
              <a:rPr lang="en-US" dirty="0" smtClean="0"/>
              <a:t>Declare</a:t>
            </a:r>
            <a:r>
              <a:rPr lang="en-US" baseline="0" dirty="0" smtClean="0"/>
              <a:t> integer second equal two end declare</a:t>
            </a:r>
          </a:p>
          <a:p>
            <a:r>
              <a:rPr lang="en-US" baseline="0" dirty="0" smtClean="0"/>
              <a:t>Declare integer temporary equal first end declare</a:t>
            </a:r>
          </a:p>
          <a:p>
            <a:r>
              <a:rPr lang="en-US" baseline="0" dirty="0" smtClean="0"/>
              <a:t>First equal second end equal</a:t>
            </a:r>
          </a:p>
          <a:p>
            <a:r>
              <a:rPr lang="en-US" baseline="0" dirty="0" smtClean="0"/>
              <a:t>Second equal temporary end equal</a:t>
            </a:r>
          </a:p>
          <a:p>
            <a:r>
              <a:rPr lang="en-US" dirty="0" smtClean="0"/>
              <a:t>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36</a:t>
            </a:fld>
            <a:endParaRPr lang="en-US"/>
          </a:p>
        </p:txBody>
      </p:sp>
    </p:spTree>
    <p:extLst>
      <p:ext uri="{BB962C8B-B14F-4D97-AF65-F5344CB8AC3E}">
        <p14:creationId xmlns:p14="http://schemas.microsoft.com/office/powerpoint/2010/main" val="3143696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Point 1 – Continue to redefine and edit the structured language as the current structured language might be a little bit difficult to remember by heart and still lack some natural English language aspects.</a:t>
            </a:r>
          </a:p>
          <a:p>
            <a:r>
              <a:rPr lang="en-US" sz="1200" b="0" i="0" u="none" strike="noStrike" kern="1200" baseline="0" dirty="0" smtClean="0">
                <a:solidFill>
                  <a:schemeClr val="tx1"/>
                </a:solidFill>
                <a:latin typeface="+mn-lt"/>
                <a:ea typeface="+mn-ea"/>
                <a:cs typeface="+mn-cs"/>
              </a:rPr>
              <a:t>Point 2 – This must be done while retaining the unambiguous domain of the language so that the translation to program code is not ambiguous. </a:t>
            </a:r>
          </a:p>
          <a:p>
            <a:r>
              <a:rPr lang="en-US" sz="1200" b="0" i="0" u="none" strike="noStrike" kern="1200" baseline="0" dirty="0" smtClean="0">
                <a:solidFill>
                  <a:schemeClr val="tx1"/>
                </a:solidFill>
                <a:latin typeface="+mn-lt"/>
                <a:ea typeface="+mn-ea"/>
                <a:cs typeface="+mn-cs"/>
              </a:rPr>
              <a:t>Point 3 - There will also be attempts to improve the structured language to use keywords which can be more easily recognized by the Speech Recognition module to make the recognition process more accurate.  Example: “begin if” can be recognized while “if” is omitted most of the time.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[Q&amp;A] natural English language aspects – spoken in a more natural English manner.</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37</a:t>
            </a:fld>
            <a:endParaRPr lang="en-US"/>
          </a:p>
        </p:txBody>
      </p:sp>
    </p:spTree>
    <p:extLst>
      <p:ext uri="{BB962C8B-B14F-4D97-AF65-F5344CB8AC3E}">
        <p14:creationId xmlns:p14="http://schemas.microsoft.com/office/powerpoint/2010/main" val="404342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5</a:t>
            </a:fld>
            <a:endParaRPr lang="en-US"/>
          </a:p>
        </p:txBody>
      </p:sp>
    </p:spTree>
    <p:extLst>
      <p:ext uri="{BB962C8B-B14F-4D97-AF65-F5344CB8AC3E}">
        <p14:creationId xmlns:p14="http://schemas.microsoft.com/office/powerpoint/2010/main" val="1222190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current structured language does not contain every programming construct available, and is restricted to only a limited set of constructs. The plan for the following semester would be to introduce more constructs to the program. Some of the constructs which were planned to be added includes… </a:t>
            </a:r>
          </a:p>
          <a:p>
            <a:r>
              <a:rPr lang="en-US" sz="1200" b="0" i="0" u="none" strike="noStrike" kern="1200" baseline="0" dirty="0" smtClean="0">
                <a:solidFill>
                  <a:schemeClr val="tx1"/>
                </a:solidFill>
                <a:latin typeface="+mn-lt"/>
                <a:ea typeface="+mn-ea"/>
                <a:cs typeface="+mn-cs"/>
              </a:rPr>
              <a:t>[See points in slides]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sets of constructs to be added are not exhaustive. There will be many more other constructs which could be added as well, with the more commonly used constructs taking precedence in the order of my implementation in future.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38</a:t>
            </a:fld>
            <a:endParaRPr lang="en-US"/>
          </a:p>
        </p:txBody>
      </p:sp>
    </p:spTree>
    <p:extLst>
      <p:ext uri="{BB962C8B-B14F-4D97-AF65-F5344CB8AC3E}">
        <p14:creationId xmlns:p14="http://schemas.microsoft.com/office/powerpoint/2010/main" val="4253093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Word Corrector module’s phase one currently uses a hardcoded algorithm to correct common errors, and this will change in the next semester. A hardcoded algorithm is not robust enough and is not easy for us to edit or make changes.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One possible way would be to use the word similarity heuristic in Word Corrector module’s phase two to perform the correction.</a:t>
            </a:r>
          </a:p>
          <a:p>
            <a:r>
              <a:rPr lang="en-US" sz="1200" b="0" i="0" u="none" strike="noStrike" kern="1200" baseline="0" dirty="0" smtClean="0">
                <a:solidFill>
                  <a:schemeClr val="tx1"/>
                </a:solidFill>
                <a:latin typeface="+mn-lt"/>
                <a:ea typeface="+mn-ea"/>
                <a:cs typeface="+mn-cs"/>
              </a:rPr>
              <a:t>We could possibly use a list of keywords and check if the recognized word from the Speech Recognition module has a close similarity to any of the keywords in the list and perform the correction.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next semester, I will look at the plausibility of employing such a method to perform the correction and also investigate and research for more alternative methods to improve the correction, to check if there is any better way of doing the correction.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39</a:t>
            </a:fld>
            <a:endParaRPr lang="en-US"/>
          </a:p>
        </p:txBody>
      </p:sp>
    </p:spTree>
    <p:extLst>
      <p:ext uri="{BB962C8B-B14F-4D97-AF65-F5344CB8AC3E}">
        <p14:creationId xmlns:p14="http://schemas.microsoft.com/office/powerpoint/2010/main" val="4221558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GUI</a:t>
            </a:r>
          </a:p>
          <a:p>
            <a:r>
              <a:rPr lang="en-US" baseline="0" dirty="0" smtClean="0"/>
              <a:t>Keeps reading voice input – the final program will keep reading voice input and the user doesn’t have to keep typing to accept or reject what the program recognizes. This program will accept whatever the user says unless the user says undo or click on undo</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40</a:t>
            </a:fld>
            <a:endParaRPr lang="en-US"/>
          </a:p>
        </p:txBody>
      </p:sp>
    </p:spTree>
    <p:extLst>
      <p:ext uri="{BB962C8B-B14F-4D97-AF65-F5344CB8AC3E}">
        <p14:creationId xmlns:p14="http://schemas.microsoft.com/office/powerpoint/2010/main" val="88382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Steep learning curve</a:t>
            </a:r>
            <a:r>
              <a:rPr lang="en-US" baseline="0" dirty="0" smtClean="0"/>
              <a:t> – hard to remember , take lots of time to issue correct command for code.</a:t>
            </a:r>
          </a:p>
          <a:p>
            <a:r>
              <a:rPr lang="en-US" baseline="0" dirty="0" smtClean="0"/>
              <a:t>Low productivity – additional time to learn new language or look at reference sheet. </a:t>
            </a:r>
            <a:r>
              <a:rPr lang="en-US" baseline="0" dirty="0" smtClean="0">
                <a:sym typeface="Wingdings" panose="05000000000000000000" pitchFamily="2" charset="2"/>
              </a:rPr>
              <a:t> time better spent doing something more productive</a:t>
            </a:r>
          </a:p>
          <a:p>
            <a:r>
              <a:rPr lang="en-US" baseline="0" dirty="0" smtClean="0">
                <a:sym typeface="Wingdings" panose="05000000000000000000" pitchFamily="2" charset="2"/>
              </a:rPr>
              <a:t>Learning point – easier to remember and smoothen the learning curve.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6</a:t>
            </a:fld>
            <a:endParaRPr lang="en-US"/>
          </a:p>
        </p:txBody>
      </p:sp>
    </p:spTree>
    <p:extLst>
      <p:ext uri="{BB962C8B-B14F-4D97-AF65-F5344CB8AC3E}">
        <p14:creationId xmlns:p14="http://schemas.microsoft.com/office/powerpoint/2010/main" val="403228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Begel’s research before he develop the Spoken Java program, he found …</a:t>
            </a:r>
          </a:p>
          <a:p>
            <a:r>
              <a:rPr lang="en-US" dirty="0" smtClean="0"/>
              <a:t>Example for</a:t>
            </a:r>
            <a:r>
              <a:rPr lang="en-US" baseline="0" dirty="0" smtClean="0"/>
              <a:t> homophones ( I vs eye, to vs two)</a:t>
            </a:r>
            <a:endParaRPr lang="en-US" dirty="0" smtClean="0"/>
          </a:p>
          <a:p>
            <a:r>
              <a:rPr lang="en-US" dirty="0" smtClean="0"/>
              <a:t>Difficult to interpret</a:t>
            </a:r>
            <a:r>
              <a:rPr lang="en-US" baseline="0" dirty="0" smtClean="0"/>
              <a:t> by computers.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8</a:t>
            </a:fld>
            <a:endParaRPr lang="en-US"/>
          </a:p>
        </p:txBody>
      </p:sp>
    </p:spTree>
    <p:extLst>
      <p:ext uri="{BB962C8B-B14F-4D97-AF65-F5344CB8AC3E}">
        <p14:creationId xmlns:p14="http://schemas.microsoft.com/office/powerpoint/2010/main" val="423112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Required to be precise</a:t>
            </a:r>
            <a:r>
              <a:rPr lang="en-US" baseline="0" dirty="0" smtClean="0"/>
              <a:t> – so that compiling and running of the program code can be very efficient and feasible in implementation.</a:t>
            </a:r>
          </a:p>
          <a:p>
            <a:r>
              <a:rPr lang="en-US" baseline="0" dirty="0" smtClean="0"/>
              <a:t>Therefore, difficult to translate speech into programming languages as speech is ambiguous while programming languages cannot afford to be ambiguous.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9</a:t>
            </a:fld>
            <a:endParaRPr lang="en-US"/>
          </a:p>
        </p:txBody>
      </p:sp>
    </p:spTree>
    <p:extLst>
      <p:ext uri="{BB962C8B-B14F-4D97-AF65-F5344CB8AC3E}">
        <p14:creationId xmlns:p14="http://schemas.microsoft.com/office/powerpoint/2010/main" val="395355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Programming tasks such</a:t>
            </a:r>
            <a:r>
              <a:rPr lang="en-US" baseline="0" dirty="0" smtClean="0"/>
              <a:t> as create, edit, navigate through programs.</a:t>
            </a:r>
          </a:p>
          <a:p>
            <a:r>
              <a:rPr lang="en-US" baseline="0" dirty="0" smtClean="0"/>
              <a:t>Thus, speech tools not suited for programming.</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10</a:t>
            </a:fld>
            <a:endParaRPr lang="en-US"/>
          </a:p>
        </p:txBody>
      </p:sp>
    </p:spTree>
    <p:extLst>
      <p:ext uri="{BB962C8B-B14F-4D97-AF65-F5344CB8AC3E}">
        <p14:creationId xmlns:p14="http://schemas.microsoft.com/office/powerpoint/2010/main" val="142065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11</a:t>
            </a:fld>
            <a:endParaRPr lang="en-US"/>
          </a:p>
        </p:txBody>
      </p:sp>
    </p:spTree>
    <p:extLst>
      <p:ext uri="{BB962C8B-B14F-4D97-AF65-F5344CB8AC3E}">
        <p14:creationId xmlns:p14="http://schemas.microsoft.com/office/powerpoint/2010/main" val="285244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Conduct</a:t>
            </a:r>
            <a:r>
              <a:rPr lang="en-US" baseline="0" dirty="0" smtClean="0"/>
              <a:t> an experiment with 10 expert programmers to read java code. Points found out…</a:t>
            </a:r>
            <a:endParaRPr lang="en-US" dirty="0" smtClean="0"/>
          </a:p>
          <a:p>
            <a:r>
              <a:rPr lang="en-US" dirty="0" smtClean="0"/>
              <a:t>Capitalization</a:t>
            </a:r>
            <a:r>
              <a:rPr lang="en-US" baseline="0" dirty="0" smtClean="0"/>
              <a:t> not verbalized – problems as many programming languages are case sensitive.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12</a:t>
            </a:fld>
            <a:endParaRPr lang="en-US"/>
          </a:p>
        </p:txBody>
      </p:sp>
    </p:spTree>
    <p:extLst>
      <p:ext uri="{BB962C8B-B14F-4D97-AF65-F5344CB8AC3E}">
        <p14:creationId xmlns:p14="http://schemas.microsoft.com/office/powerpoint/2010/main" val="57114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F37159F-F914-416B-8078-5F379B2379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3174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40245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632497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30480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03261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54A541-A55A-48E5-97CC-C846B24510E6}"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15201589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54A541-A55A-48E5-97CC-C846B24510E6}" type="datetimeFigureOut">
              <a:rPr lang="en-US" smtClean="0"/>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9111870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54A541-A55A-48E5-97CC-C846B24510E6}" type="datetimeFigureOut">
              <a:rPr lang="en-US" smtClean="0"/>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47700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4A541-A55A-48E5-97CC-C846B24510E6}" type="datetimeFigureOut">
              <a:rPr lang="en-US" smtClean="0"/>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142441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4A541-A55A-48E5-97CC-C846B24510E6}"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9298226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4A541-A55A-48E5-97CC-C846B24510E6}"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261097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F54A541-A55A-48E5-97CC-C846B24510E6}" type="datetimeFigureOut">
              <a:rPr lang="en-US" smtClean="0"/>
              <a:t>11/23/2017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F37159F-F914-416B-8078-5F379B237993}" type="slidenum">
              <a:rPr lang="en-US" smtClean="0"/>
              <a:t>‹#›</a:t>
            </a:fld>
            <a:endParaRPr lang="en-US"/>
          </a:p>
        </p:txBody>
      </p:sp>
    </p:spTree>
    <p:extLst>
      <p:ext uri="{BB962C8B-B14F-4D97-AF65-F5344CB8AC3E}">
        <p14:creationId xmlns:p14="http://schemas.microsoft.com/office/powerpoint/2010/main" val="26035990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H0201280</a:t>
            </a:r>
            <a:br>
              <a:rPr lang="en-US" sz="3200" dirty="0"/>
            </a:br>
            <a:r>
              <a:rPr lang="en-US" sz="3200" dirty="0" smtClean="0"/>
              <a:t/>
            </a:r>
            <a:br>
              <a:rPr lang="en-US" sz="3200" dirty="0" smtClean="0"/>
            </a:br>
            <a:r>
              <a:rPr lang="en-US" sz="3200" dirty="0" smtClean="0"/>
              <a:t>Talk-to-Code</a:t>
            </a:r>
            <a:r>
              <a:rPr lang="en-US" sz="3200" dirty="0"/>
              <a:t>: Coding by Dictation</a:t>
            </a:r>
          </a:p>
        </p:txBody>
      </p:sp>
      <p:sp>
        <p:nvSpPr>
          <p:cNvPr id="3" name="Subtitle 2"/>
          <p:cNvSpPr>
            <a:spLocks noGrp="1"/>
          </p:cNvSpPr>
          <p:nvPr>
            <p:ph type="subTitle" idx="1"/>
          </p:nvPr>
        </p:nvSpPr>
        <p:spPr/>
        <p:txBody>
          <a:bodyPr>
            <a:normAutofit/>
          </a:bodyPr>
          <a:lstStyle/>
          <a:p>
            <a:r>
              <a:rPr lang="en-US" dirty="0" smtClean="0"/>
              <a:t>By: Lam Zhen Zong Nicholas</a:t>
            </a:r>
          </a:p>
          <a:p>
            <a:r>
              <a:rPr lang="en-US" dirty="0"/>
              <a:t>Project Supervisor: Assoc Prof. Ooi Wei Tsang </a:t>
            </a:r>
          </a:p>
        </p:txBody>
      </p:sp>
    </p:spTree>
    <p:extLst>
      <p:ext uri="{BB962C8B-B14F-4D97-AF65-F5344CB8AC3E}">
        <p14:creationId xmlns:p14="http://schemas.microsoft.com/office/powerpoint/2010/main" val="2769788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normAutofit/>
          </a:bodyPr>
          <a:lstStyle/>
          <a:p>
            <a:r>
              <a:rPr lang="en-US" sz="2800" dirty="0"/>
              <a:t>Begel’s research: Challenges with voice-based </a:t>
            </a:r>
            <a:r>
              <a:rPr lang="en-US" sz="2800" dirty="0" smtClean="0"/>
              <a:t>programming</a:t>
            </a:r>
          </a:p>
          <a:p>
            <a:pPr lvl="1"/>
            <a:r>
              <a:rPr lang="en-US" sz="2600" dirty="0" smtClean="0"/>
              <a:t>Speech tools are not suitable for programming tasks</a:t>
            </a:r>
          </a:p>
          <a:p>
            <a:pPr lvl="2"/>
            <a:r>
              <a:rPr lang="en-US" sz="2400" dirty="0" smtClean="0"/>
              <a:t>Speech recognizers designed for creating / editing text documents</a:t>
            </a:r>
          </a:p>
          <a:p>
            <a:pPr lvl="2"/>
            <a:r>
              <a:rPr lang="en-US" sz="2400" dirty="0" smtClean="0"/>
              <a:t>Training of Speech recognizers done to support word processing tasks.</a:t>
            </a:r>
          </a:p>
          <a:p>
            <a:pPr lvl="2"/>
            <a:r>
              <a:rPr lang="en-US" sz="2400" dirty="0" smtClean="0"/>
              <a:t>Word processing tasks ≠ Programming tasks</a:t>
            </a:r>
          </a:p>
        </p:txBody>
      </p:sp>
    </p:spTree>
    <p:extLst>
      <p:ext uri="{BB962C8B-B14F-4D97-AF65-F5344CB8AC3E}">
        <p14:creationId xmlns:p14="http://schemas.microsoft.com/office/powerpoint/2010/main" val="2728014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normAutofit/>
          </a:bodyPr>
          <a:lstStyle/>
          <a:p>
            <a:r>
              <a:rPr lang="en-US" sz="2800" dirty="0"/>
              <a:t>Begel’s research: Challenges with voice-based </a:t>
            </a:r>
            <a:r>
              <a:rPr lang="en-US" sz="2800" dirty="0" smtClean="0"/>
              <a:t>programming</a:t>
            </a:r>
          </a:p>
          <a:p>
            <a:pPr lvl="1"/>
            <a:r>
              <a:rPr lang="en-US" sz="2600" dirty="0" smtClean="0"/>
              <a:t>Using voice for software development is something new for programmers</a:t>
            </a:r>
          </a:p>
          <a:p>
            <a:pPr lvl="2"/>
            <a:r>
              <a:rPr lang="en-US" sz="2400" dirty="0" smtClean="0"/>
              <a:t>Programmers very used to keyboard</a:t>
            </a:r>
          </a:p>
          <a:p>
            <a:pPr lvl="2"/>
            <a:r>
              <a:rPr lang="en-US" sz="2400" dirty="0" smtClean="0"/>
              <a:t>Difficult to adapt to switching (time and effort needed)</a:t>
            </a:r>
            <a:endParaRPr lang="en-US" sz="2400" dirty="0"/>
          </a:p>
        </p:txBody>
      </p:sp>
    </p:spTree>
    <p:extLst>
      <p:ext uri="{BB962C8B-B14F-4D97-AF65-F5344CB8AC3E}">
        <p14:creationId xmlns:p14="http://schemas.microsoft.com/office/powerpoint/2010/main" val="3901696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normAutofit/>
          </a:bodyPr>
          <a:lstStyle/>
          <a:p>
            <a:r>
              <a:rPr lang="en-US" sz="2800" dirty="0"/>
              <a:t>Begel’s </a:t>
            </a:r>
            <a:r>
              <a:rPr lang="en-US" sz="2800" dirty="0" smtClean="0"/>
              <a:t>experiment: How programmers verbalize code</a:t>
            </a:r>
            <a:endParaRPr lang="en-US" sz="2800" dirty="0"/>
          </a:p>
          <a:p>
            <a:pPr lvl="1"/>
            <a:r>
              <a:rPr lang="en-US" sz="2600" dirty="0" smtClean="0"/>
              <a:t>Spoken words are hard to write down</a:t>
            </a:r>
          </a:p>
          <a:p>
            <a:pPr lvl="2"/>
            <a:r>
              <a:rPr lang="en-US" sz="2400" dirty="0" smtClean="0"/>
              <a:t>Homophones (same word recognized differently by Speech Recognizer)</a:t>
            </a:r>
          </a:p>
          <a:p>
            <a:pPr lvl="2"/>
            <a:r>
              <a:rPr lang="en-US" sz="2400" dirty="0" smtClean="0"/>
              <a:t>Capitalization not explicitly verbalized. </a:t>
            </a:r>
          </a:p>
          <a:p>
            <a:pPr lvl="2"/>
            <a:r>
              <a:rPr lang="en-US" sz="2400" dirty="0" smtClean="0"/>
              <a:t>Ambiguity of spaces between words. ( “drop stack process” vs “dropStackProcess” )</a:t>
            </a:r>
            <a:endParaRPr lang="en-US" sz="2600" dirty="0"/>
          </a:p>
          <a:p>
            <a:pPr lvl="1"/>
            <a:endParaRPr lang="en-US" sz="2600" dirty="0"/>
          </a:p>
          <a:p>
            <a:endParaRPr lang="en-US" dirty="0"/>
          </a:p>
        </p:txBody>
      </p:sp>
    </p:spTree>
    <p:extLst>
      <p:ext uri="{BB962C8B-B14F-4D97-AF65-F5344CB8AC3E}">
        <p14:creationId xmlns:p14="http://schemas.microsoft.com/office/powerpoint/2010/main" val="677922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Begel’s experiment: How programmers verbalize </a:t>
            </a:r>
            <a:r>
              <a:rPr lang="en-US" sz="2800" dirty="0" smtClean="0">
                <a:solidFill>
                  <a:srgbClr val="000000"/>
                </a:solidFill>
              </a:rPr>
              <a:t>code</a:t>
            </a:r>
          </a:p>
          <a:p>
            <a:pPr lvl="1"/>
            <a:r>
              <a:rPr lang="en-US" sz="2600" dirty="0" smtClean="0">
                <a:solidFill>
                  <a:srgbClr val="000000"/>
                </a:solidFill>
              </a:rPr>
              <a:t>Structural ambiguities</a:t>
            </a:r>
          </a:p>
          <a:p>
            <a:pPr lvl="2"/>
            <a:r>
              <a:rPr lang="en-US" sz="2400" dirty="0" smtClean="0"/>
              <a:t>User tends to omit punctuation when spoken.</a:t>
            </a:r>
          </a:p>
          <a:p>
            <a:pPr lvl="2"/>
            <a:r>
              <a:rPr lang="en-US" sz="2400" dirty="0" smtClean="0"/>
              <a:t>Dot in </a:t>
            </a:r>
            <a:r>
              <a:rPr lang="en-US" sz="2400" dirty="0" err="1" smtClean="0"/>
              <a:t>object.stack</a:t>
            </a:r>
            <a:endParaRPr lang="en-US" sz="2400" dirty="0" smtClean="0"/>
          </a:p>
          <a:p>
            <a:pPr lvl="2"/>
            <a:r>
              <a:rPr lang="en-US" sz="2400" dirty="0" smtClean="0"/>
              <a:t>Parentheses in method call like “e.printStackTrace()”</a:t>
            </a:r>
          </a:p>
          <a:p>
            <a:pPr lvl="2"/>
            <a:r>
              <a:rPr lang="en-US" sz="2400" dirty="0" smtClean="0"/>
              <a:t>Punctuations important to precisely mark our different program structures.</a:t>
            </a:r>
          </a:p>
          <a:p>
            <a:pPr lvl="2"/>
            <a:endParaRPr lang="en-US" sz="2400" dirty="0"/>
          </a:p>
        </p:txBody>
      </p:sp>
    </p:spTree>
    <p:extLst>
      <p:ext uri="{BB962C8B-B14F-4D97-AF65-F5344CB8AC3E}">
        <p14:creationId xmlns:p14="http://schemas.microsoft.com/office/powerpoint/2010/main" val="201245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Begel’s experiment: How programmers verbalize </a:t>
            </a:r>
            <a:r>
              <a:rPr lang="en-US" sz="2800" dirty="0" smtClean="0">
                <a:solidFill>
                  <a:srgbClr val="000000"/>
                </a:solidFill>
              </a:rPr>
              <a:t>code</a:t>
            </a:r>
          </a:p>
          <a:p>
            <a:pPr lvl="1">
              <a:buClr>
                <a:srgbClr val="6F6F74"/>
              </a:buClr>
            </a:pPr>
            <a:r>
              <a:rPr lang="en-US" sz="2600" dirty="0" smtClean="0">
                <a:solidFill>
                  <a:srgbClr val="000000"/>
                </a:solidFill>
              </a:rPr>
              <a:t>Abstraction by programmers</a:t>
            </a:r>
          </a:p>
          <a:p>
            <a:pPr lvl="2">
              <a:buClr>
                <a:srgbClr val="6F6F74"/>
              </a:buClr>
            </a:pPr>
            <a:r>
              <a:rPr lang="en-US" sz="2400" dirty="0" smtClean="0">
                <a:solidFill>
                  <a:srgbClr val="000000"/>
                </a:solidFill>
              </a:rPr>
              <a:t>Natural and common to speak in higher-level code</a:t>
            </a:r>
          </a:p>
          <a:p>
            <a:pPr lvl="2">
              <a:buClr>
                <a:srgbClr val="6F6F74"/>
              </a:buClr>
            </a:pPr>
            <a:r>
              <a:rPr lang="en-US" sz="2400" dirty="0" smtClean="0">
                <a:solidFill>
                  <a:srgbClr val="000000"/>
                </a:solidFill>
              </a:rPr>
              <a:t>Example: “Set all the fields of array to null”</a:t>
            </a:r>
          </a:p>
          <a:p>
            <a:pPr lvl="2">
              <a:buClr>
                <a:srgbClr val="6F6F74"/>
              </a:buClr>
            </a:pPr>
            <a:r>
              <a:rPr lang="en-US" sz="2400" dirty="0" smtClean="0">
                <a:solidFill>
                  <a:srgbClr val="000000"/>
                </a:solidFill>
              </a:rPr>
              <a:t>This is worth looking at in the future as it can improve productivity (1 phrase </a:t>
            </a:r>
            <a:r>
              <a:rPr lang="en-US" sz="2400" dirty="0" smtClean="0">
                <a:solidFill>
                  <a:srgbClr val="000000"/>
                </a:solidFill>
                <a:sym typeface="Wingdings" panose="05000000000000000000" pitchFamily="2" charset="2"/>
              </a:rPr>
              <a:t> many lines of code)</a:t>
            </a:r>
            <a:endParaRPr lang="en-US" sz="2400" dirty="0" smtClean="0">
              <a:solidFill>
                <a:srgbClr val="000000"/>
              </a:solidFill>
            </a:endParaRPr>
          </a:p>
          <a:p>
            <a:pPr lvl="2">
              <a:buClr>
                <a:srgbClr val="6F6F74"/>
              </a:buClr>
            </a:pPr>
            <a:endParaRPr lang="en-US" sz="2400" dirty="0" smtClean="0">
              <a:solidFill>
                <a:srgbClr val="000000"/>
              </a:solidFill>
            </a:endParaRPr>
          </a:p>
          <a:p>
            <a:pPr lvl="2">
              <a:buClr>
                <a:srgbClr val="6F6F74"/>
              </a:buClr>
            </a:pPr>
            <a:endParaRPr lang="en-US" sz="2400" dirty="0">
              <a:solidFill>
                <a:srgbClr val="000000"/>
              </a:solidFill>
            </a:endParaRPr>
          </a:p>
          <a:p>
            <a:endParaRPr lang="en-US" dirty="0"/>
          </a:p>
        </p:txBody>
      </p:sp>
    </p:spTree>
    <p:extLst>
      <p:ext uri="{BB962C8B-B14F-4D97-AF65-F5344CB8AC3E}">
        <p14:creationId xmlns:p14="http://schemas.microsoft.com/office/powerpoint/2010/main" val="393320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Begel’s experiment: How programmers verbalize code</a:t>
            </a:r>
          </a:p>
          <a:p>
            <a:pPr lvl="1">
              <a:buClr>
                <a:srgbClr val="6F6F74"/>
              </a:buClr>
            </a:pPr>
            <a:r>
              <a:rPr lang="en-US" sz="2600" dirty="0" smtClean="0">
                <a:solidFill>
                  <a:srgbClr val="000000"/>
                </a:solidFill>
              </a:rPr>
              <a:t>Disambiguation</a:t>
            </a:r>
          </a:p>
          <a:p>
            <a:pPr lvl="2">
              <a:buClr>
                <a:srgbClr val="6F6F74"/>
              </a:buClr>
            </a:pPr>
            <a:r>
              <a:rPr lang="en-US" sz="2400" dirty="0" smtClean="0">
                <a:solidFill>
                  <a:srgbClr val="000000"/>
                </a:solidFill>
              </a:rPr>
              <a:t>English native speakers use prosody for disambiguation.</a:t>
            </a:r>
          </a:p>
          <a:p>
            <a:pPr lvl="2">
              <a:buClr>
                <a:srgbClr val="6F6F74"/>
              </a:buClr>
            </a:pPr>
            <a:r>
              <a:rPr lang="en-US" sz="2400" dirty="0" smtClean="0">
                <a:solidFill>
                  <a:srgbClr val="000000"/>
                </a:solidFill>
              </a:rPr>
              <a:t>Example: “array sub </a:t>
            </a:r>
            <a:r>
              <a:rPr lang="en-US" sz="2400" dirty="0" err="1" smtClean="0">
                <a:solidFill>
                  <a:srgbClr val="000000"/>
                </a:solidFill>
              </a:rPr>
              <a:t>i</a:t>
            </a:r>
            <a:r>
              <a:rPr lang="en-US" sz="2400" dirty="0" smtClean="0">
                <a:solidFill>
                  <a:srgbClr val="000000"/>
                </a:solidFill>
              </a:rPr>
              <a:t> plus </a:t>
            </a:r>
            <a:r>
              <a:rPr lang="en-US" sz="2400" dirty="0" err="1" smtClean="0">
                <a:solidFill>
                  <a:srgbClr val="000000"/>
                </a:solidFill>
              </a:rPr>
              <a:t>plus</a:t>
            </a:r>
            <a:r>
              <a:rPr lang="en-US" sz="2400" dirty="0" smtClean="0">
                <a:solidFill>
                  <a:srgbClr val="000000"/>
                </a:solidFill>
              </a:rPr>
              <a:t>” for array[</a:t>
            </a:r>
            <a:r>
              <a:rPr lang="en-US" sz="2400" dirty="0" err="1" smtClean="0">
                <a:solidFill>
                  <a:srgbClr val="000000"/>
                </a:solidFill>
              </a:rPr>
              <a:t>i</a:t>
            </a:r>
            <a:r>
              <a:rPr lang="en-US" sz="2400" dirty="0" smtClean="0">
                <a:solidFill>
                  <a:srgbClr val="000000"/>
                </a:solidFill>
              </a:rPr>
              <a:t>]++ or array[</a:t>
            </a:r>
            <a:r>
              <a:rPr lang="en-US" sz="2400" dirty="0" err="1" smtClean="0">
                <a:solidFill>
                  <a:srgbClr val="000000"/>
                </a:solidFill>
              </a:rPr>
              <a:t>i</a:t>
            </a:r>
            <a:r>
              <a:rPr lang="en-US" sz="2400" dirty="0" smtClean="0">
                <a:solidFill>
                  <a:srgbClr val="000000"/>
                </a:solidFill>
              </a:rPr>
              <a:t>++]</a:t>
            </a:r>
          </a:p>
          <a:p>
            <a:pPr lvl="2">
              <a:buClr>
                <a:srgbClr val="6F6F74"/>
              </a:buClr>
            </a:pPr>
            <a:r>
              <a:rPr lang="en-US" sz="2400" dirty="0" smtClean="0">
                <a:solidFill>
                  <a:srgbClr val="000000"/>
                </a:solidFill>
              </a:rPr>
              <a:t>Non-native speakers use their own native language’s prosody</a:t>
            </a:r>
          </a:p>
          <a:p>
            <a:pPr lvl="2">
              <a:buClr>
                <a:srgbClr val="6F6F74"/>
              </a:buClr>
            </a:pPr>
            <a:endParaRPr lang="en-US" sz="2400" dirty="0">
              <a:solidFill>
                <a:srgbClr val="000000"/>
              </a:solidFill>
            </a:endParaRPr>
          </a:p>
          <a:p>
            <a:endParaRPr lang="en-US" dirty="0"/>
          </a:p>
        </p:txBody>
      </p:sp>
    </p:spTree>
    <p:extLst>
      <p:ext uri="{BB962C8B-B14F-4D97-AF65-F5344CB8AC3E}">
        <p14:creationId xmlns:p14="http://schemas.microsoft.com/office/powerpoint/2010/main" val="4036372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Spoken Java (example</a:t>
            </a:r>
            <a:r>
              <a:rPr lang="en-US" sz="2800" dirty="0" smtClean="0">
                <a:solidFill>
                  <a:srgbClr val="000000"/>
                </a:solidFill>
              </a:rPr>
              <a:t>)</a:t>
            </a:r>
          </a:p>
          <a:p>
            <a:pPr lvl="1">
              <a:buClr>
                <a:srgbClr val="6F6F74"/>
              </a:buClr>
            </a:pPr>
            <a:r>
              <a:rPr lang="en-US" sz="2600" dirty="0" smtClean="0">
                <a:solidFill>
                  <a:srgbClr val="000000"/>
                </a:solidFill>
              </a:rPr>
              <a:t>Using their experiment results </a:t>
            </a:r>
            <a:r>
              <a:rPr lang="en-US" sz="2600" dirty="0" smtClean="0">
                <a:solidFill>
                  <a:srgbClr val="000000"/>
                </a:solidFill>
                <a:sym typeface="Wingdings" panose="05000000000000000000" pitchFamily="2" charset="2"/>
              </a:rPr>
              <a:t> design and create Spoken Java</a:t>
            </a:r>
          </a:p>
          <a:p>
            <a:pPr lvl="1">
              <a:buClr>
                <a:srgbClr val="6F6F74"/>
              </a:buClr>
            </a:pPr>
            <a:r>
              <a:rPr lang="en-US" sz="2600" dirty="0" smtClean="0">
                <a:solidFill>
                  <a:srgbClr val="000000"/>
                </a:solidFill>
                <a:sym typeface="Wingdings" panose="05000000000000000000" pitchFamily="2" charset="2"/>
              </a:rPr>
              <a:t>Match closely to how programmers verbalize code</a:t>
            </a:r>
          </a:p>
          <a:p>
            <a:pPr lvl="1">
              <a:buClr>
                <a:srgbClr val="6F6F74"/>
              </a:buClr>
            </a:pPr>
            <a:r>
              <a:rPr lang="en-US" sz="2600" dirty="0" smtClean="0">
                <a:solidFill>
                  <a:srgbClr val="000000"/>
                </a:solidFill>
                <a:sym typeface="Wingdings" panose="05000000000000000000" pitchFamily="2" charset="2"/>
              </a:rPr>
              <a:t>Made improvements to their program to address issues from study.</a:t>
            </a:r>
            <a:endParaRPr lang="en-US" sz="2600" dirty="0" smtClean="0">
              <a:solidFill>
                <a:srgbClr val="000000"/>
              </a:solidFill>
            </a:endParaRPr>
          </a:p>
          <a:p>
            <a:pPr lvl="1">
              <a:buClr>
                <a:srgbClr val="6F6F74"/>
              </a:buClr>
            </a:pPr>
            <a:endParaRPr lang="en-US" sz="2600" dirty="0">
              <a:solidFill>
                <a:srgbClr val="000000"/>
              </a:solidFill>
            </a:endParaRPr>
          </a:p>
          <a:p>
            <a:endParaRPr lang="en-US" dirty="0"/>
          </a:p>
        </p:txBody>
      </p:sp>
    </p:spTree>
    <p:extLst>
      <p:ext uri="{BB962C8B-B14F-4D97-AF65-F5344CB8AC3E}">
        <p14:creationId xmlns:p14="http://schemas.microsoft.com/office/powerpoint/2010/main" val="413227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Spoken Java (example</a:t>
            </a:r>
            <a:r>
              <a:rPr lang="en-US" sz="2800" dirty="0" smtClean="0">
                <a:solidFill>
                  <a:srgbClr val="000000"/>
                </a:solidFill>
              </a:rPr>
              <a:t>)</a:t>
            </a:r>
          </a:p>
          <a:p>
            <a:pPr lvl="1">
              <a:buClr>
                <a:srgbClr val="6F6F74"/>
              </a:buClr>
            </a:pPr>
            <a:r>
              <a:rPr lang="en-US" sz="2600" dirty="0" smtClean="0">
                <a:solidFill>
                  <a:srgbClr val="000000"/>
                </a:solidFill>
              </a:rPr>
              <a:t>Has an analysis framework – Harmonia</a:t>
            </a:r>
          </a:p>
          <a:p>
            <a:pPr lvl="1">
              <a:buClr>
                <a:srgbClr val="6F6F74"/>
              </a:buClr>
            </a:pPr>
            <a:r>
              <a:rPr lang="en-US" sz="2600" dirty="0" smtClean="0">
                <a:solidFill>
                  <a:srgbClr val="000000"/>
                </a:solidFill>
              </a:rPr>
              <a:t>Analyzes texts translated by Speech recognizer</a:t>
            </a:r>
          </a:p>
          <a:p>
            <a:pPr lvl="1">
              <a:buClr>
                <a:srgbClr val="6F6F74"/>
              </a:buClr>
            </a:pPr>
            <a:r>
              <a:rPr lang="en-US" sz="2600" dirty="0" smtClean="0">
                <a:solidFill>
                  <a:srgbClr val="000000"/>
                </a:solidFill>
              </a:rPr>
              <a:t>Harmonia handles homophones, miscapitalized words and concatenated words by using contextual information.</a:t>
            </a:r>
          </a:p>
          <a:p>
            <a:pPr lvl="1">
              <a:buClr>
                <a:srgbClr val="6F6F74"/>
              </a:buClr>
            </a:pPr>
            <a:endParaRPr lang="en-US" sz="2600" dirty="0">
              <a:solidFill>
                <a:srgbClr val="000000"/>
              </a:solidFill>
            </a:endParaRPr>
          </a:p>
          <a:p>
            <a:endParaRPr lang="en-US" dirty="0"/>
          </a:p>
        </p:txBody>
      </p:sp>
    </p:spTree>
    <p:extLst>
      <p:ext uri="{BB962C8B-B14F-4D97-AF65-F5344CB8AC3E}">
        <p14:creationId xmlns:p14="http://schemas.microsoft.com/office/powerpoint/2010/main" val="181786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Limitations in Begel’s study</a:t>
            </a:r>
          </a:p>
          <a:p>
            <a:pPr lvl="1">
              <a:buClr>
                <a:srgbClr val="6F6F74"/>
              </a:buClr>
            </a:pPr>
            <a:r>
              <a:rPr lang="en-US" sz="2600" dirty="0" smtClean="0">
                <a:solidFill>
                  <a:srgbClr val="000000"/>
                </a:solidFill>
              </a:rPr>
              <a:t>Lack of feedback</a:t>
            </a:r>
          </a:p>
          <a:p>
            <a:pPr lvl="1">
              <a:buClr>
                <a:srgbClr val="6F6F74"/>
              </a:buClr>
            </a:pPr>
            <a:r>
              <a:rPr lang="en-US" sz="2600" dirty="0" smtClean="0">
                <a:solidFill>
                  <a:srgbClr val="000000"/>
                </a:solidFill>
              </a:rPr>
              <a:t>Program spoken in linear fashion</a:t>
            </a:r>
          </a:p>
          <a:p>
            <a:pPr lvl="1">
              <a:buClr>
                <a:srgbClr val="6F6F74"/>
              </a:buClr>
            </a:pPr>
            <a:r>
              <a:rPr lang="en-US" sz="2600" dirty="0" smtClean="0">
                <a:solidFill>
                  <a:srgbClr val="000000"/>
                </a:solidFill>
              </a:rPr>
              <a:t>Different programming styles</a:t>
            </a:r>
          </a:p>
          <a:p>
            <a:pPr lvl="1">
              <a:buClr>
                <a:srgbClr val="6F6F74"/>
              </a:buClr>
            </a:pPr>
            <a:r>
              <a:rPr lang="en-US" sz="2600" dirty="0" smtClean="0">
                <a:solidFill>
                  <a:srgbClr val="000000"/>
                </a:solidFill>
              </a:rPr>
              <a:t>Coding does not involve reading from script</a:t>
            </a:r>
          </a:p>
          <a:p>
            <a:pPr lvl="1">
              <a:buClr>
                <a:srgbClr val="6F6F74"/>
              </a:buClr>
            </a:pPr>
            <a:endParaRPr lang="en-US" sz="2600" dirty="0" smtClean="0">
              <a:solidFill>
                <a:srgbClr val="000000"/>
              </a:solidFill>
            </a:endParaRPr>
          </a:p>
          <a:p>
            <a:pPr lvl="1">
              <a:buClr>
                <a:srgbClr val="6F6F74"/>
              </a:buClr>
            </a:pPr>
            <a:endParaRPr lang="en-US" sz="2600" dirty="0">
              <a:solidFill>
                <a:srgbClr val="000000"/>
              </a:solidFill>
            </a:endParaRPr>
          </a:p>
          <a:p>
            <a:endParaRPr lang="en-US" dirty="0"/>
          </a:p>
        </p:txBody>
      </p:sp>
    </p:spTree>
    <p:extLst>
      <p:ext uri="{BB962C8B-B14F-4D97-AF65-F5344CB8AC3E}">
        <p14:creationId xmlns:p14="http://schemas.microsoft.com/office/powerpoint/2010/main" val="2740223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Limitations in </a:t>
            </a:r>
            <a:r>
              <a:rPr lang="en-US" sz="2800" dirty="0" err="1">
                <a:solidFill>
                  <a:srgbClr val="000000"/>
                </a:solidFill>
              </a:rPr>
              <a:t>Begel’s</a:t>
            </a:r>
            <a:r>
              <a:rPr lang="en-US" sz="2800" dirty="0">
                <a:solidFill>
                  <a:srgbClr val="000000"/>
                </a:solidFill>
              </a:rPr>
              <a:t> study</a:t>
            </a:r>
          </a:p>
          <a:p>
            <a:pPr lvl="1">
              <a:buClr>
                <a:srgbClr val="6F6F74"/>
              </a:buClr>
            </a:pPr>
            <a:r>
              <a:rPr lang="en-US" sz="2600" dirty="0" smtClean="0">
                <a:solidFill>
                  <a:srgbClr val="000000"/>
                </a:solidFill>
              </a:rPr>
              <a:t>Learning points</a:t>
            </a:r>
          </a:p>
          <a:p>
            <a:pPr lvl="2">
              <a:buClr>
                <a:srgbClr val="6F6F74"/>
              </a:buClr>
            </a:pPr>
            <a:r>
              <a:rPr lang="en-US" sz="2400" dirty="0" smtClean="0">
                <a:solidFill>
                  <a:srgbClr val="000000"/>
                </a:solidFill>
              </a:rPr>
              <a:t>Important to eliminate ambiguities</a:t>
            </a:r>
          </a:p>
          <a:p>
            <a:pPr lvl="2">
              <a:buClr>
                <a:srgbClr val="6F6F74"/>
              </a:buClr>
            </a:pPr>
            <a:r>
              <a:rPr lang="en-US" sz="2400" dirty="0" smtClean="0">
                <a:solidFill>
                  <a:srgbClr val="000000"/>
                </a:solidFill>
              </a:rPr>
              <a:t>Importance of feedback</a:t>
            </a:r>
          </a:p>
          <a:p>
            <a:pPr lvl="2">
              <a:buClr>
                <a:srgbClr val="6F6F74"/>
              </a:buClr>
            </a:pPr>
            <a:r>
              <a:rPr lang="en-US" sz="2400" dirty="0" smtClean="0">
                <a:solidFill>
                  <a:srgbClr val="000000"/>
                </a:solidFill>
              </a:rPr>
              <a:t>How programmers verbalize code</a:t>
            </a:r>
          </a:p>
          <a:p>
            <a:pPr lvl="2">
              <a:buClr>
                <a:srgbClr val="6F6F74"/>
              </a:buClr>
            </a:pPr>
            <a:endParaRPr lang="en-US" sz="2400" dirty="0" smtClean="0">
              <a:solidFill>
                <a:srgbClr val="000000"/>
              </a:solidFill>
            </a:endParaRPr>
          </a:p>
          <a:p>
            <a:pPr lvl="2">
              <a:buClr>
                <a:srgbClr val="6F6F74"/>
              </a:buClr>
            </a:pPr>
            <a:endParaRPr lang="en-US" sz="2400" dirty="0" smtClean="0">
              <a:solidFill>
                <a:srgbClr val="000000"/>
              </a:solidFill>
            </a:endParaRPr>
          </a:p>
          <a:p>
            <a:pPr lvl="2">
              <a:buClr>
                <a:srgbClr val="6F6F74"/>
              </a:buClr>
            </a:pPr>
            <a:endParaRPr lang="en-US" sz="2400" dirty="0" smtClean="0">
              <a:solidFill>
                <a:srgbClr val="000000"/>
              </a:solidFill>
            </a:endParaRPr>
          </a:p>
          <a:p>
            <a:pPr lvl="2">
              <a:buClr>
                <a:srgbClr val="6F6F74"/>
              </a:buClr>
            </a:pPr>
            <a:endParaRPr lang="en-US" sz="2400" dirty="0">
              <a:solidFill>
                <a:srgbClr val="000000"/>
              </a:solidFill>
            </a:endParaRPr>
          </a:p>
          <a:p>
            <a:endParaRPr lang="en-US" dirty="0"/>
          </a:p>
        </p:txBody>
      </p:sp>
    </p:spTree>
    <p:extLst>
      <p:ext uri="{BB962C8B-B14F-4D97-AF65-F5344CB8AC3E}">
        <p14:creationId xmlns:p14="http://schemas.microsoft.com/office/powerpoint/2010/main" val="267988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Project</a:t>
            </a:r>
            <a:endParaRPr lang="en-US" dirty="0"/>
          </a:p>
        </p:txBody>
      </p:sp>
      <p:sp>
        <p:nvSpPr>
          <p:cNvPr id="3" name="Content Placeholder 2"/>
          <p:cNvSpPr>
            <a:spLocks noGrp="1"/>
          </p:cNvSpPr>
          <p:nvPr>
            <p:ph idx="1"/>
          </p:nvPr>
        </p:nvSpPr>
        <p:spPr/>
        <p:txBody>
          <a:bodyPr>
            <a:noAutofit/>
          </a:bodyPr>
          <a:lstStyle/>
          <a:p>
            <a:r>
              <a:rPr lang="en-US" sz="2400" dirty="0" smtClean="0"/>
              <a:t>Help people suffering from Carpal Tunnel Syndrome (CTS) to write code. [CTS is also known as </a:t>
            </a:r>
            <a:r>
              <a:rPr lang="en-US" sz="2400" dirty="0"/>
              <a:t>Repetitive Strain </a:t>
            </a:r>
            <a:r>
              <a:rPr lang="en-US" sz="2400" dirty="0" smtClean="0"/>
              <a:t>Injury]</a:t>
            </a:r>
          </a:p>
          <a:p>
            <a:pPr lvl="1"/>
            <a:r>
              <a:rPr lang="en-US" sz="2000" dirty="0" smtClean="0"/>
              <a:t>CTS – medical condition affecting median nerves of the hand</a:t>
            </a:r>
          </a:p>
          <a:p>
            <a:pPr lvl="1"/>
            <a:r>
              <a:rPr lang="en-US" sz="2000" dirty="0" smtClean="0"/>
              <a:t>Programmers type code repeatedly for long hours.</a:t>
            </a:r>
          </a:p>
          <a:p>
            <a:r>
              <a:rPr lang="en-US" sz="2400" dirty="0" smtClean="0"/>
              <a:t>Assist programmers to write code hands-free</a:t>
            </a:r>
          </a:p>
          <a:p>
            <a:r>
              <a:rPr lang="en-US" sz="2400" dirty="0" smtClean="0"/>
              <a:t>This project allows users to write a program by voice</a:t>
            </a:r>
          </a:p>
        </p:txBody>
      </p:sp>
      <p:pic>
        <p:nvPicPr>
          <p:cNvPr id="1026" name="Picture 2" descr="Image result for carpal tunnel syndr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571" y="34731"/>
            <a:ext cx="1933480" cy="198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31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End-to-end program which converts user’s voice into program code.</a:t>
            </a:r>
          </a:p>
          <a:p>
            <a:pPr lvl="0">
              <a:buClr>
                <a:srgbClr val="6F6F74"/>
              </a:buClr>
            </a:pPr>
            <a:r>
              <a:rPr lang="en-US" sz="2800" dirty="0" smtClean="0">
                <a:solidFill>
                  <a:srgbClr val="000000"/>
                </a:solidFill>
              </a:rPr>
              <a:t>Using structured language </a:t>
            </a:r>
            <a:endParaRPr lang="en-US" sz="2800" dirty="0">
              <a:solidFill>
                <a:srgbClr val="000000"/>
              </a:solidFill>
            </a:endParaRPr>
          </a:p>
        </p:txBody>
      </p:sp>
    </p:spTree>
    <p:extLst>
      <p:ext uri="{BB962C8B-B14F-4D97-AF65-F5344CB8AC3E}">
        <p14:creationId xmlns:p14="http://schemas.microsoft.com/office/powerpoint/2010/main" val="1627902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613" y="1093893"/>
            <a:ext cx="9692640" cy="1325562"/>
          </a:xfrm>
        </p:spPr>
        <p:txBody>
          <a:bodyPr/>
          <a:lstStyle/>
          <a:p>
            <a:r>
              <a:rPr lang="en-US" dirty="0" smtClean="0"/>
              <a:t>System</a:t>
            </a:r>
            <a:br>
              <a:rPr lang="en-US" dirty="0" smtClean="0"/>
            </a:br>
            <a:r>
              <a:rPr lang="en-US" dirty="0" smtClean="0"/>
              <a:t>Architecture</a:t>
            </a:r>
            <a:endParaRPr lang="en-US" dirty="0"/>
          </a:p>
        </p:txBody>
      </p:sp>
      <p:pic>
        <p:nvPicPr>
          <p:cNvPr id="4" name="Content Placeholder 3"/>
          <p:cNvPicPr>
            <a:picLocks noGrp="1" noChangeAspect="1"/>
          </p:cNvPicPr>
          <p:nvPr>
            <p:ph idx="1"/>
          </p:nvPr>
        </p:nvPicPr>
        <p:blipFill>
          <a:blip r:embed="rId2"/>
          <a:stretch>
            <a:fillRect/>
          </a:stretch>
        </p:blipFill>
        <p:spPr>
          <a:xfrm>
            <a:off x="5554135" y="152399"/>
            <a:ext cx="5111236" cy="6570134"/>
          </a:xfrm>
          <a:prstGeom prst="rect">
            <a:avLst/>
          </a:prstGeom>
        </p:spPr>
      </p:pic>
    </p:spTree>
    <p:extLst>
      <p:ext uri="{BB962C8B-B14F-4D97-AF65-F5344CB8AC3E}">
        <p14:creationId xmlns:p14="http://schemas.microsoft.com/office/powerpoint/2010/main" val="642528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54135" y="152399"/>
            <a:ext cx="5111236" cy="6570134"/>
          </a:xfrm>
          <a:prstGeom prst="rect">
            <a:avLst/>
          </a:prstGeom>
        </p:spPr>
      </p:pic>
      <p:sp>
        <p:nvSpPr>
          <p:cNvPr id="5" name="Rectangle 4"/>
          <p:cNvSpPr/>
          <p:nvPr/>
        </p:nvSpPr>
        <p:spPr>
          <a:xfrm>
            <a:off x="321141" y="2143671"/>
            <a:ext cx="6647974" cy="430887"/>
          </a:xfrm>
          <a:prstGeom prst="rect">
            <a:avLst/>
          </a:prstGeom>
        </p:spPr>
        <p:txBody>
          <a:bodyPr wrap="none">
            <a:spAutoFit/>
          </a:bodyPr>
          <a:lstStyle/>
          <a:p>
            <a:r>
              <a:rPr lang="en-US" sz="2200" dirty="0" smtClean="0">
                <a:solidFill>
                  <a:srgbClr val="000000"/>
                </a:solidFill>
                <a:latin typeface="Times New Roman" panose="02020603050405020304" pitchFamily="18" charset="0"/>
              </a:rPr>
              <a:t>declare float money equal three point two </a:t>
            </a:r>
            <a:r>
              <a:rPr lang="en-US" sz="2200" dirty="0" smtClean="0">
                <a:solidFill>
                  <a:srgbClr val="FF0000"/>
                </a:solidFill>
                <a:latin typeface="Times New Roman" panose="02020603050405020304" pitchFamily="18" charset="0"/>
              </a:rPr>
              <a:t>and</a:t>
            </a:r>
            <a:r>
              <a:rPr lang="en-US" sz="2200" dirty="0" smtClean="0">
                <a:solidFill>
                  <a:srgbClr val="000000"/>
                </a:solidFill>
                <a:latin typeface="Times New Roman" panose="02020603050405020304" pitchFamily="18" charset="0"/>
              </a:rPr>
              <a:t> declare 	</a:t>
            </a:r>
            <a:endParaRPr lang="en-US" sz="2200" dirty="0">
              <a:solidFill>
                <a:srgbClr val="000000"/>
              </a:solidFill>
              <a:latin typeface="Times New Roman" panose="02020603050405020304" pitchFamily="18" charset="0"/>
            </a:endParaRPr>
          </a:p>
        </p:txBody>
      </p:sp>
      <p:sp>
        <p:nvSpPr>
          <p:cNvPr id="6" name="Rectangle 5"/>
          <p:cNvSpPr/>
          <p:nvPr/>
        </p:nvSpPr>
        <p:spPr>
          <a:xfrm>
            <a:off x="270341" y="3285072"/>
            <a:ext cx="6647974" cy="430887"/>
          </a:xfrm>
          <a:prstGeom prst="rect">
            <a:avLst/>
          </a:prstGeom>
        </p:spPr>
        <p:txBody>
          <a:bodyPr wrap="none">
            <a:spAutoFit/>
          </a:bodyPr>
          <a:lstStyle/>
          <a:p>
            <a:r>
              <a:rPr lang="en-US" sz="2200" dirty="0">
                <a:solidFill>
                  <a:srgbClr val="000000"/>
                </a:solidFill>
                <a:latin typeface="Times New Roman" panose="02020603050405020304" pitchFamily="18" charset="0"/>
              </a:rPr>
              <a:t>declare float money equal three point two </a:t>
            </a:r>
            <a:r>
              <a:rPr lang="en-US" sz="2200" dirty="0">
                <a:latin typeface="Times New Roman" panose="02020603050405020304" pitchFamily="18" charset="0"/>
              </a:rPr>
              <a:t>end</a:t>
            </a:r>
            <a:r>
              <a:rPr lang="en-US" sz="2200" dirty="0">
                <a:solidFill>
                  <a:srgbClr val="000000"/>
                </a:solidFill>
                <a:latin typeface="Times New Roman" panose="02020603050405020304" pitchFamily="18" charset="0"/>
              </a:rPr>
              <a:t> declare 	</a:t>
            </a:r>
          </a:p>
        </p:txBody>
      </p:sp>
      <p:sp>
        <p:nvSpPr>
          <p:cNvPr id="7" name="Rectangle 6"/>
          <p:cNvSpPr/>
          <p:nvPr/>
        </p:nvSpPr>
        <p:spPr>
          <a:xfrm>
            <a:off x="346252" y="4521205"/>
            <a:ext cx="6647974" cy="430887"/>
          </a:xfrm>
          <a:prstGeom prst="rect">
            <a:avLst/>
          </a:prstGeom>
        </p:spPr>
        <p:txBody>
          <a:bodyPr wrap="none">
            <a:spAutoFit/>
          </a:bodyPr>
          <a:lstStyle/>
          <a:p>
            <a:r>
              <a:rPr lang="en-US" sz="2200" dirty="0">
                <a:solidFill>
                  <a:srgbClr val="000000"/>
                </a:solidFill>
                <a:latin typeface="Times New Roman" panose="02020603050405020304" pitchFamily="18" charset="0"/>
              </a:rPr>
              <a:t>#create float #variable money #value 3.2 #</a:t>
            </a:r>
            <a:r>
              <a:rPr lang="en-US" sz="2200" dirty="0" err="1">
                <a:solidFill>
                  <a:srgbClr val="000000"/>
                </a:solidFill>
                <a:latin typeface="Times New Roman" panose="02020603050405020304" pitchFamily="18" charset="0"/>
              </a:rPr>
              <a:t>dec_end</a:t>
            </a:r>
            <a:r>
              <a:rPr lang="en-US" sz="2200" dirty="0">
                <a:solidFill>
                  <a:srgbClr val="000000"/>
                </a:solidFill>
                <a:latin typeface="Times New Roman" panose="02020603050405020304" pitchFamily="18" charset="0"/>
              </a:rPr>
              <a:t>;; 	</a:t>
            </a:r>
          </a:p>
        </p:txBody>
      </p:sp>
      <p:sp>
        <p:nvSpPr>
          <p:cNvPr id="8" name="Rectangle 7"/>
          <p:cNvSpPr/>
          <p:nvPr/>
        </p:nvSpPr>
        <p:spPr>
          <a:xfrm>
            <a:off x="2578665" y="5757338"/>
            <a:ext cx="2954655" cy="430887"/>
          </a:xfrm>
          <a:prstGeom prst="rect">
            <a:avLst/>
          </a:prstGeom>
        </p:spPr>
        <p:txBody>
          <a:bodyPr wrap="none">
            <a:spAutoFit/>
          </a:bodyPr>
          <a:lstStyle/>
          <a:p>
            <a:r>
              <a:rPr lang="en-US" sz="2200" dirty="0">
                <a:solidFill>
                  <a:srgbClr val="000000"/>
                </a:solidFill>
                <a:latin typeface="Times New Roman" panose="02020603050405020304" pitchFamily="18" charset="0"/>
              </a:rPr>
              <a:t>float money = 3.2; </a:t>
            </a:r>
            <a:r>
              <a:rPr lang="en-US"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5019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Recognizer module</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Converts voice input into English text.</a:t>
            </a:r>
          </a:p>
          <a:p>
            <a:pPr lvl="0">
              <a:buClr>
                <a:srgbClr val="6F6F74"/>
              </a:buClr>
            </a:pPr>
            <a:r>
              <a:rPr lang="en-US" sz="2800" dirty="0" smtClean="0">
                <a:solidFill>
                  <a:srgbClr val="000000"/>
                </a:solidFill>
              </a:rPr>
              <a:t>Using python Speech Recognition library</a:t>
            </a:r>
          </a:p>
          <a:p>
            <a:pPr lvl="1">
              <a:buClr>
                <a:srgbClr val="6F6F74"/>
              </a:buClr>
            </a:pPr>
            <a:r>
              <a:rPr lang="en-US" sz="2600" dirty="0" smtClean="0">
                <a:solidFill>
                  <a:srgbClr val="000000"/>
                </a:solidFill>
              </a:rPr>
              <a:t>Supports several APIs</a:t>
            </a:r>
          </a:p>
          <a:p>
            <a:pPr lvl="1">
              <a:buClr>
                <a:srgbClr val="6F6F74"/>
              </a:buClr>
            </a:pPr>
            <a:r>
              <a:rPr lang="en-US" sz="2600" dirty="0" smtClean="0">
                <a:solidFill>
                  <a:srgbClr val="000000"/>
                </a:solidFill>
              </a:rPr>
              <a:t>Experiment on the APIs</a:t>
            </a:r>
            <a:endParaRPr lang="en-US" sz="2600" dirty="0">
              <a:solidFill>
                <a:srgbClr val="000000"/>
              </a:solidFill>
            </a:endParaRPr>
          </a:p>
          <a:p>
            <a:endParaRPr lang="en-US" dirty="0"/>
          </a:p>
        </p:txBody>
      </p:sp>
    </p:spTree>
    <p:extLst>
      <p:ext uri="{BB962C8B-B14F-4D97-AF65-F5344CB8AC3E}">
        <p14:creationId xmlns:p14="http://schemas.microsoft.com/office/powerpoint/2010/main" val="42597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Recognizer module</a:t>
            </a:r>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Experiment with basket of keywords:</a:t>
            </a:r>
          </a:p>
          <a:p>
            <a:pPr lvl="1">
              <a:buClr>
                <a:srgbClr val="6F6F74"/>
              </a:buClr>
            </a:pPr>
            <a:endParaRPr lang="en-US" sz="2600" dirty="0" smtClean="0">
              <a:solidFill>
                <a:srgbClr val="000000"/>
              </a:solidFill>
            </a:endParaRPr>
          </a:p>
          <a:p>
            <a:pPr lvl="1">
              <a:buClr>
                <a:srgbClr val="6F6F74"/>
              </a:buClr>
            </a:pPr>
            <a:endParaRPr lang="en-US" sz="2600" dirty="0">
              <a:solidFill>
                <a:srgbClr val="000000"/>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27600039"/>
              </p:ext>
            </p:extLst>
          </p:nvPr>
        </p:nvGraphicFramePr>
        <p:xfrm>
          <a:off x="1187366" y="2478776"/>
          <a:ext cx="8669866" cy="4057493"/>
        </p:xfrm>
        <a:graphic>
          <a:graphicData uri="http://schemas.openxmlformats.org/drawingml/2006/table">
            <a:tbl>
              <a:tblPr firstRow="1" firstCol="1" bandRow="1">
                <a:tableStyleId>{5C22544A-7EE6-4342-B048-85BDC9FD1C3A}</a:tableStyleId>
              </a:tblPr>
              <a:tblGrid>
                <a:gridCol w="1733973"/>
                <a:gridCol w="1733973"/>
                <a:gridCol w="1951879"/>
                <a:gridCol w="1835972"/>
                <a:gridCol w="1414069"/>
              </a:tblGrid>
              <a:tr h="579641">
                <a:tc>
                  <a:txBody>
                    <a:bodyPr/>
                    <a:lstStyle/>
                    <a:p>
                      <a:pPr marL="0" marR="0" algn="ctr">
                        <a:spcBef>
                          <a:spcPts val="0"/>
                        </a:spcBef>
                        <a:spcAft>
                          <a:spcPts val="0"/>
                        </a:spcAft>
                      </a:pPr>
                      <a:r>
                        <a:rPr lang="en-US" sz="1100">
                          <a:effectLst/>
                        </a:rPr>
                        <a:t>Keywords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Google Speech Recognition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Google Cloud Speech API</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Microsoft Bing Voice Recognition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Total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Equal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7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22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If Then Else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15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End If</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6428">
                <a:tc>
                  <a:txBody>
                    <a:bodyPr/>
                    <a:lstStyle/>
                    <a:p>
                      <a:pPr marL="0" marR="0" algn="ctr">
                        <a:spcBef>
                          <a:spcPts val="0"/>
                        </a:spcBef>
                        <a:spcAft>
                          <a:spcPts val="0"/>
                        </a:spcAft>
                      </a:pPr>
                      <a:r>
                        <a:rPr lang="en-US" sz="1100">
                          <a:effectLst/>
                        </a:rPr>
                        <a:t>Declare integer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7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12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Size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8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23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Index</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9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10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10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29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6428">
                <a:tc>
                  <a:txBody>
                    <a:bodyPr/>
                    <a:lstStyle/>
                    <a:p>
                      <a:pPr marL="0" marR="0" algn="ctr">
                        <a:spcBef>
                          <a:spcPts val="0"/>
                        </a:spcBef>
                        <a:spcAft>
                          <a:spcPts val="0"/>
                        </a:spcAft>
                      </a:pPr>
                      <a:r>
                        <a:rPr lang="en-US" sz="1100">
                          <a:effectLst/>
                        </a:rPr>
                        <a:t>Create Function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4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19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Return Type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8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2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11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Parameter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3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1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13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Call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10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20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For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Plus plus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7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18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While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4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4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6428">
                <a:tc>
                  <a:txBody>
                    <a:bodyPr/>
                    <a:lstStyle/>
                    <a:p>
                      <a:pPr marL="0" marR="0" algn="ctr">
                        <a:spcBef>
                          <a:spcPts val="0"/>
                        </a:spcBef>
                        <a:spcAft>
                          <a:spcPts val="0"/>
                        </a:spcAft>
                      </a:pPr>
                      <a:r>
                        <a:rPr lang="en-US" sz="1100">
                          <a:effectLst/>
                        </a:rPr>
                        <a:t>Switch case end switch</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Dot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4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6 / 30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09750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Recognizer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Experiment with </a:t>
            </a:r>
            <a:r>
              <a:rPr lang="en-US" sz="2800" dirty="0" smtClean="0">
                <a:solidFill>
                  <a:srgbClr val="000000"/>
                </a:solidFill>
              </a:rPr>
              <a:t>script for sample program:</a:t>
            </a:r>
            <a:endParaRPr lang="en-US" sz="2800" dirty="0">
              <a:solidFill>
                <a:srgbClr val="000000"/>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05128863"/>
              </p:ext>
            </p:extLst>
          </p:nvPr>
        </p:nvGraphicFramePr>
        <p:xfrm>
          <a:off x="1261872" y="2596765"/>
          <a:ext cx="7736984" cy="1612378"/>
        </p:xfrm>
        <a:graphic>
          <a:graphicData uri="http://schemas.openxmlformats.org/drawingml/2006/table">
            <a:tbl>
              <a:tblPr firstRow="1" firstCol="1" bandRow="1">
                <a:tableStyleId>{5C22544A-7EE6-4342-B048-85BDC9FD1C3A}</a:tableStyleId>
              </a:tblPr>
              <a:tblGrid>
                <a:gridCol w="889546"/>
                <a:gridCol w="1936315"/>
                <a:gridCol w="2085262"/>
                <a:gridCol w="1638420"/>
                <a:gridCol w="1187441"/>
              </a:tblGrid>
              <a:tr h="1235347">
                <a:tc>
                  <a:txBody>
                    <a:bodyPr/>
                    <a:lstStyle/>
                    <a:p>
                      <a:pPr marL="0" marR="0" algn="ctr">
                        <a:lnSpc>
                          <a:spcPct val="150000"/>
                        </a:lnSpc>
                        <a:spcBef>
                          <a:spcPts val="0"/>
                        </a:spcBef>
                        <a:spcAft>
                          <a:spcPts val="0"/>
                        </a:spcAft>
                      </a:pPr>
                      <a:r>
                        <a:rPr lang="en-US" sz="1100">
                          <a:effectLst/>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Google Speech Recognition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Google Cloud Speech API</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Microsoft Bing Voice Recognition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Total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377031">
                <a:tc>
                  <a:txBody>
                    <a:bodyPr/>
                    <a:lstStyle/>
                    <a:p>
                      <a:pPr marL="0" marR="0" algn="ctr">
                        <a:lnSpc>
                          <a:spcPct val="150000"/>
                        </a:lnSpc>
                        <a:spcBef>
                          <a:spcPts val="0"/>
                        </a:spcBef>
                        <a:spcAft>
                          <a:spcPts val="0"/>
                        </a:spcAft>
                      </a:pPr>
                      <a:r>
                        <a:rPr lang="en-US" sz="1100">
                          <a:effectLst/>
                        </a:rPr>
                        <a:t>Total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389 / 640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rPr>
                        <a:t>423 / 640</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lnSpc>
                          <a:spcPct val="150000"/>
                        </a:lnSpc>
                        <a:spcBef>
                          <a:spcPts val="0"/>
                        </a:spcBef>
                        <a:spcAft>
                          <a:spcPts val="0"/>
                        </a:spcAft>
                      </a:pPr>
                      <a:r>
                        <a:rPr lang="en-US" sz="1100">
                          <a:effectLst/>
                        </a:rPr>
                        <a:t>247 / 640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rPr>
                        <a:t>1059 / 1920</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30035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Corrector module</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Process input English text into processed </a:t>
            </a:r>
            <a:r>
              <a:rPr lang="en-US" sz="2800" dirty="0">
                <a:solidFill>
                  <a:srgbClr val="000000"/>
                </a:solidFill>
              </a:rPr>
              <a:t>English text</a:t>
            </a:r>
            <a:r>
              <a:rPr lang="en-US" sz="2800" dirty="0" smtClean="0">
                <a:solidFill>
                  <a:srgbClr val="000000"/>
                </a:solidFill>
              </a:rPr>
              <a:t>.</a:t>
            </a:r>
          </a:p>
          <a:p>
            <a:pPr lvl="1">
              <a:buClr>
                <a:srgbClr val="6F6F74"/>
              </a:buClr>
            </a:pPr>
            <a:r>
              <a:rPr lang="en-US" sz="2600" dirty="0" smtClean="0">
                <a:solidFill>
                  <a:srgbClr val="000000"/>
                </a:solidFill>
              </a:rPr>
              <a:t>Because Speech Recognition module is not perfect. (some words misinterpreted)</a:t>
            </a:r>
          </a:p>
          <a:p>
            <a:pPr lvl="1">
              <a:buClr>
                <a:srgbClr val="6F6F74"/>
              </a:buClr>
            </a:pPr>
            <a:r>
              <a:rPr lang="en-US" sz="2600" dirty="0" smtClean="0">
                <a:solidFill>
                  <a:srgbClr val="000000"/>
                </a:solidFill>
              </a:rPr>
              <a:t>Phase 1: Correct commonly misinterpreted words</a:t>
            </a:r>
          </a:p>
          <a:p>
            <a:pPr lvl="1">
              <a:buClr>
                <a:srgbClr val="6F6F74"/>
              </a:buClr>
            </a:pPr>
            <a:r>
              <a:rPr lang="en-US" sz="2600" dirty="0" smtClean="0">
                <a:solidFill>
                  <a:srgbClr val="000000"/>
                </a:solidFill>
              </a:rPr>
              <a:t>Phase 2: Correct variable names using contextual information.</a:t>
            </a:r>
            <a:endParaRPr lang="en-US" sz="2600" dirty="0">
              <a:solidFill>
                <a:srgbClr val="000000"/>
              </a:solidFill>
            </a:endParaRPr>
          </a:p>
          <a:p>
            <a:endParaRPr lang="en-US" dirty="0"/>
          </a:p>
        </p:txBody>
      </p:sp>
    </p:spTree>
    <p:extLst>
      <p:ext uri="{BB962C8B-B14F-4D97-AF65-F5344CB8AC3E}">
        <p14:creationId xmlns:p14="http://schemas.microsoft.com/office/powerpoint/2010/main" val="1305946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normAutofit/>
          </a:bodyPr>
          <a:lstStyle/>
          <a:p>
            <a:pPr lvl="0">
              <a:buClr>
                <a:srgbClr val="6F6F74"/>
              </a:buClr>
            </a:pPr>
            <a:r>
              <a:rPr lang="en-US" sz="2800" dirty="0" smtClean="0">
                <a:solidFill>
                  <a:srgbClr val="000000"/>
                </a:solidFill>
              </a:rPr>
              <a:t>Phase 1</a:t>
            </a:r>
          </a:p>
          <a:p>
            <a:pPr lvl="1">
              <a:buClr>
                <a:srgbClr val="6F6F74"/>
              </a:buClr>
            </a:pPr>
            <a:r>
              <a:rPr lang="en-US" sz="2600" dirty="0" smtClean="0">
                <a:solidFill>
                  <a:srgbClr val="000000"/>
                </a:solidFill>
              </a:rPr>
              <a:t>Utilize raw data results from earlier experiments to correct common misinterpretations</a:t>
            </a:r>
          </a:p>
          <a:p>
            <a:pPr lvl="1">
              <a:buClr>
                <a:srgbClr val="6F6F74"/>
              </a:buClr>
            </a:pPr>
            <a:r>
              <a:rPr lang="en-US" sz="2600" dirty="0" smtClean="0">
                <a:solidFill>
                  <a:srgbClr val="000000"/>
                </a:solidFill>
              </a:rPr>
              <a:t>Example: End constructs often misinterpreted.</a:t>
            </a:r>
          </a:p>
          <a:p>
            <a:pPr lvl="2">
              <a:buClr>
                <a:srgbClr val="6F6F74"/>
              </a:buClr>
            </a:pPr>
            <a:r>
              <a:rPr lang="en-US" sz="2200" dirty="0" smtClean="0">
                <a:solidFill>
                  <a:srgbClr val="000000"/>
                </a:solidFill>
              </a:rPr>
              <a:t>“End function” misinterpreted as “and function” </a:t>
            </a:r>
            <a:endParaRPr lang="en-US" sz="2600" dirty="0">
              <a:solidFill>
                <a:srgbClr val="000000"/>
              </a:solidFill>
            </a:endParaRPr>
          </a:p>
          <a:p>
            <a:endParaRPr lang="en-US" dirty="0"/>
          </a:p>
        </p:txBody>
      </p:sp>
    </p:spTree>
    <p:extLst>
      <p:ext uri="{BB962C8B-B14F-4D97-AF65-F5344CB8AC3E}">
        <p14:creationId xmlns:p14="http://schemas.microsoft.com/office/powerpoint/2010/main" val="2969730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Phase </a:t>
            </a:r>
            <a:r>
              <a:rPr lang="en-US" sz="2800" dirty="0" smtClean="0">
                <a:solidFill>
                  <a:srgbClr val="000000"/>
                </a:solidFill>
              </a:rPr>
              <a:t>2</a:t>
            </a:r>
          </a:p>
          <a:p>
            <a:pPr lvl="1">
              <a:buClr>
                <a:srgbClr val="6F6F74"/>
              </a:buClr>
            </a:pPr>
            <a:r>
              <a:rPr lang="en-US" sz="2600" dirty="0" smtClean="0">
                <a:solidFill>
                  <a:srgbClr val="000000"/>
                </a:solidFill>
              </a:rPr>
              <a:t>Use contextual information about previously declared variables to do correction.</a:t>
            </a:r>
          </a:p>
          <a:p>
            <a:pPr lvl="1">
              <a:buClr>
                <a:srgbClr val="6F6F74"/>
              </a:buClr>
            </a:pPr>
            <a:endParaRPr lang="en-US" sz="2600" dirty="0">
              <a:solidFill>
                <a:srgbClr val="000000"/>
              </a:solidFill>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38800"/>
              </p:ext>
            </p:extLst>
          </p:nvPr>
        </p:nvGraphicFramePr>
        <p:xfrm>
          <a:off x="7634513" y="3278252"/>
          <a:ext cx="2523163" cy="1483360"/>
        </p:xfrm>
        <a:graphic>
          <a:graphicData uri="http://schemas.openxmlformats.org/drawingml/2006/table">
            <a:tbl>
              <a:tblPr firstRow="1" bandRow="1">
                <a:tableStyleId>{5C22544A-7EE6-4342-B048-85BDC9FD1C3A}</a:tableStyleId>
              </a:tblPr>
              <a:tblGrid>
                <a:gridCol w="2523163"/>
              </a:tblGrid>
              <a:tr h="370840">
                <a:tc>
                  <a:txBody>
                    <a:bodyPr/>
                    <a:lstStyle/>
                    <a:p>
                      <a:r>
                        <a:rPr lang="en-US" dirty="0" smtClean="0"/>
                        <a:t>Declared Variables</a:t>
                      </a:r>
                      <a:endParaRPr lang="en-US" dirty="0"/>
                    </a:p>
                  </a:txBody>
                  <a:tcPr/>
                </a:tc>
              </a:tr>
              <a:tr h="370840">
                <a:tc>
                  <a:txBody>
                    <a:bodyPr/>
                    <a:lstStyle/>
                    <a:p>
                      <a:pPr algn="ctr"/>
                      <a:r>
                        <a:rPr lang="en-US" dirty="0" smtClean="0"/>
                        <a:t>number</a:t>
                      </a:r>
                      <a:endParaRPr lang="en-US" dirty="0"/>
                    </a:p>
                  </a:txBody>
                  <a:tcPr/>
                </a:tc>
              </a:tr>
              <a:tr h="370840">
                <a:tc>
                  <a:txBody>
                    <a:bodyPr/>
                    <a:lstStyle/>
                    <a:p>
                      <a:pPr algn="ctr"/>
                      <a:r>
                        <a:rPr lang="en-US" dirty="0" smtClean="0"/>
                        <a:t>length</a:t>
                      </a:r>
                      <a:endParaRPr lang="en-US" dirty="0"/>
                    </a:p>
                  </a:txBody>
                  <a:tcPr/>
                </a:tc>
              </a:tr>
              <a:tr h="370840">
                <a:tc>
                  <a:txBody>
                    <a:bodyPr/>
                    <a:lstStyle/>
                    <a:p>
                      <a:pPr algn="ctr"/>
                      <a:r>
                        <a:rPr lang="en-US" dirty="0" smtClean="0"/>
                        <a:t>max</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73945346"/>
              </p:ext>
            </p:extLst>
          </p:nvPr>
        </p:nvGraphicFramePr>
        <p:xfrm>
          <a:off x="104502" y="3307950"/>
          <a:ext cx="3380088" cy="365760"/>
        </p:xfrm>
        <a:graphic>
          <a:graphicData uri="http://schemas.openxmlformats.org/drawingml/2006/table">
            <a:tbl>
              <a:tblPr firstRow="1" bandRow="1">
                <a:tableStyleId>{5C22544A-7EE6-4342-B048-85BDC9FD1C3A}</a:tableStyleId>
              </a:tblPr>
              <a:tblGrid>
                <a:gridCol w="1690044"/>
                <a:gridCol w="1690044"/>
              </a:tblGrid>
              <a:tr h="288773">
                <a:tc>
                  <a:txBody>
                    <a:bodyPr/>
                    <a:lstStyle/>
                    <a:p>
                      <a:pPr algn="ctr"/>
                      <a:r>
                        <a:rPr lang="en-US" dirty="0" smtClean="0">
                          <a:solidFill>
                            <a:schemeClr val="bg1"/>
                          </a:solidFill>
                        </a:rPr>
                        <a:t>Variable</a:t>
                      </a:r>
                      <a:endParaRPr lang="en-US" dirty="0">
                        <a:solidFill>
                          <a:schemeClr val="bg1"/>
                        </a:solidFill>
                      </a:endParaRPr>
                    </a:p>
                  </a:txBody>
                  <a:tcPr/>
                </a:tc>
                <a:tc>
                  <a:txBody>
                    <a:bodyPr/>
                    <a:lstStyle/>
                    <a:p>
                      <a:pPr algn="ctr"/>
                      <a:r>
                        <a:rPr lang="en-US" baseline="0" dirty="0" smtClean="0">
                          <a:solidFill>
                            <a:schemeClr val="tx1"/>
                          </a:solidFill>
                        </a:rPr>
                        <a:t>makes</a:t>
                      </a:r>
                      <a:endParaRPr lang="en-US" baseline="0" dirty="0">
                        <a:solidFill>
                          <a:schemeClr val="tx1"/>
                        </a:solidFill>
                      </a:endParaRPr>
                    </a:p>
                  </a:txBody>
                  <a:tcPr>
                    <a:solidFill>
                      <a:schemeClr val="accent2">
                        <a:lumMod val="60000"/>
                        <a:lumOff val="40000"/>
                      </a:schemeClr>
                    </a:solidFill>
                  </a:tcPr>
                </a:tc>
              </a:tr>
            </a:tbl>
          </a:graphicData>
        </a:graphic>
      </p:graphicFrame>
      <p:sp>
        <p:nvSpPr>
          <p:cNvPr id="12" name="Right Arrow 11"/>
          <p:cNvSpPr/>
          <p:nvPr/>
        </p:nvSpPr>
        <p:spPr>
          <a:xfrm>
            <a:off x="3614637" y="3218336"/>
            <a:ext cx="3889829" cy="594561"/>
          </a:xfrm>
          <a:prstGeom prst="rightArrow">
            <a:avLst>
              <a:gd name="adj1" fmla="val 50000"/>
              <a:gd name="adj2" fmla="val 69495"/>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Find most similar</a:t>
            </a:r>
            <a:endParaRPr lang="en-US" dirty="0">
              <a:solidFill>
                <a:schemeClr val="tx1"/>
              </a:solidFill>
            </a:endParaRPr>
          </a:p>
        </p:txBody>
      </p:sp>
    </p:spTree>
    <p:extLst>
      <p:ext uri="{BB962C8B-B14F-4D97-AF65-F5344CB8AC3E}">
        <p14:creationId xmlns:p14="http://schemas.microsoft.com/office/powerpoint/2010/main" val="175982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Phase </a:t>
            </a:r>
            <a:r>
              <a:rPr lang="en-US" sz="2800" dirty="0" smtClean="0">
                <a:solidFill>
                  <a:srgbClr val="000000"/>
                </a:solidFill>
              </a:rPr>
              <a:t>2</a:t>
            </a:r>
          </a:p>
          <a:p>
            <a:pPr lvl="1">
              <a:buClr>
                <a:srgbClr val="6F6F74"/>
              </a:buClr>
            </a:pPr>
            <a:r>
              <a:rPr lang="en-US" sz="2600" dirty="0" smtClean="0">
                <a:solidFill>
                  <a:srgbClr val="000000"/>
                </a:solidFill>
              </a:rPr>
              <a:t>Use contextual information about previously declared variables to do correction.</a:t>
            </a:r>
          </a:p>
          <a:p>
            <a:pPr lvl="1">
              <a:buClr>
                <a:srgbClr val="6F6F74"/>
              </a:buClr>
            </a:pPr>
            <a:endParaRPr lang="en-US" sz="2600" dirty="0">
              <a:solidFill>
                <a:srgbClr val="000000"/>
              </a:solidFill>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38800"/>
              </p:ext>
            </p:extLst>
          </p:nvPr>
        </p:nvGraphicFramePr>
        <p:xfrm>
          <a:off x="7634513" y="3278252"/>
          <a:ext cx="2523163" cy="1483360"/>
        </p:xfrm>
        <a:graphic>
          <a:graphicData uri="http://schemas.openxmlformats.org/drawingml/2006/table">
            <a:tbl>
              <a:tblPr firstRow="1" bandRow="1">
                <a:tableStyleId>{5C22544A-7EE6-4342-B048-85BDC9FD1C3A}</a:tableStyleId>
              </a:tblPr>
              <a:tblGrid>
                <a:gridCol w="2523163"/>
              </a:tblGrid>
              <a:tr h="370840">
                <a:tc>
                  <a:txBody>
                    <a:bodyPr/>
                    <a:lstStyle/>
                    <a:p>
                      <a:r>
                        <a:rPr lang="en-US" dirty="0" smtClean="0"/>
                        <a:t>Declared Variables</a:t>
                      </a:r>
                      <a:endParaRPr lang="en-US" dirty="0"/>
                    </a:p>
                  </a:txBody>
                  <a:tcPr/>
                </a:tc>
              </a:tr>
              <a:tr h="370840">
                <a:tc>
                  <a:txBody>
                    <a:bodyPr/>
                    <a:lstStyle/>
                    <a:p>
                      <a:pPr algn="ctr"/>
                      <a:r>
                        <a:rPr lang="en-US" dirty="0" smtClean="0"/>
                        <a:t>number</a:t>
                      </a:r>
                      <a:endParaRPr lang="en-US" dirty="0"/>
                    </a:p>
                  </a:txBody>
                  <a:tcPr/>
                </a:tc>
              </a:tr>
              <a:tr h="370840">
                <a:tc>
                  <a:txBody>
                    <a:bodyPr/>
                    <a:lstStyle/>
                    <a:p>
                      <a:pPr algn="ctr"/>
                      <a:r>
                        <a:rPr lang="en-US" dirty="0" smtClean="0"/>
                        <a:t>length</a:t>
                      </a:r>
                      <a:endParaRPr lang="en-US" dirty="0"/>
                    </a:p>
                  </a:txBody>
                  <a:tcPr/>
                </a:tc>
              </a:tr>
              <a:tr h="370840">
                <a:tc>
                  <a:txBody>
                    <a:bodyPr/>
                    <a:lstStyle/>
                    <a:p>
                      <a:pPr algn="ctr"/>
                      <a:r>
                        <a:rPr lang="en-US" dirty="0" smtClean="0"/>
                        <a:t>max</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73945346"/>
              </p:ext>
            </p:extLst>
          </p:nvPr>
        </p:nvGraphicFramePr>
        <p:xfrm>
          <a:off x="104502" y="3307950"/>
          <a:ext cx="3380088" cy="365760"/>
        </p:xfrm>
        <a:graphic>
          <a:graphicData uri="http://schemas.openxmlformats.org/drawingml/2006/table">
            <a:tbl>
              <a:tblPr firstRow="1" bandRow="1">
                <a:tableStyleId>{5C22544A-7EE6-4342-B048-85BDC9FD1C3A}</a:tableStyleId>
              </a:tblPr>
              <a:tblGrid>
                <a:gridCol w="1690044"/>
                <a:gridCol w="1690044"/>
              </a:tblGrid>
              <a:tr h="288773">
                <a:tc>
                  <a:txBody>
                    <a:bodyPr/>
                    <a:lstStyle/>
                    <a:p>
                      <a:pPr algn="ctr"/>
                      <a:r>
                        <a:rPr lang="en-US" dirty="0" smtClean="0">
                          <a:solidFill>
                            <a:schemeClr val="bg1"/>
                          </a:solidFill>
                        </a:rPr>
                        <a:t>Variable</a:t>
                      </a:r>
                      <a:endParaRPr lang="en-US" dirty="0">
                        <a:solidFill>
                          <a:schemeClr val="bg1"/>
                        </a:solidFill>
                      </a:endParaRPr>
                    </a:p>
                  </a:txBody>
                  <a:tcPr/>
                </a:tc>
                <a:tc>
                  <a:txBody>
                    <a:bodyPr/>
                    <a:lstStyle/>
                    <a:p>
                      <a:pPr algn="ctr"/>
                      <a:r>
                        <a:rPr lang="en-US" baseline="0" dirty="0" smtClean="0">
                          <a:solidFill>
                            <a:schemeClr val="tx1"/>
                          </a:solidFill>
                        </a:rPr>
                        <a:t>makes</a:t>
                      </a:r>
                      <a:endParaRPr lang="en-US" baseline="0" dirty="0">
                        <a:solidFill>
                          <a:schemeClr val="tx1"/>
                        </a:solidFill>
                      </a:endParaRPr>
                    </a:p>
                  </a:txBody>
                  <a:tcPr>
                    <a:solidFill>
                      <a:schemeClr val="accent2">
                        <a:lumMod val="60000"/>
                        <a:lumOff val="40000"/>
                      </a:schemeClr>
                    </a:solidFill>
                  </a:tcPr>
                </a:tc>
              </a:tr>
            </a:tbl>
          </a:graphicData>
        </a:graphic>
      </p:graphicFrame>
      <p:sp>
        <p:nvSpPr>
          <p:cNvPr id="5" name="TextBox 4"/>
          <p:cNvSpPr txBox="1"/>
          <p:nvPr/>
        </p:nvSpPr>
        <p:spPr>
          <a:xfrm>
            <a:off x="767382" y="4447857"/>
            <a:ext cx="2314447" cy="369332"/>
          </a:xfrm>
          <a:prstGeom prst="rect">
            <a:avLst/>
          </a:prstGeom>
          <a:solidFill>
            <a:schemeClr val="accent2">
              <a:lumMod val="60000"/>
              <a:lumOff val="40000"/>
            </a:schemeClr>
          </a:solidFill>
        </p:spPr>
        <p:txBody>
          <a:bodyPr wrap="square" rtlCol="0">
            <a:spAutoFit/>
          </a:bodyPr>
          <a:lstStyle/>
          <a:p>
            <a:pPr algn="ctr"/>
            <a:r>
              <a:rPr lang="en-US" b="1" dirty="0" smtClean="0"/>
              <a:t>Encode(“makes”)</a:t>
            </a:r>
            <a:endParaRPr lang="en-US" b="1" dirty="0"/>
          </a:p>
        </p:txBody>
      </p:sp>
      <p:sp>
        <p:nvSpPr>
          <p:cNvPr id="11" name="Right Arrow 10"/>
          <p:cNvSpPr/>
          <p:nvPr/>
        </p:nvSpPr>
        <p:spPr>
          <a:xfrm rot="5400000">
            <a:off x="1426559" y="3764066"/>
            <a:ext cx="735971" cy="594561"/>
          </a:xfrm>
          <a:prstGeom prst="rightArrow">
            <a:avLst>
              <a:gd name="adj1" fmla="val 25588"/>
              <a:gd name="adj2" fmla="val 40201"/>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10800000">
            <a:off x="6995885" y="3693360"/>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6" name="Right Arrow 15"/>
          <p:cNvSpPr/>
          <p:nvPr/>
        </p:nvSpPr>
        <p:spPr>
          <a:xfrm rot="10800000">
            <a:off x="6995884" y="4019932"/>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7" name="Right Arrow 16"/>
          <p:cNvSpPr/>
          <p:nvPr/>
        </p:nvSpPr>
        <p:spPr>
          <a:xfrm rot="10800000">
            <a:off x="7010397" y="4405587"/>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4455886" y="35930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Encode(“number”)</a:t>
            </a:r>
            <a:endParaRPr lang="en-US" b="1" dirty="0"/>
          </a:p>
        </p:txBody>
      </p:sp>
      <p:sp>
        <p:nvSpPr>
          <p:cNvPr id="19" name="TextBox 18"/>
          <p:cNvSpPr txBox="1"/>
          <p:nvPr/>
        </p:nvSpPr>
        <p:spPr>
          <a:xfrm>
            <a:off x="4457046" y="4007227"/>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Encode(“length”)</a:t>
            </a:r>
            <a:endParaRPr lang="en-US" b="1" dirty="0"/>
          </a:p>
        </p:txBody>
      </p:sp>
      <p:sp>
        <p:nvSpPr>
          <p:cNvPr id="20" name="TextBox 19"/>
          <p:cNvSpPr txBox="1"/>
          <p:nvPr/>
        </p:nvSpPr>
        <p:spPr>
          <a:xfrm>
            <a:off x="4442532" y="44259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Encode(“max”)</a:t>
            </a:r>
            <a:endParaRPr lang="en-US" b="1" dirty="0"/>
          </a:p>
        </p:txBody>
      </p:sp>
      <p:sp>
        <p:nvSpPr>
          <p:cNvPr id="7" name="TextBox 6"/>
          <p:cNvSpPr txBox="1"/>
          <p:nvPr/>
        </p:nvSpPr>
        <p:spPr>
          <a:xfrm>
            <a:off x="1497264" y="5630085"/>
            <a:ext cx="7762819" cy="477054"/>
          </a:xfrm>
          <a:prstGeom prst="rect">
            <a:avLst/>
          </a:prstGeom>
          <a:noFill/>
        </p:spPr>
        <p:txBody>
          <a:bodyPr wrap="square" rtlCol="0">
            <a:spAutoFit/>
          </a:bodyPr>
          <a:lstStyle/>
          <a:p>
            <a:pPr algn="ctr"/>
            <a:r>
              <a:rPr lang="en-US" sz="2500" dirty="0" smtClean="0"/>
              <a:t>Phonetic Encoding with American Soundex</a:t>
            </a:r>
            <a:endParaRPr lang="en-US" sz="2500" dirty="0"/>
          </a:p>
        </p:txBody>
      </p:sp>
      <p:pic>
        <p:nvPicPr>
          <p:cNvPr id="22" name="Picture 21"/>
          <p:cNvPicPr>
            <a:picLocks noChangeAspect="1"/>
          </p:cNvPicPr>
          <p:nvPr/>
        </p:nvPicPr>
        <p:blipFill>
          <a:blip r:embed="rId3"/>
          <a:stretch>
            <a:fillRect/>
          </a:stretch>
        </p:blipFill>
        <p:spPr>
          <a:xfrm>
            <a:off x="9260083" y="813079"/>
            <a:ext cx="797177" cy="946982"/>
          </a:xfrm>
          <a:prstGeom prst="rect">
            <a:avLst/>
          </a:prstGeom>
        </p:spPr>
      </p:pic>
    </p:spTree>
    <p:extLst>
      <p:ext uri="{BB962C8B-B14F-4D97-AF65-F5344CB8AC3E}">
        <p14:creationId xmlns:p14="http://schemas.microsoft.com/office/powerpoint/2010/main" val="28908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6" grpId="0" animBg="1"/>
      <p:bldP spid="17" grpId="0" animBg="1"/>
      <p:bldP spid="18" grpId="0" animBg="1"/>
      <p:bldP spid="19" grpId="0" animBg="1"/>
      <p:bldP spid="20"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a:bodyPr>
          <a:lstStyle/>
          <a:p>
            <a:r>
              <a:rPr lang="en-US" sz="2400" dirty="0" smtClean="0"/>
              <a:t>Two Approaches</a:t>
            </a:r>
          </a:p>
          <a:p>
            <a:pPr lvl="1"/>
            <a:r>
              <a:rPr lang="en-US" sz="2000" dirty="0"/>
              <a:t>Command based </a:t>
            </a:r>
            <a:r>
              <a:rPr lang="en-US" sz="2000" dirty="0" smtClean="0"/>
              <a:t>approach</a:t>
            </a:r>
          </a:p>
          <a:p>
            <a:pPr lvl="1"/>
            <a:r>
              <a:rPr lang="en-US" sz="2000" dirty="0" smtClean="0"/>
              <a:t>Natural language based approach</a:t>
            </a:r>
          </a:p>
        </p:txBody>
      </p:sp>
      <p:pic>
        <p:nvPicPr>
          <p:cNvPr id="2050" name="Picture 2" descr="Image result for cartoon liter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8113" y="563707"/>
            <a:ext cx="3174855" cy="168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412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Phase </a:t>
            </a:r>
            <a:r>
              <a:rPr lang="en-US" sz="2800" dirty="0" smtClean="0">
                <a:solidFill>
                  <a:srgbClr val="000000"/>
                </a:solidFill>
              </a:rPr>
              <a:t>2</a:t>
            </a:r>
          </a:p>
          <a:p>
            <a:pPr lvl="1">
              <a:buClr>
                <a:srgbClr val="6F6F74"/>
              </a:buClr>
            </a:pPr>
            <a:r>
              <a:rPr lang="en-US" sz="2600" dirty="0" smtClean="0">
                <a:solidFill>
                  <a:srgbClr val="000000"/>
                </a:solidFill>
              </a:rPr>
              <a:t>Use contextual information about previously declared variables to do correction.</a:t>
            </a:r>
          </a:p>
          <a:p>
            <a:pPr lvl="1">
              <a:buClr>
                <a:srgbClr val="6F6F74"/>
              </a:buClr>
            </a:pPr>
            <a:endParaRPr lang="en-US" sz="2600" dirty="0">
              <a:solidFill>
                <a:srgbClr val="000000"/>
              </a:solidFill>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38800"/>
              </p:ext>
            </p:extLst>
          </p:nvPr>
        </p:nvGraphicFramePr>
        <p:xfrm>
          <a:off x="7634513" y="3278252"/>
          <a:ext cx="2523163" cy="1483360"/>
        </p:xfrm>
        <a:graphic>
          <a:graphicData uri="http://schemas.openxmlformats.org/drawingml/2006/table">
            <a:tbl>
              <a:tblPr firstRow="1" bandRow="1">
                <a:tableStyleId>{5C22544A-7EE6-4342-B048-85BDC9FD1C3A}</a:tableStyleId>
              </a:tblPr>
              <a:tblGrid>
                <a:gridCol w="2523163"/>
              </a:tblGrid>
              <a:tr h="370840">
                <a:tc>
                  <a:txBody>
                    <a:bodyPr/>
                    <a:lstStyle/>
                    <a:p>
                      <a:r>
                        <a:rPr lang="en-US" dirty="0" smtClean="0"/>
                        <a:t>Declared Variables</a:t>
                      </a:r>
                      <a:endParaRPr lang="en-US" dirty="0"/>
                    </a:p>
                  </a:txBody>
                  <a:tcPr/>
                </a:tc>
              </a:tr>
              <a:tr h="370840">
                <a:tc>
                  <a:txBody>
                    <a:bodyPr/>
                    <a:lstStyle/>
                    <a:p>
                      <a:pPr algn="ctr"/>
                      <a:r>
                        <a:rPr lang="en-US" dirty="0" smtClean="0"/>
                        <a:t>number</a:t>
                      </a:r>
                      <a:endParaRPr lang="en-US" dirty="0"/>
                    </a:p>
                  </a:txBody>
                  <a:tcPr/>
                </a:tc>
              </a:tr>
              <a:tr h="370840">
                <a:tc>
                  <a:txBody>
                    <a:bodyPr/>
                    <a:lstStyle/>
                    <a:p>
                      <a:pPr algn="ctr"/>
                      <a:r>
                        <a:rPr lang="en-US" dirty="0" smtClean="0"/>
                        <a:t>length</a:t>
                      </a:r>
                      <a:endParaRPr lang="en-US" dirty="0"/>
                    </a:p>
                  </a:txBody>
                  <a:tcPr/>
                </a:tc>
              </a:tr>
              <a:tr h="370840">
                <a:tc>
                  <a:txBody>
                    <a:bodyPr/>
                    <a:lstStyle/>
                    <a:p>
                      <a:pPr algn="ctr"/>
                      <a:r>
                        <a:rPr lang="en-US" dirty="0" smtClean="0"/>
                        <a:t>max</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53806319"/>
              </p:ext>
            </p:extLst>
          </p:nvPr>
        </p:nvGraphicFramePr>
        <p:xfrm>
          <a:off x="104502" y="3307950"/>
          <a:ext cx="3380088" cy="365760"/>
        </p:xfrm>
        <a:graphic>
          <a:graphicData uri="http://schemas.openxmlformats.org/drawingml/2006/table">
            <a:tbl>
              <a:tblPr firstRow="1" bandRow="1">
                <a:tableStyleId>{5C22544A-7EE6-4342-B048-85BDC9FD1C3A}</a:tableStyleId>
              </a:tblPr>
              <a:tblGrid>
                <a:gridCol w="1690044"/>
                <a:gridCol w="1690044"/>
              </a:tblGrid>
              <a:tr h="288773">
                <a:tc>
                  <a:txBody>
                    <a:bodyPr/>
                    <a:lstStyle/>
                    <a:p>
                      <a:pPr algn="ctr"/>
                      <a:r>
                        <a:rPr lang="en-US" dirty="0" smtClean="0">
                          <a:solidFill>
                            <a:schemeClr val="bg1"/>
                          </a:solidFill>
                        </a:rPr>
                        <a:t>Variable</a:t>
                      </a:r>
                      <a:endParaRPr lang="en-US" dirty="0">
                        <a:solidFill>
                          <a:schemeClr val="bg1"/>
                        </a:solidFill>
                      </a:endParaRPr>
                    </a:p>
                  </a:txBody>
                  <a:tcPr/>
                </a:tc>
                <a:tc>
                  <a:txBody>
                    <a:bodyPr/>
                    <a:lstStyle/>
                    <a:p>
                      <a:pPr algn="ctr"/>
                      <a:r>
                        <a:rPr lang="en-US" baseline="0" dirty="0" smtClean="0">
                          <a:solidFill>
                            <a:schemeClr val="tx1"/>
                          </a:solidFill>
                        </a:rPr>
                        <a:t>makes</a:t>
                      </a:r>
                      <a:endParaRPr lang="en-US" baseline="0" dirty="0">
                        <a:solidFill>
                          <a:schemeClr val="tx1"/>
                        </a:solidFill>
                      </a:endParaRPr>
                    </a:p>
                  </a:txBody>
                  <a:tcPr>
                    <a:solidFill>
                      <a:schemeClr val="accent2">
                        <a:lumMod val="60000"/>
                        <a:lumOff val="40000"/>
                      </a:schemeClr>
                    </a:solidFill>
                  </a:tcPr>
                </a:tc>
              </a:tr>
            </a:tbl>
          </a:graphicData>
        </a:graphic>
      </p:graphicFrame>
      <p:sp>
        <p:nvSpPr>
          <p:cNvPr id="5" name="TextBox 4"/>
          <p:cNvSpPr txBox="1"/>
          <p:nvPr/>
        </p:nvSpPr>
        <p:spPr>
          <a:xfrm>
            <a:off x="767382" y="4447857"/>
            <a:ext cx="2314447" cy="369332"/>
          </a:xfrm>
          <a:prstGeom prst="rect">
            <a:avLst/>
          </a:prstGeom>
          <a:solidFill>
            <a:schemeClr val="accent2">
              <a:lumMod val="60000"/>
              <a:lumOff val="40000"/>
            </a:schemeClr>
          </a:solidFill>
        </p:spPr>
        <p:txBody>
          <a:bodyPr wrap="square" rtlCol="0">
            <a:spAutoFit/>
          </a:bodyPr>
          <a:lstStyle/>
          <a:p>
            <a:pPr algn="ctr"/>
            <a:r>
              <a:rPr lang="en-US" b="1" dirty="0" smtClean="0"/>
              <a:t>Encode(“makes”)</a:t>
            </a:r>
            <a:endParaRPr lang="en-US" b="1" dirty="0"/>
          </a:p>
        </p:txBody>
      </p:sp>
      <p:sp>
        <p:nvSpPr>
          <p:cNvPr id="11" name="Right Arrow 10"/>
          <p:cNvSpPr/>
          <p:nvPr/>
        </p:nvSpPr>
        <p:spPr>
          <a:xfrm rot="5400000">
            <a:off x="1426559" y="3764066"/>
            <a:ext cx="735971" cy="594561"/>
          </a:xfrm>
          <a:prstGeom prst="rightArrow">
            <a:avLst>
              <a:gd name="adj1" fmla="val 25588"/>
              <a:gd name="adj2" fmla="val 40201"/>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10800000">
            <a:off x="6995885" y="3693360"/>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6" name="Right Arrow 15"/>
          <p:cNvSpPr/>
          <p:nvPr/>
        </p:nvSpPr>
        <p:spPr>
          <a:xfrm rot="10800000">
            <a:off x="6995884" y="4019932"/>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7" name="Right Arrow 16"/>
          <p:cNvSpPr/>
          <p:nvPr/>
        </p:nvSpPr>
        <p:spPr>
          <a:xfrm rot="10800000">
            <a:off x="7010397" y="4405587"/>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4455886" y="35930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Encode(“number”)</a:t>
            </a:r>
            <a:endParaRPr lang="en-US" b="1" dirty="0"/>
          </a:p>
        </p:txBody>
      </p:sp>
      <p:sp>
        <p:nvSpPr>
          <p:cNvPr id="19" name="TextBox 18"/>
          <p:cNvSpPr txBox="1"/>
          <p:nvPr/>
        </p:nvSpPr>
        <p:spPr>
          <a:xfrm>
            <a:off x="4457046" y="4007227"/>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Encode(“length”)</a:t>
            </a:r>
            <a:endParaRPr lang="en-US" b="1" dirty="0"/>
          </a:p>
        </p:txBody>
      </p:sp>
      <p:sp>
        <p:nvSpPr>
          <p:cNvPr id="20" name="TextBox 19"/>
          <p:cNvSpPr txBox="1"/>
          <p:nvPr/>
        </p:nvSpPr>
        <p:spPr>
          <a:xfrm>
            <a:off x="4442532" y="44259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Encode(“max”)</a:t>
            </a:r>
            <a:endParaRPr lang="en-US" b="1" dirty="0"/>
          </a:p>
        </p:txBody>
      </p:sp>
      <p:sp>
        <p:nvSpPr>
          <p:cNvPr id="7" name="TextBox 6"/>
          <p:cNvSpPr txBox="1"/>
          <p:nvPr/>
        </p:nvSpPr>
        <p:spPr>
          <a:xfrm>
            <a:off x="1497264" y="5630085"/>
            <a:ext cx="7762819" cy="477054"/>
          </a:xfrm>
          <a:prstGeom prst="rect">
            <a:avLst/>
          </a:prstGeom>
          <a:noFill/>
        </p:spPr>
        <p:txBody>
          <a:bodyPr wrap="square" rtlCol="0">
            <a:spAutoFit/>
          </a:bodyPr>
          <a:lstStyle/>
          <a:p>
            <a:pPr algn="ctr"/>
            <a:r>
              <a:rPr lang="en-US" sz="2500" dirty="0" smtClean="0"/>
              <a:t>Compare with Jaro-Winkler Distance</a:t>
            </a:r>
            <a:endParaRPr lang="en-US" sz="2500" dirty="0"/>
          </a:p>
        </p:txBody>
      </p:sp>
      <p:pic>
        <p:nvPicPr>
          <p:cNvPr id="22" name="Picture 21"/>
          <p:cNvPicPr>
            <a:picLocks noChangeAspect="1"/>
          </p:cNvPicPr>
          <p:nvPr/>
        </p:nvPicPr>
        <p:blipFill>
          <a:blip r:embed="rId3"/>
          <a:stretch>
            <a:fillRect/>
          </a:stretch>
        </p:blipFill>
        <p:spPr>
          <a:xfrm>
            <a:off x="9260083" y="813079"/>
            <a:ext cx="797177" cy="946982"/>
          </a:xfrm>
          <a:prstGeom prst="rect">
            <a:avLst/>
          </a:prstGeom>
        </p:spPr>
      </p:pic>
      <p:sp>
        <p:nvSpPr>
          <p:cNvPr id="4" name="Left-Right Arrow 3"/>
          <p:cNvSpPr/>
          <p:nvPr/>
        </p:nvSpPr>
        <p:spPr>
          <a:xfrm rot="20381537">
            <a:off x="2723983" y="3942557"/>
            <a:ext cx="1818459" cy="211449"/>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eft-Right Arrow 22"/>
          <p:cNvSpPr/>
          <p:nvPr/>
        </p:nvSpPr>
        <p:spPr>
          <a:xfrm rot="20805437">
            <a:off x="3083618" y="4286981"/>
            <a:ext cx="1360703" cy="186504"/>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097320" y="4608513"/>
            <a:ext cx="1360703" cy="166963"/>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46269" y="3354947"/>
            <a:ext cx="681905" cy="369332"/>
          </a:xfrm>
          <a:prstGeom prst="rect">
            <a:avLst/>
          </a:prstGeom>
          <a:noFill/>
        </p:spPr>
        <p:txBody>
          <a:bodyPr wrap="square" rtlCol="0">
            <a:spAutoFit/>
          </a:bodyPr>
          <a:lstStyle/>
          <a:p>
            <a:r>
              <a:rPr lang="en-US" b="1" dirty="0" smtClean="0">
                <a:solidFill>
                  <a:srgbClr val="FF0000"/>
                </a:solidFill>
              </a:rPr>
              <a:t>0.0</a:t>
            </a:r>
            <a:endParaRPr lang="en-US" b="1" dirty="0">
              <a:solidFill>
                <a:srgbClr val="FF0000"/>
              </a:solidFill>
            </a:endParaRPr>
          </a:p>
        </p:txBody>
      </p:sp>
      <p:sp>
        <p:nvSpPr>
          <p:cNvPr id="25" name="TextBox 24"/>
          <p:cNvSpPr txBox="1"/>
          <p:nvPr/>
        </p:nvSpPr>
        <p:spPr>
          <a:xfrm>
            <a:off x="3946269" y="3885116"/>
            <a:ext cx="681905" cy="369332"/>
          </a:xfrm>
          <a:prstGeom prst="rect">
            <a:avLst/>
          </a:prstGeom>
          <a:noFill/>
        </p:spPr>
        <p:txBody>
          <a:bodyPr wrap="square" rtlCol="0">
            <a:spAutoFit/>
          </a:bodyPr>
          <a:lstStyle/>
          <a:p>
            <a:r>
              <a:rPr lang="en-US" b="1" dirty="0" smtClean="0">
                <a:solidFill>
                  <a:srgbClr val="FF0000"/>
                </a:solidFill>
              </a:rPr>
              <a:t>0.5</a:t>
            </a:r>
            <a:endParaRPr lang="en-US" b="1" dirty="0">
              <a:solidFill>
                <a:srgbClr val="FF0000"/>
              </a:solidFill>
            </a:endParaRPr>
          </a:p>
        </p:txBody>
      </p:sp>
      <p:sp>
        <p:nvSpPr>
          <p:cNvPr id="26" name="TextBox 25"/>
          <p:cNvSpPr txBox="1"/>
          <p:nvPr/>
        </p:nvSpPr>
        <p:spPr>
          <a:xfrm>
            <a:off x="3854335" y="4761612"/>
            <a:ext cx="681905" cy="369332"/>
          </a:xfrm>
          <a:prstGeom prst="rect">
            <a:avLst/>
          </a:prstGeom>
          <a:noFill/>
        </p:spPr>
        <p:txBody>
          <a:bodyPr wrap="square" rtlCol="0">
            <a:spAutoFit/>
          </a:bodyPr>
          <a:lstStyle/>
          <a:p>
            <a:r>
              <a:rPr lang="en-US" b="1" dirty="0" smtClean="0">
                <a:solidFill>
                  <a:srgbClr val="FF0000"/>
                </a:solidFill>
              </a:rPr>
              <a:t>0.85</a:t>
            </a:r>
            <a:endParaRPr lang="en-US" b="1" dirty="0">
              <a:solidFill>
                <a:srgbClr val="FF0000"/>
              </a:solidFill>
            </a:endParaRPr>
          </a:p>
        </p:txBody>
      </p:sp>
      <p:sp>
        <p:nvSpPr>
          <p:cNvPr id="10" name="TextBox 9"/>
          <p:cNvSpPr txBox="1"/>
          <p:nvPr/>
        </p:nvSpPr>
        <p:spPr>
          <a:xfrm>
            <a:off x="1813594" y="3307949"/>
            <a:ext cx="1670996" cy="369332"/>
          </a:xfrm>
          <a:prstGeom prst="rect">
            <a:avLst/>
          </a:prstGeom>
          <a:solidFill>
            <a:schemeClr val="accent2">
              <a:lumMod val="40000"/>
              <a:lumOff val="60000"/>
            </a:schemeClr>
          </a:solidFill>
        </p:spPr>
        <p:txBody>
          <a:bodyPr wrap="square" rtlCol="0">
            <a:spAutoFit/>
          </a:bodyPr>
          <a:lstStyle/>
          <a:p>
            <a:pPr algn="ctr"/>
            <a:r>
              <a:rPr lang="en-US" b="1" dirty="0" smtClean="0"/>
              <a:t>max</a:t>
            </a:r>
            <a:endParaRPr lang="en-US" b="1" dirty="0"/>
          </a:p>
        </p:txBody>
      </p:sp>
    </p:spTree>
    <p:extLst>
      <p:ext uri="{BB962C8B-B14F-4D97-AF65-F5344CB8AC3E}">
        <p14:creationId xmlns:p14="http://schemas.microsoft.com/office/powerpoint/2010/main" val="113149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42" presetClass="path" presetSubtype="0" accel="50000" decel="50000" fill="hold" grpId="0" nodeType="withEffect">
                                  <p:stCondLst>
                                    <p:cond delay="0"/>
                                  </p:stCondLst>
                                  <p:childTnLst>
                                    <p:animMotion origin="layout" path="M 2.5E-6 7.40741E-7 L 0.51328 0.15833 " pathEditMode="relative" rAng="0" ptsTypes="AA">
                                      <p:cBhvr>
                                        <p:cTn id="26" dur="2000" spd="-100000" fill="hold"/>
                                        <p:tgtEl>
                                          <p:spTgt spid="10"/>
                                        </p:tgtEl>
                                        <p:attrNameLst>
                                          <p:attrName>ppt_x</p:attrName>
                                          <p:attrName>ppt_y</p:attrName>
                                        </p:attrNameLst>
                                      </p:cBhvr>
                                      <p:rCtr x="25664" y="7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23" grpId="0" animBg="1"/>
      <p:bldP spid="24" grpId="0" animBg="1"/>
      <p:bldP spid="8" grpId="0"/>
      <p:bldP spid="25" grpId="0"/>
      <p:bldP spid="26" grpId="0"/>
      <p:bldP spid="10" grpId="0" animBg="1"/>
      <p:bldP spid="1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4" name="Content Placeholder 3"/>
          <p:cNvSpPr>
            <a:spLocks noGrp="1"/>
          </p:cNvSpPr>
          <p:nvPr>
            <p:ph idx="1"/>
          </p:nvPr>
        </p:nvSpPr>
        <p:spPr>
          <a:xfrm>
            <a:off x="1261872" y="1828800"/>
            <a:ext cx="8595360" cy="5555880"/>
          </a:xfrm>
          <a:prstGeom prst="rect">
            <a:avLst/>
          </a:prstGeom>
        </p:spPr>
        <p:txBody>
          <a:bodyPr wrap="square">
            <a:spAutoFit/>
          </a:bodyPr>
          <a:lstStyle/>
          <a:p>
            <a:pPr lvl="0">
              <a:buClr>
                <a:srgbClr val="6F6F74"/>
              </a:buClr>
            </a:pPr>
            <a:r>
              <a:rPr lang="en-US" sz="2800" dirty="0" smtClean="0">
                <a:solidFill>
                  <a:srgbClr val="000000"/>
                </a:solidFill>
              </a:rPr>
              <a:t>About jellyfish python library</a:t>
            </a:r>
            <a:endParaRPr lang="en-US" sz="2800" dirty="0">
              <a:solidFill>
                <a:srgbClr val="000000"/>
              </a:solidFill>
            </a:endParaRPr>
          </a:p>
          <a:p>
            <a:pPr lvl="1">
              <a:buClr>
                <a:srgbClr val="6F6F74"/>
              </a:buClr>
            </a:pPr>
            <a:r>
              <a:rPr lang="en-US" sz="2600" dirty="0" smtClean="0">
                <a:solidFill>
                  <a:srgbClr val="000000"/>
                </a:solidFill>
              </a:rPr>
              <a:t>Many ways of Phonetic encoding</a:t>
            </a:r>
          </a:p>
          <a:p>
            <a:pPr lvl="2">
              <a:buClr>
                <a:srgbClr val="6F6F74"/>
              </a:buClr>
            </a:pPr>
            <a:r>
              <a:rPr lang="en-US" sz="2400" dirty="0" smtClean="0">
                <a:solidFill>
                  <a:srgbClr val="000000"/>
                </a:solidFill>
              </a:rPr>
              <a:t>American Soundex</a:t>
            </a:r>
          </a:p>
          <a:p>
            <a:pPr lvl="2">
              <a:buClr>
                <a:srgbClr val="6F6F74"/>
              </a:buClr>
            </a:pPr>
            <a:r>
              <a:rPr lang="en-US" sz="2400" dirty="0" err="1" smtClean="0">
                <a:solidFill>
                  <a:srgbClr val="000000"/>
                </a:solidFill>
              </a:rPr>
              <a:t>Metaphone</a:t>
            </a:r>
            <a:endParaRPr lang="en-US" sz="2400" dirty="0" smtClean="0">
              <a:solidFill>
                <a:srgbClr val="000000"/>
              </a:solidFill>
            </a:endParaRPr>
          </a:p>
          <a:p>
            <a:pPr lvl="2">
              <a:buClr>
                <a:srgbClr val="6F6F74"/>
              </a:buClr>
            </a:pPr>
            <a:r>
              <a:rPr lang="en-US" sz="2400" dirty="0" smtClean="0">
                <a:solidFill>
                  <a:srgbClr val="000000"/>
                </a:solidFill>
              </a:rPr>
              <a:t>NYSIIS</a:t>
            </a:r>
          </a:p>
          <a:p>
            <a:pPr lvl="1">
              <a:buClr>
                <a:srgbClr val="6F6F74"/>
              </a:buClr>
            </a:pPr>
            <a:r>
              <a:rPr lang="en-US" sz="2600" dirty="0" smtClean="0">
                <a:solidFill>
                  <a:srgbClr val="000000"/>
                </a:solidFill>
              </a:rPr>
              <a:t>Many ways of string comparisons</a:t>
            </a:r>
          </a:p>
          <a:p>
            <a:pPr lvl="2">
              <a:buClr>
                <a:srgbClr val="6F6F74"/>
              </a:buClr>
            </a:pPr>
            <a:r>
              <a:rPr lang="en-US" sz="2400" dirty="0" err="1">
                <a:solidFill>
                  <a:srgbClr val="000000"/>
                </a:solidFill>
                <a:latin typeface="+mj-lt"/>
              </a:rPr>
              <a:t>Levenshtein</a:t>
            </a:r>
            <a:r>
              <a:rPr lang="en-US" sz="2400" dirty="0">
                <a:solidFill>
                  <a:srgbClr val="000000"/>
                </a:solidFill>
                <a:latin typeface="+mj-lt"/>
              </a:rPr>
              <a:t> </a:t>
            </a:r>
            <a:r>
              <a:rPr lang="en-US" sz="2400" dirty="0" smtClean="0">
                <a:solidFill>
                  <a:srgbClr val="000000"/>
                </a:solidFill>
                <a:latin typeface="+mj-lt"/>
              </a:rPr>
              <a:t>Distance</a:t>
            </a:r>
          </a:p>
          <a:p>
            <a:pPr lvl="2">
              <a:buClr>
                <a:srgbClr val="6F6F74"/>
              </a:buClr>
            </a:pPr>
            <a:r>
              <a:rPr lang="en-US" sz="2400" dirty="0" err="1" smtClean="0">
                <a:solidFill>
                  <a:srgbClr val="000000"/>
                </a:solidFill>
                <a:latin typeface="+mj-lt"/>
              </a:rPr>
              <a:t>Damerau-Levenshtein</a:t>
            </a:r>
            <a:r>
              <a:rPr lang="en-US" sz="2400" dirty="0" smtClean="0">
                <a:solidFill>
                  <a:srgbClr val="000000"/>
                </a:solidFill>
                <a:latin typeface="+mj-lt"/>
              </a:rPr>
              <a:t> Distance</a:t>
            </a:r>
          </a:p>
          <a:p>
            <a:pPr lvl="2">
              <a:buClr>
                <a:srgbClr val="6F6F74"/>
              </a:buClr>
            </a:pPr>
            <a:r>
              <a:rPr lang="en-US" sz="2400" dirty="0" smtClean="0">
                <a:solidFill>
                  <a:srgbClr val="000000"/>
                </a:solidFill>
                <a:latin typeface="+mj-lt"/>
              </a:rPr>
              <a:t>Hamming Distance</a:t>
            </a:r>
          </a:p>
          <a:p>
            <a:pPr lvl="2">
              <a:buClr>
                <a:srgbClr val="6F6F74"/>
              </a:buClr>
            </a:pPr>
            <a:r>
              <a:rPr lang="en-US" sz="2400" dirty="0" smtClean="0">
                <a:solidFill>
                  <a:srgbClr val="000000"/>
                </a:solidFill>
                <a:latin typeface="+mj-lt"/>
              </a:rPr>
              <a:t>Jaro Distance</a:t>
            </a:r>
          </a:p>
          <a:p>
            <a:pPr lvl="2">
              <a:buClr>
                <a:srgbClr val="6F6F74"/>
              </a:buClr>
            </a:pPr>
            <a:r>
              <a:rPr lang="en-US" sz="2400" dirty="0" smtClean="0">
                <a:solidFill>
                  <a:srgbClr val="000000"/>
                </a:solidFill>
                <a:latin typeface="+mj-lt"/>
              </a:rPr>
              <a:t>Jaro-Winkler Distance</a:t>
            </a:r>
          </a:p>
          <a:p>
            <a:pPr lvl="1">
              <a:buClr>
                <a:srgbClr val="6F6F74"/>
              </a:buClr>
            </a:pPr>
            <a:endParaRPr lang="en-US" sz="2600" dirty="0">
              <a:solidFill>
                <a:srgbClr val="000000"/>
              </a:solidFill>
              <a:latin typeface="+mj-lt"/>
            </a:endParaRPr>
          </a:p>
          <a:p>
            <a:endParaRPr lang="en-US" dirty="0" smtClean="0">
              <a:solidFill>
                <a:srgbClr val="000000"/>
              </a:solidFill>
              <a:latin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9260083" y="813079"/>
            <a:ext cx="797177" cy="946982"/>
          </a:xfrm>
          <a:prstGeom prst="rect">
            <a:avLst/>
          </a:prstGeom>
        </p:spPr>
      </p:pic>
    </p:spTree>
    <p:extLst>
      <p:ext uri="{BB962C8B-B14F-4D97-AF65-F5344CB8AC3E}">
        <p14:creationId xmlns:p14="http://schemas.microsoft.com/office/powerpoint/2010/main" val="118191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4">
                                            <p:txEl>
                                              <p:pRg st="2" end="2"/>
                                            </p:txEl>
                                          </p:spTgt>
                                        </p:tgtEl>
                                        <p:attrNameLst>
                                          <p:attrName>style.color</p:attrName>
                                        </p:attrNameLst>
                                      </p:cBhvr>
                                      <p:to>
                                        <a:srgbClr val="0000FF"/>
                                      </p:to>
                                    </p:animClr>
                                  </p:childTnLst>
                                </p:cTn>
                              </p:par>
                              <p:par>
                                <p:cTn id="7" presetID="3" presetClass="emph" presetSubtype="2" fill="hold" nodeType="withEffect">
                                  <p:stCondLst>
                                    <p:cond delay="0"/>
                                  </p:stCondLst>
                                  <p:childTnLst>
                                    <p:animClr clrSpc="rgb" dir="cw">
                                      <p:cBhvr override="childStyle">
                                        <p:cTn id="8" dur="1000" fill="hold"/>
                                        <p:tgtEl>
                                          <p:spTgt spid="4">
                                            <p:txEl>
                                              <p:pRg st="10" end="10"/>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Limitations</a:t>
            </a:r>
          </a:p>
          <a:p>
            <a:pPr lvl="1">
              <a:buClr>
                <a:srgbClr val="6F6F74"/>
              </a:buClr>
            </a:pPr>
            <a:r>
              <a:rPr lang="en-US" sz="2600" dirty="0" smtClean="0">
                <a:solidFill>
                  <a:srgbClr val="000000"/>
                </a:solidFill>
              </a:rPr>
              <a:t>Heuristic to find closest matching pair of words</a:t>
            </a:r>
          </a:p>
          <a:p>
            <a:pPr lvl="1">
              <a:buClr>
                <a:srgbClr val="6F6F74"/>
              </a:buClr>
            </a:pPr>
            <a:r>
              <a:rPr lang="en-US" sz="2600" dirty="0" smtClean="0">
                <a:solidFill>
                  <a:srgbClr val="000000"/>
                </a:solidFill>
              </a:rPr>
              <a:t>Sometimes it can be difficult to tell which words are of closer match</a:t>
            </a:r>
          </a:p>
          <a:p>
            <a:pPr lvl="1">
              <a:buClr>
                <a:srgbClr val="6F6F74"/>
              </a:buClr>
            </a:pPr>
            <a:r>
              <a:rPr lang="en-US" sz="2600" dirty="0" smtClean="0">
                <a:solidFill>
                  <a:srgbClr val="000000"/>
                </a:solidFill>
              </a:rPr>
              <a:t>Example: Is “wood” closer to “book”, “loot” or “could”</a:t>
            </a:r>
          </a:p>
          <a:p>
            <a:pPr marL="274320" lvl="1" indent="0">
              <a:buClr>
                <a:srgbClr val="6F6F74"/>
              </a:buClr>
              <a:buNone/>
            </a:pPr>
            <a:endParaRPr lang="en-US" sz="2600" dirty="0">
              <a:solidFill>
                <a:srgbClr val="000000"/>
              </a:solidFill>
            </a:endParaRPr>
          </a:p>
        </p:txBody>
      </p:sp>
      <p:sp>
        <p:nvSpPr>
          <p:cNvPr id="4" name="Title 1"/>
          <p:cNvSpPr>
            <a:spLocks noGrp="1"/>
          </p:cNvSpPr>
          <p:nvPr>
            <p:ph type="title"/>
          </p:nvPr>
        </p:nvSpPr>
        <p:spPr/>
        <p:txBody>
          <a:bodyPr/>
          <a:lstStyle/>
          <a:p>
            <a:r>
              <a:rPr lang="en-US" dirty="0"/>
              <a:t>Word Corrector module</a:t>
            </a:r>
          </a:p>
        </p:txBody>
      </p:sp>
      <p:pic>
        <p:nvPicPr>
          <p:cNvPr id="5" name="Picture 4"/>
          <p:cNvPicPr>
            <a:picLocks noChangeAspect="1"/>
          </p:cNvPicPr>
          <p:nvPr/>
        </p:nvPicPr>
        <p:blipFill>
          <a:blip r:embed="rId3"/>
          <a:stretch>
            <a:fillRect/>
          </a:stretch>
        </p:blipFill>
        <p:spPr>
          <a:xfrm>
            <a:off x="9260083" y="813079"/>
            <a:ext cx="797177" cy="946982"/>
          </a:xfrm>
          <a:prstGeom prst="rect">
            <a:avLst/>
          </a:prstGeom>
        </p:spPr>
      </p:pic>
    </p:spTree>
    <p:extLst>
      <p:ext uri="{BB962C8B-B14F-4D97-AF65-F5344CB8AC3E}">
        <p14:creationId xmlns:p14="http://schemas.microsoft.com/office/powerpoint/2010/main" val="2005146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a:t>
            </a:r>
            <a:r>
              <a:rPr lang="en-US" dirty="0" smtClean="0"/>
              <a:t>Parser </a:t>
            </a:r>
            <a:r>
              <a:rPr lang="en-US" dirty="0"/>
              <a:t>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Converts </a:t>
            </a:r>
            <a:r>
              <a:rPr lang="en-US" sz="2800" dirty="0" smtClean="0">
                <a:solidFill>
                  <a:srgbClr val="000000"/>
                </a:solidFill>
              </a:rPr>
              <a:t>processed text into structured command</a:t>
            </a:r>
            <a:endParaRPr lang="en-US" sz="2800" dirty="0">
              <a:solidFill>
                <a:srgbClr val="000000"/>
              </a:solidFill>
            </a:endParaRPr>
          </a:p>
          <a:p>
            <a:pPr lvl="0">
              <a:buClr>
                <a:srgbClr val="6F6F74"/>
              </a:buClr>
            </a:pPr>
            <a:r>
              <a:rPr lang="en-US" sz="2800" dirty="0">
                <a:solidFill>
                  <a:srgbClr val="000000"/>
                </a:solidFill>
              </a:rPr>
              <a:t>Using python </a:t>
            </a:r>
            <a:r>
              <a:rPr lang="en-US" sz="2800" dirty="0" smtClean="0">
                <a:solidFill>
                  <a:srgbClr val="000000"/>
                </a:solidFill>
              </a:rPr>
              <a:t>pyparsing library</a:t>
            </a:r>
            <a:endParaRPr lang="en-US" sz="2800" dirty="0">
              <a:solidFill>
                <a:srgbClr val="000000"/>
              </a:solidFill>
            </a:endParaRPr>
          </a:p>
          <a:p>
            <a:pPr lvl="1">
              <a:buClr>
                <a:srgbClr val="6F6F74"/>
              </a:buClr>
            </a:pPr>
            <a:r>
              <a:rPr lang="en-US" sz="2600" dirty="0" smtClean="0">
                <a:solidFill>
                  <a:srgbClr val="000000"/>
                </a:solidFill>
              </a:rPr>
              <a:t>Allows parsing with user-defined grammar rules</a:t>
            </a:r>
          </a:p>
          <a:p>
            <a:pPr lvl="1">
              <a:buClr>
                <a:srgbClr val="6F6F74"/>
              </a:buClr>
            </a:pPr>
            <a:r>
              <a:rPr lang="en-US" sz="2600" dirty="0" smtClean="0">
                <a:solidFill>
                  <a:srgbClr val="000000"/>
                </a:solidFill>
              </a:rPr>
              <a:t>Allows easy editing of structured language</a:t>
            </a:r>
          </a:p>
          <a:p>
            <a:pPr>
              <a:buClr>
                <a:srgbClr val="6F6F74"/>
              </a:buClr>
            </a:pPr>
            <a:r>
              <a:rPr lang="en-US" sz="2800" dirty="0" smtClean="0">
                <a:solidFill>
                  <a:srgbClr val="000000"/>
                </a:solidFill>
              </a:rPr>
              <a:t>Context free grammar</a:t>
            </a:r>
            <a:endParaRPr lang="en-US" sz="2800" dirty="0">
              <a:solidFill>
                <a:srgbClr val="000000"/>
              </a:solidFill>
            </a:endParaRPr>
          </a:p>
          <a:p>
            <a:endParaRPr lang="en-US" dirty="0"/>
          </a:p>
        </p:txBody>
      </p:sp>
    </p:spTree>
    <p:extLst>
      <p:ext uri="{BB962C8B-B14F-4D97-AF65-F5344CB8AC3E}">
        <p14:creationId xmlns:p14="http://schemas.microsoft.com/office/powerpoint/2010/main" val="896846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Parser module</a:t>
            </a:r>
          </a:p>
        </p:txBody>
      </p:sp>
      <p:sp>
        <p:nvSpPr>
          <p:cNvPr id="3" name="Content Placeholder 2"/>
          <p:cNvSpPr>
            <a:spLocks noGrp="1"/>
          </p:cNvSpPr>
          <p:nvPr>
            <p:ph idx="1"/>
          </p:nvPr>
        </p:nvSpPr>
        <p:spPr>
          <a:xfrm>
            <a:off x="1261871" y="1828800"/>
            <a:ext cx="9880261" cy="4351337"/>
          </a:xfrm>
        </p:spPr>
        <p:txBody>
          <a:bodyPr>
            <a:normAutofit/>
          </a:bodyPr>
          <a:lstStyle/>
          <a:p>
            <a:pPr lvl="0">
              <a:buClr>
                <a:srgbClr val="6F6F74"/>
              </a:buClr>
            </a:pPr>
            <a:r>
              <a:rPr lang="en-US" sz="2800" dirty="0" smtClean="0">
                <a:solidFill>
                  <a:srgbClr val="000000"/>
                </a:solidFill>
              </a:rPr>
              <a:t>Example: Function Declaration construct</a:t>
            </a:r>
            <a:endParaRPr lang="en-US" sz="2800" dirty="0">
              <a:solidFill>
                <a:srgbClr val="000000"/>
              </a:solidFill>
            </a:endParaRPr>
          </a:p>
          <a:p>
            <a:pPr marL="0" indent="0">
              <a:buNone/>
            </a:pPr>
            <a:endParaRPr lang="en-US" sz="2000" dirty="0" smtClean="0"/>
          </a:p>
          <a:p>
            <a:pPr marL="0" indent="0">
              <a:buNone/>
            </a:pPr>
            <a:r>
              <a:rPr lang="en-US" sz="2000" dirty="0" err="1" smtClean="0"/>
              <a:t>function_declaration_line</a:t>
            </a:r>
            <a:r>
              <a:rPr lang="en-US" sz="2000" dirty="0" smtClean="0"/>
              <a:t> </a:t>
            </a:r>
            <a:r>
              <a:rPr lang="en-US" sz="2000" dirty="0"/>
              <a:t>= </a:t>
            </a:r>
            <a:r>
              <a:rPr lang="en-US" sz="2000" dirty="0" err="1"/>
              <a:t>keyword_create_function</a:t>
            </a:r>
            <a:r>
              <a:rPr lang="en-US" sz="2000" dirty="0"/>
              <a:t> + </a:t>
            </a:r>
            <a:r>
              <a:rPr lang="en-US" sz="2000" dirty="0" err="1"/>
              <a:t>variable_name</a:t>
            </a:r>
            <a:r>
              <a:rPr lang="en-US" sz="2000" dirty="0"/>
              <a:t> </a:t>
            </a:r>
            <a:r>
              <a:rPr lang="en-US" sz="2000" dirty="0" smtClean="0"/>
              <a:t>+ 	Optional(</a:t>
            </a:r>
            <a:r>
              <a:rPr lang="en-US" sz="2000" dirty="0" err="1" smtClean="0"/>
              <a:t>keyword_with</a:t>
            </a:r>
            <a:r>
              <a:rPr lang="en-US" sz="2000" dirty="0"/>
              <a:t>) + </a:t>
            </a:r>
            <a:r>
              <a:rPr lang="en-US" sz="2000" dirty="0" err="1"/>
              <a:t>keyword_return_type</a:t>
            </a:r>
            <a:r>
              <a:rPr lang="en-US" sz="2000" dirty="0"/>
              <a:t> </a:t>
            </a:r>
            <a:r>
              <a:rPr lang="en-US" sz="2000" dirty="0" smtClean="0"/>
              <a:t>+ </a:t>
            </a:r>
            <a:r>
              <a:rPr lang="en-US" sz="2000" dirty="0" err="1" smtClean="0"/>
              <a:t>variable_type</a:t>
            </a:r>
            <a:r>
              <a:rPr lang="en-US" sz="2000" dirty="0" smtClean="0"/>
              <a:t> </a:t>
            </a:r>
            <a:r>
              <a:rPr lang="en-US" sz="2000" dirty="0"/>
              <a:t>+ </a:t>
            </a:r>
            <a:r>
              <a:rPr lang="en-US" sz="2000" dirty="0" smtClean="0"/>
              <a:t>	</a:t>
            </a:r>
            <a:r>
              <a:rPr lang="en-US" sz="2000" dirty="0" err="1" smtClean="0"/>
              <a:t>ZeroOrMore</a:t>
            </a:r>
            <a:r>
              <a:rPr lang="en-US" sz="2000" dirty="0" smtClean="0"/>
              <a:t>(</a:t>
            </a:r>
            <a:r>
              <a:rPr lang="en-US" sz="2000" dirty="0" err="1" smtClean="0"/>
              <a:t>parameter_statement.setResultsName</a:t>
            </a:r>
            <a:r>
              <a:rPr lang="en-US" sz="2000" dirty="0"/>
              <a:t>("</a:t>
            </a:r>
            <a:r>
              <a:rPr lang="en-US" sz="2000" dirty="0" err="1"/>
              <a:t>params</a:t>
            </a:r>
            <a:r>
              <a:rPr lang="en-US" sz="2000" dirty="0"/>
              <a:t>", True)) + </a:t>
            </a:r>
            <a:r>
              <a:rPr lang="en-US" sz="2000" dirty="0" smtClean="0"/>
              <a:t>	</a:t>
            </a:r>
            <a:r>
              <a:rPr lang="en-US" sz="2000" dirty="0" err="1" smtClean="0"/>
              <a:t>keyword_begin</a:t>
            </a:r>
            <a:r>
              <a:rPr lang="en-US" sz="2000" dirty="0" smtClean="0"/>
              <a:t> </a:t>
            </a:r>
            <a:r>
              <a:rPr lang="en-US" sz="2000" dirty="0"/>
              <a:t>+ </a:t>
            </a:r>
            <a:r>
              <a:rPr lang="en-US" sz="2000" dirty="0" err="1" smtClean="0"/>
              <a:t>ZeroOrMore</a:t>
            </a:r>
            <a:r>
              <a:rPr lang="en-US" sz="2000" dirty="0" smtClean="0"/>
              <a:t>(</a:t>
            </a:r>
            <a:r>
              <a:rPr lang="en-US" sz="2000" dirty="0" err="1" smtClean="0"/>
              <a:t>statement.setResultsName</a:t>
            </a:r>
            <a:r>
              <a:rPr lang="en-US" sz="2000" dirty="0"/>
              <a:t>("</a:t>
            </a:r>
            <a:r>
              <a:rPr lang="en-US" sz="2000" dirty="0" err="1"/>
              <a:t>stmts</a:t>
            </a:r>
            <a:r>
              <a:rPr lang="en-US" sz="2000" dirty="0"/>
              <a:t>", True)) </a:t>
            </a:r>
            <a:r>
              <a:rPr lang="en-US" sz="2000" dirty="0" smtClean="0"/>
              <a:t>	+ </a:t>
            </a:r>
            <a:r>
              <a:rPr lang="en-US" sz="2000" dirty="0" err="1"/>
              <a:t>keyword_end_function</a:t>
            </a:r>
            <a:endParaRPr lang="en-US" sz="2000" dirty="0"/>
          </a:p>
        </p:txBody>
      </p:sp>
      <p:sp>
        <p:nvSpPr>
          <p:cNvPr id="5" name="TextBox 4"/>
          <p:cNvSpPr txBox="1"/>
          <p:nvPr/>
        </p:nvSpPr>
        <p:spPr>
          <a:xfrm>
            <a:off x="4572354" y="2878137"/>
            <a:ext cx="3071675" cy="400110"/>
          </a:xfrm>
          <a:prstGeom prst="rect">
            <a:avLst/>
          </a:prstGeom>
          <a:solidFill>
            <a:schemeClr val="bg1"/>
          </a:solidFill>
        </p:spPr>
        <p:txBody>
          <a:bodyPr wrap="none" rtlCol="0">
            <a:spAutoFit/>
          </a:bodyPr>
          <a:lstStyle/>
          <a:p>
            <a:r>
              <a:rPr lang="en-US" sz="2000" dirty="0" err="1" smtClean="0"/>
              <a:t>keyword_begin_function</a:t>
            </a:r>
            <a:endParaRPr lang="en-US" sz="2000" dirty="0"/>
          </a:p>
        </p:txBody>
      </p:sp>
    </p:spTree>
    <p:extLst>
      <p:ext uri="{BB962C8B-B14F-4D97-AF65-F5344CB8AC3E}">
        <p14:creationId xmlns:p14="http://schemas.microsoft.com/office/powerpoint/2010/main" val="306990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Command </a:t>
            </a:r>
            <a:r>
              <a:rPr lang="en-US" dirty="0"/>
              <a:t>Parser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Converts </a:t>
            </a:r>
            <a:r>
              <a:rPr lang="en-US" sz="2800" dirty="0" smtClean="0">
                <a:solidFill>
                  <a:srgbClr val="000000"/>
                </a:solidFill>
              </a:rPr>
              <a:t>structured command into program code</a:t>
            </a:r>
            <a:endParaRPr lang="en-US" sz="2800" dirty="0">
              <a:solidFill>
                <a:srgbClr val="000000"/>
              </a:solidFill>
            </a:endParaRPr>
          </a:p>
          <a:p>
            <a:pPr lvl="0">
              <a:buClr>
                <a:srgbClr val="6F6F74"/>
              </a:buClr>
            </a:pPr>
            <a:r>
              <a:rPr lang="en-US" sz="2800" dirty="0" smtClean="0">
                <a:solidFill>
                  <a:srgbClr val="000000"/>
                </a:solidFill>
              </a:rPr>
              <a:t>Wrapper module</a:t>
            </a:r>
          </a:p>
          <a:p>
            <a:pPr lvl="1">
              <a:buClr>
                <a:srgbClr val="6F6F74"/>
              </a:buClr>
            </a:pPr>
            <a:r>
              <a:rPr lang="en-US" sz="2600" dirty="0" smtClean="0">
                <a:solidFill>
                  <a:srgbClr val="000000"/>
                </a:solidFill>
              </a:rPr>
              <a:t>Runs the Java program from previous project</a:t>
            </a:r>
          </a:p>
          <a:p>
            <a:pPr lvl="1">
              <a:buClr>
                <a:srgbClr val="6F6F74"/>
              </a:buClr>
            </a:pPr>
            <a:r>
              <a:rPr lang="en-US" sz="2600" dirty="0" smtClean="0">
                <a:solidFill>
                  <a:srgbClr val="000000"/>
                </a:solidFill>
              </a:rPr>
              <a:t>The program able to construct a C program with its Abstracted Syntactical structure.</a:t>
            </a:r>
            <a:endParaRPr lang="en-US" sz="2600" dirty="0">
              <a:solidFill>
                <a:srgbClr val="000000"/>
              </a:solidFill>
            </a:endParaRPr>
          </a:p>
          <a:p>
            <a:endParaRPr lang="en-US" dirty="0"/>
          </a:p>
        </p:txBody>
      </p:sp>
    </p:spTree>
    <p:extLst>
      <p:ext uri="{BB962C8B-B14F-4D97-AF65-F5344CB8AC3E}">
        <p14:creationId xmlns:p14="http://schemas.microsoft.com/office/powerpoint/2010/main" val="3453283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86194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for next semester</a:t>
            </a:r>
            <a:endParaRPr lang="en-US" dirty="0"/>
          </a:p>
        </p:txBody>
      </p:sp>
      <p:sp>
        <p:nvSpPr>
          <p:cNvPr id="3" name="Content Placeholder 2"/>
          <p:cNvSpPr>
            <a:spLocks noGrp="1"/>
          </p:cNvSpPr>
          <p:nvPr>
            <p:ph idx="1"/>
          </p:nvPr>
        </p:nvSpPr>
        <p:spPr/>
        <p:txBody>
          <a:bodyPr>
            <a:normAutofit/>
          </a:bodyPr>
          <a:lstStyle/>
          <a:p>
            <a:r>
              <a:rPr lang="en-US" sz="2800" dirty="0" smtClean="0"/>
              <a:t>Improving the Structured Language</a:t>
            </a:r>
          </a:p>
          <a:p>
            <a:pPr lvl="1"/>
            <a:r>
              <a:rPr lang="en-US" sz="2600" dirty="0" smtClean="0">
                <a:solidFill>
                  <a:schemeClr val="tx1"/>
                </a:solidFill>
              </a:rPr>
              <a:t>A little bit difficult to remember</a:t>
            </a:r>
          </a:p>
          <a:p>
            <a:pPr lvl="1"/>
            <a:r>
              <a:rPr lang="en-US" sz="2600" dirty="0" smtClean="0">
                <a:solidFill>
                  <a:schemeClr val="tx1"/>
                </a:solidFill>
              </a:rPr>
              <a:t>While retaining unambiguous domain</a:t>
            </a:r>
          </a:p>
          <a:p>
            <a:pPr lvl="1"/>
            <a:r>
              <a:rPr lang="en-US" sz="2600" dirty="0" smtClean="0">
                <a:solidFill>
                  <a:schemeClr val="tx1"/>
                </a:solidFill>
              </a:rPr>
              <a:t>Use keywords recognized more easily</a:t>
            </a:r>
            <a:endParaRPr lang="en-US" sz="2600" dirty="0">
              <a:solidFill>
                <a:schemeClr val="tx1"/>
              </a:solidFill>
            </a:endParaRPr>
          </a:p>
        </p:txBody>
      </p:sp>
    </p:spTree>
    <p:extLst>
      <p:ext uri="{BB962C8B-B14F-4D97-AF65-F5344CB8AC3E}">
        <p14:creationId xmlns:p14="http://schemas.microsoft.com/office/powerpoint/2010/main" val="3830870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 for next semester</a:t>
            </a:r>
          </a:p>
        </p:txBody>
      </p:sp>
      <p:sp>
        <p:nvSpPr>
          <p:cNvPr id="3" name="Content Placeholder 2"/>
          <p:cNvSpPr>
            <a:spLocks noGrp="1"/>
          </p:cNvSpPr>
          <p:nvPr>
            <p:ph idx="1"/>
          </p:nvPr>
        </p:nvSpPr>
        <p:spPr/>
        <p:txBody>
          <a:bodyPr/>
          <a:lstStyle/>
          <a:p>
            <a:r>
              <a:rPr lang="en-US" sz="2800" dirty="0" smtClean="0"/>
              <a:t>Adding more constructs to the Structured Language</a:t>
            </a:r>
            <a:endParaRPr lang="en-US" sz="2800" dirty="0"/>
          </a:p>
          <a:p>
            <a:pPr lvl="1"/>
            <a:r>
              <a:rPr lang="en-US" sz="2600" dirty="0" smtClean="0">
                <a:solidFill>
                  <a:schemeClr val="tx1"/>
                </a:solidFill>
              </a:rPr>
              <a:t>Switch statement (switch – case construct)</a:t>
            </a:r>
            <a:endParaRPr lang="en-US" sz="2600" dirty="0">
              <a:solidFill>
                <a:schemeClr val="tx1"/>
              </a:solidFill>
            </a:endParaRPr>
          </a:p>
          <a:p>
            <a:pPr lvl="1"/>
            <a:r>
              <a:rPr lang="en-US" sz="2600" dirty="0" smtClean="0">
                <a:solidFill>
                  <a:schemeClr val="tx1"/>
                </a:solidFill>
              </a:rPr>
              <a:t>Logical “and”, logical “or” for comparison statements</a:t>
            </a:r>
          </a:p>
          <a:p>
            <a:pPr lvl="1"/>
            <a:r>
              <a:rPr lang="en-US" sz="2600" dirty="0" smtClean="0">
                <a:solidFill>
                  <a:schemeClr val="tx1"/>
                </a:solidFill>
              </a:rPr>
              <a:t>Shorthand assignment operators (i.e. += , *= )</a:t>
            </a:r>
            <a:endParaRPr lang="en-US" sz="2600" dirty="0">
              <a:solidFill>
                <a:schemeClr val="tx1"/>
              </a:solidFill>
            </a:endParaRPr>
          </a:p>
          <a:p>
            <a:pPr lvl="1"/>
            <a:r>
              <a:rPr lang="en-US" sz="2600" dirty="0" smtClean="0">
                <a:solidFill>
                  <a:schemeClr val="tx1"/>
                </a:solidFill>
              </a:rPr>
              <a:t>Allowing symbols like percentage (%), dollar ($), ampersand (&amp;)</a:t>
            </a:r>
          </a:p>
          <a:p>
            <a:pPr lvl="1"/>
            <a:r>
              <a:rPr lang="en-US" sz="2600" dirty="0" smtClean="0">
                <a:solidFill>
                  <a:schemeClr val="tx1"/>
                </a:solidFill>
              </a:rPr>
              <a:t>Many more…</a:t>
            </a:r>
            <a:endParaRPr lang="en-US" sz="2600" dirty="0">
              <a:solidFill>
                <a:schemeClr val="tx1"/>
              </a:solidFill>
            </a:endParaRPr>
          </a:p>
          <a:p>
            <a:endParaRPr lang="en-US" dirty="0"/>
          </a:p>
        </p:txBody>
      </p:sp>
    </p:spTree>
    <p:extLst>
      <p:ext uri="{BB962C8B-B14F-4D97-AF65-F5344CB8AC3E}">
        <p14:creationId xmlns:p14="http://schemas.microsoft.com/office/powerpoint/2010/main" val="3693431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 for next semester</a:t>
            </a:r>
          </a:p>
        </p:txBody>
      </p:sp>
      <p:sp>
        <p:nvSpPr>
          <p:cNvPr id="3" name="Content Placeholder 2"/>
          <p:cNvSpPr>
            <a:spLocks noGrp="1"/>
          </p:cNvSpPr>
          <p:nvPr>
            <p:ph idx="1"/>
          </p:nvPr>
        </p:nvSpPr>
        <p:spPr/>
        <p:txBody>
          <a:bodyPr/>
          <a:lstStyle/>
          <a:p>
            <a:r>
              <a:rPr lang="en-US" sz="2800" dirty="0" smtClean="0"/>
              <a:t>Improving Word Corrector module</a:t>
            </a:r>
            <a:endParaRPr lang="en-US" sz="2800" dirty="0"/>
          </a:p>
          <a:p>
            <a:pPr lvl="1"/>
            <a:r>
              <a:rPr lang="en-US" sz="2600" dirty="0" smtClean="0">
                <a:solidFill>
                  <a:schemeClr val="tx1"/>
                </a:solidFill>
              </a:rPr>
              <a:t>Phase 1 correction currently uses hardcoded algorithm</a:t>
            </a:r>
            <a:endParaRPr lang="en-US" dirty="0" smtClean="0">
              <a:solidFill>
                <a:schemeClr val="tx1"/>
              </a:solidFill>
            </a:endParaRPr>
          </a:p>
          <a:p>
            <a:pPr lvl="1"/>
            <a:r>
              <a:rPr lang="en-US" sz="2600" dirty="0" smtClean="0">
                <a:solidFill>
                  <a:schemeClr val="tx1"/>
                </a:solidFill>
              </a:rPr>
              <a:t>One possible way: Use word similarity heuristic in Word Corrector module phase 2</a:t>
            </a:r>
          </a:p>
          <a:p>
            <a:pPr lvl="1"/>
            <a:r>
              <a:rPr lang="en-US" sz="2600" dirty="0" smtClean="0">
                <a:solidFill>
                  <a:schemeClr val="tx1"/>
                </a:solidFill>
              </a:rPr>
              <a:t>Look at the plausibility of such method and find alternative methods if necessary</a:t>
            </a:r>
            <a:endParaRPr lang="en-US" sz="2600" dirty="0">
              <a:solidFill>
                <a:schemeClr val="tx1"/>
              </a:solidFill>
            </a:endParaRPr>
          </a:p>
        </p:txBody>
      </p:sp>
    </p:spTree>
    <p:extLst>
      <p:ext uri="{BB962C8B-B14F-4D97-AF65-F5344CB8AC3E}">
        <p14:creationId xmlns:p14="http://schemas.microsoft.com/office/powerpoint/2010/main" val="362754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Based Approach</a:t>
            </a:r>
            <a:endParaRPr lang="en-US" dirty="0"/>
          </a:p>
        </p:txBody>
      </p:sp>
      <p:sp>
        <p:nvSpPr>
          <p:cNvPr id="3" name="Content Placeholder 2"/>
          <p:cNvSpPr>
            <a:spLocks noGrp="1"/>
          </p:cNvSpPr>
          <p:nvPr>
            <p:ph idx="1"/>
          </p:nvPr>
        </p:nvSpPr>
        <p:spPr/>
        <p:txBody>
          <a:bodyPr>
            <a:normAutofit/>
          </a:bodyPr>
          <a:lstStyle/>
          <a:p>
            <a:r>
              <a:rPr lang="en-US" sz="2800" dirty="0" smtClean="0"/>
              <a:t>VoiceCode.io (example)</a:t>
            </a:r>
          </a:p>
          <a:p>
            <a:pPr lvl="1"/>
            <a:r>
              <a:rPr lang="en-US" sz="2400" dirty="0" smtClean="0"/>
              <a:t>By Ben Meyers, programmer suffering from CTS</a:t>
            </a:r>
          </a:p>
          <a:p>
            <a:pPr lvl="1"/>
            <a:r>
              <a:rPr lang="en-US" sz="2400" dirty="0" smtClean="0"/>
              <a:t>Program where user use voice to control computer in real-time.</a:t>
            </a:r>
          </a:p>
          <a:p>
            <a:pPr lvl="2"/>
            <a:r>
              <a:rPr lang="en-US" sz="2000" dirty="0" smtClean="0"/>
              <a:t>Emails, switch between applications, etc.</a:t>
            </a:r>
          </a:p>
          <a:p>
            <a:pPr lvl="1"/>
            <a:r>
              <a:rPr lang="en-US" sz="2400" dirty="0" smtClean="0"/>
              <a:t>User’s speech in form of a command</a:t>
            </a:r>
          </a:p>
          <a:p>
            <a:pPr lvl="2"/>
            <a:r>
              <a:rPr lang="en-US" sz="2000" dirty="0" smtClean="0"/>
              <a:t>E.g. “</a:t>
            </a:r>
            <a:r>
              <a:rPr lang="en-US" sz="2000" dirty="0" err="1" smtClean="0"/>
              <a:t>Doon</a:t>
            </a:r>
            <a:r>
              <a:rPr lang="en-US" sz="2000" dirty="0" smtClean="0"/>
              <a:t> twenty-one” </a:t>
            </a:r>
            <a:r>
              <a:rPr lang="en-US" sz="2000" dirty="0" smtClean="0">
                <a:sym typeface="Wingdings" panose="05000000000000000000" pitchFamily="2" charset="2"/>
              </a:rPr>
              <a:t> press down-arrow key 21 times.</a:t>
            </a:r>
            <a:endParaRPr lang="en-US" sz="2000" dirty="0" smtClean="0"/>
          </a:p>
        </p:txBody>
      </p:sp>
      <p:pic>
        <p:nvPicPr>
          <p:cNvPr id="4" name="Picture 3"/>
          <p:cNvPicPr>
            <a:picLocks noChangeAspect="1"/>
          </p:cNvPicPr>
          <p:nvPr/>
        </p:nvPicPr>
        <p:blipFill>
          <a:blip r:embed="rId2"/>
          <a:stretch>
            <a:fillRect/>
          </a:stretch>
        </p:blipFill>
        <p:spPr>
          <a:xfrm>
            <a:off x="5559552" y="1828800"/>
            <a:ext cx="2209800" cy="466725"/>
          </a:xfrm>
          <a:prstGeom prst="rect">
            <a:avLst/>
          </a:prstGeom>
        </p:spPr>
      </p:pic>
    </p:spTree>
    <p:extLst>
      <p:ext uri="{BB962C8B-B14F-4D97-AF65-F5344CB8AC3E}">
        <p14:creationId xmlns:p14="http://schemas.microsoft.com/office/powerpoint/2010/main" val="13060474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 for next semester</a:t>
            </a:r>
          </a:p>
        </p:txBody>
      </p:sp>
      <p:sp>
        <p:nvSpPr>
          <p:cNvPr id="3" name="Content Placeholder 2"/>
          <p:cNvSpPr>
            <a:spLocks noGrp="1"/>
          </p:cNvSpPr>
          <p:nvPr>
            <p:ph idx="1"/>
          </p:nvPr>
        </p:nvSpPr>
        <p:spPr/>
        <p:txBody>
          <a:bodyPr>
            <a:normAutofit/>
          </a:bodyPr>
          <a:lstStyle/>
          <a:p>
            <a:r>
              <a:rPr lang="en-US" sz="2800" dirty="0"/>
              <a:t>Improving </a:t>
            </a:r>
            <a:r>
              <a:rPr lang="en-US" sz="2800" dirty="0" smtClean="0"/>
              <a:t>overall program</a:t>
            </a:r>
            <a:endParaRPr lang="en-US" dirty="0" smtClean="0"/>
          </a:p>
          <a:p>
            <a:pPr lvl="1"/>
            <a:r>
              <a:rPr lang="en-US" sz="2600" dirty="0" smtClean="0">
                <a:solidFill>
                  <a:schemeClr val="tx1"/>
                </a:solidFill>
              </a:rPr>
              <a:t>Develop a GUI</a:t>
            </a:r>
          </a:p>
          <a:p>
            <a:pPr lvl="1"/>
            <a:r>
              <a:rPr lang="en-US" sz="2600" dirty="0" smtClean="0">
                <a:solidFill>
                  <a:schemeClr val="tx1"/>
                </a:solidFill>
              </a:rPr>
              <a:t>Keeps reading voice input</a:t>
            </a:r>
            <a:endParaRPr lang="en-US" sz="2600" dirty="0">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15204404"/>
              </p:ext>
            </p:extLst>
          </p:nvPr>
        </p:nvGraphicFramePr>
        <p:xfrm>
          <a:off x="1103086" y="3448352"/>
          <a:ext cx="8128000" cy="3054049"/>
        </p:xfrm>
        <a:graphic>
          <a:graphicData uri="http://schemas.openxmlformats.org/drawingml/2006/table">
            <a:tbl>
              <a:tblPr firstRow="1" bandRow="1">
                <a:tableStyleId>{5C22544A-7EE6-4342-B048-85BDC9FD1C3A}</a:tableStyleId>
              </a:tblPr>
              <a:tblGrid>
                <a:gridCol w="4064000"/>
                <a:gridCol w="4064000"/>
              </a:tblGrid>
              <a:tr h="403226">
                <a:tc>
                  <a:txBody>
                    <a:bodyPr/>
                    <a:lstStyle/>
                    <a:p>
                      <a:pPr algn="ctr"/>
                      <a:r>
                        <a:rPr lang="en-US" dirty="0" smtClean="0"/>
                        <a:t>Program</a:t>
                      </a:r>
                      <a:r>
                        <a:rPr lang="en-US" baseline="0" dirty="0" smtClean="0"/>
                        <a:t> Code</a:t>
                      </a:r>
                      <a:endParaRPr lang="en-US" dirty="0"/>
                    </a:p>
                  </a:txBody>
                  <a:tcPr/>
                </a:tc>
                <a:tc>
                  <a:txBody>
                    <a:bodyPr/>
                    <a:lstStyle/>
                    <a:p>
                      <a:pPr algn="ctr"/>
                      <a:r>
                        <a:rPr lang="en-US" dirty="0" smtClean="0"/>
                        <a:t>History</a:t>
                      </a:r>
                      <a:endParaRPr lang="en-US" dirty="0"/>
                    </a:p>
                  </a:txBody>
                  <a:tcPr/>
                </a:tc>
              </a:tr>
              <a:tr h="1355134">
                <a:tc>
                  <a:txBody>
                    <a:bodyPr/>
                    <a:lstStyle/>
                    <a:p>
                      <a:r>
                        <a:rPr lang="en-US" sz="1200" dirty="0" err="1" smtClean="0"/>
                        <a:t>int</a:t>
                      </a:r>
                      <a:r>
                        <a:rPr lang="en-US" sz="1200" baseline="0" dirty="0" smtClean="0"/>
                        <a:t> main () {</a:t>
                      </a:r>
                    </a:p>
                    <a:p>
                      <a:r>
                        <a:rPr lang="en-US" sz="1200" baseline="0" dirty="0" smtClean="0"/>
                        <a:t>   </a:t>
                      </a:r>
                      <a:r>
                        <a:rPr lang="en-US" sz="1200" baseline="0" dirty="0" err="1" smtClean="0"/>
                        <a:t>int</a:t>
                      </a:r>
                      <a:r>
                        <a:rPr lang="en-US" sz="1200" baseline="0" dirty="0" smtClean="0"/>
                        <a:t> a;</a:t>
                      </a:r>
                    </a:p>
                    <a:p>
                      <a:r>
                        <a:rPr lang="en-US" sz="1200" baseline="0" dirty="0" smtClean="0"/>
                        <a:t>}</a:t>
                      </a:r>
                    </a:p>
                    <a:p>
                      <a:endParaRPr lang="en-US" sz="1200" dirty="0"/>
                    </a:p>
                  </a:txBody>
                  <a:tcPr/>
                </a:tc>
                <a:tc>
                  <a:txBody>
                    <a:bodyPr/>
                    <a:lstStyle/>
                    <a:p>
                      <a:r>
                        <a:rPr lang="en-US" sz="1200" dirty="0" smtClean="0"/>
                        <a:t>create</a:t>
                      </a:r>
                      <a:r>
                        <a:rPr lang="en-US" sz="1200" baseline="0" dirty="0" smtClean="0"/>
                        <a:t> function main return type integer begin</a:t>
                      </a:r>
                    </a:p>
                    <a:p>
                      <a:r>
                        <a:rPr lang="en-US" sz="1200" baseline="0" dirty="0" smtClean="0"/>
                        <a:t>declare integer a end declare</a:t>
                      </a:r>
                      <a:endParaRPr lang="en-US" sz="1200" dirty="0" smtClean="0"/>
                    </a:p>
                    <a:p>
                      <a:endParaRPr lang="en-US" dirty="0"/>
                    </a:p>
                  </a:txBody>
                  <a:tcPr/>
                </a:tc>
              </a:tr>
              <a:tr h="489237">
                <a:tc gridSpan="2">
                  <a:txBody>
                    <a:bodyPr/>
                    <a:lstStyle/>
                    <a:p>
                      <a:r>
                        <a:rPr lang="en-US" dirty="0" smtClean="0"/>
                        <a:t>Feedback:</a:t>
                      </a:r>
                      <a:r>
                        <a:rPr lang="en-US" baseline="0" dirty="0" smtClean="0"/>
                        <a:t> Unrecognized language: “E </a:t>
                      </a:r>
                      <a:r>
                        <a:rPr lang="en-US" baseline="0" dirty="0" err="1" smtClean="0"/>
                        <a:t>clair</a:t>
                      </a:r>
                      <a:r>
                        <a:rPr lang="en-US" baseline="0" dirty="0" smtClean="0"/>
                        <a:t> integer b and declare”</a:t>
                      </a:r>
                      <a:endParaRPr lang="en-US" dirty="0"/>
                    </a:p>
                  </a:txBody>
                  <a:tcPr/>
                </a:tc>
                <a:tc hMerge="1">
                  <a:txBody>
                    <a:bodyPr/>
                    <a:lstStyle/>
                    <a:p>
                      <a:endParaRPr lang="en-US" dirty="0"/>
                    </a:p>
                  </a:txBody>
                  <a:tcPr/>
                </a:tc>
              </a:tr>
              <a:tr h="403226">
                <a:tc gridSpan="2">
                  <a:txBody>
                    <a:bodyPr/>
                    <a:lstStyle/>
                    <a:p>
                      <a:r>
                        <a:rPr lang="en-US" dirty="0" smtClean="0"/>
                        <a:t>You</a:t>
                      </a:r>
                      <a:r>
                        <a:rPr lang="en-US" baseline="0" dirty="0" smtClean="0"/>
                        <a:t> can start speaking the next line now …</a:t>
                      </a:r>
                      <a:endParaRPr lang="en-US" dirty="0"/>
                    </a:p>
                  </a:txBody>
                  <a:tcPr/>
                </a:tc>
                <a:tc hMerge="1">
                  <a:txBody>
                    <a:bodyPr/>
                    <a:lstStyle/>
                    <a:p>
                      <a:endParaRPr lang="en-US" dirty="0"/>
                    </a:p>
                  </a:txBody>
                  <a:tcPr/>
                </a:tc>
              </a:tr>
              <a:tr h="403226">
                <a:tc gridSpan="2">
                  <a:txBody>
                    <a:bodyPr/>
                    <a:lstStyle/>
                    <a:p>
                      <a:endParaRPr lang="en-US" dirty="0"/>
                    </a:p>
                  </a:txBody>
                  <a:tcPr/>
                </a:tc>
                <a:tc hMerge="1">
                  <a:txBody>
                    <a:bodyPr/>
                    <a:lstStyle/>
                    <a:p>
                      <a:endParaRPr lang="en-US" dirty="0"/>
                    </a:p>
                  </a:txBody>
                  <a:tcPr/>
                </a:tc>
              </a:tr>
            </a:tbl>
          </a:graphicData>
        </a:graphic>
      </p:graphicFrame>
      <p:sp>
        <p:nvSpPr>
          <p:cNvPr id="11" name="Rounded Rectangle 10"/>
          <p:cNvSpPr/>
          <p:nvPr/>
        </p:nvSpPr>
        <p:spPr>
          <a:xfrm>
            <a:off x="1421529" y="6160907"/>
            <a:ext cx="1901372" cy="272823"/>
          </a:xfrm>
          <a:prstGeom prst="roundRect">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Undo</a:t>
            </a:r>
            <a:endParaRPr lang="en-US" dirty="0"/>
          </a:p>
        </p:txBody>
      </p:sp>
      <p:sp>
        <p:nvSpPr>
          <p:cNvPr id="12" name="Rounded Rectangle 11"/>
          <p:cNvSpPr/>
          <p:nvPr/>
        </p:nvSpPr>
        <p:spPr>
          <a:xfrm>
            <a:off x="4208853" y="6160906"/>
            <a:ext cx="1901372" cy="272823"/>
          </a:xfrm>
          <a:prstGeom prst="roundRect">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Export</a:t>
            </a:r>
            <a:endParaRPr lang="en-US" dirty="0"/>
          </a:p>
        </p:txBody>
      </p:sp>
      <p:sp>
        <p:nvSpPr>
          <p:cNvPr id="13" name="Rounded Rectangle 12"/>
          <p:cNvSpPr/>
          <p:nvPr/>
        </p:nvSpPr>
        <p:spPr>
          <a:xfrm>
            <a:off x="7066136" y="6170522"/>
            <a:ext cx="1901372" cy="272823"/>
          </a:xfrm>
          <a:prstGeom prst="roundRect">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Cheatsheet</a:t>
            </a:r>
            <a:endParaRPr lang="en-US" dirty="0"/>
          </a:p>
        </p:txBody>
      </p:sp>
    </p:spTree>
    <p:extLst>
      <p:ext uri="{BB962C8B-B14F-4D97-AF65-F5344CB8AC3E}">
        <p14:creationId xmlns:p14="http://schemas.microsoft.com/office/powerpoint/2010/main" val="1995151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Thank you</a:t>
            </a:r>
            <a:endParaRPr lang="en-US" dirty="0">
              <a:solidFill>
                <a:srgbClr val="000000"/>
              </a:solidFill>
            </a:endParaRPr>
          </a:p>
          <a:p>
            <a:endParaRPr lang="en-US" dirty="0"/>
          </a:p>
        </p:txBody>
      </p:sp>
    </p:spTree>
    <p:extLst>
      <p:ext uri="{BB962C8B-B14F-4D97-AF65-F5344CB8AC3E}">
        <p14:creationId xmlns:p14="http://schemas.microsoft.com/office/powerpoint/2010/main" val="2358311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Based Approach</a:t>
            </a:r>
          </a:p>
        </p:txBody>
      </p:sp>
      <p:sp>
        <p:nvSpPr>
          <p:cNvPr id="3" name="Content Placeholder 2"/>
          <p:cNvSpPr>
            <a:spLocks noGrp="1"/>
          </p:cNvSpPr>
          <p:nvPr>
            <p:ph idx="1"/>
          </p:nvPr>
        </p:nvSpPr>
        <p:spPr/>
        <p:txBody>
          <a:bodyPr/>
          <a:lstStyle/>
          <a:p>
            <a:r>
              <a:rPr lang="en-US" sz="2800" dirty="0"/>
              <a:t>VoiceCode.io (example</a:t>
            </a:r>
            <a:r>
              <a:rPr lang="en-US" sz="2800" dirty="0" smtClean="0"/>
              <a:t>)</a:t>
            </a:r>
          </a:p>
          <a:p>
            <a:pPr lvl="1"/>
            <a:r>
              <a:rPr lang="en-US" sz="2400" dirty="0" smtClean="0"/>
              <a:t>Example of spoken command for jQuery:</a:t>
            </a:r>
            <a:endParaRPr lang="en-US" sz="2400" dirty="0"/>
          </a:p>
        </p:txBody>
      </p:sp>
      <p:pic>
        <p:nvPicPr>
          <p:cNvPr id="4" name="Picture 3"/>
          <p:cNvPicPr>
            <a:picLocks noChangeAspect="1"/>
          </p:cNvPicPr>
          <p:nvPr/>
        </p:nvPicPr>
        <p:blipFill>
          <a:blip r:embed="rId3"/>
          <a:stretch>
            <a:fillRect/>
          </a:stretch>
        </p:blipFill>
        <p:spPr>
          <a:xfrm>
            <a:off x="303264" y="3004219"/>
            <a:ext cx="10512302" cy="1980739"/>
          </a:xfrm>
          <a:prstGeom prst="rect">
            <a:avLst/>
          </a:prstGeom>
        </p:spPr>
      </p:pic>
    </p:spTree>
    <p:extLst>
      <p:ext uri="{BB962C8B-B14F-4D97-AF65-F5344CB8AC3E}">
        <p14:creationId xmlns:p14="http://schemas.microsoft.com/office/powerpoint/2010/main" val="1251556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Based Approach</a:t>
            </a:r>
          </a:p>
        </p:txBody>
      </p:sp>
      <p:sp>
        <p:nvSpPr>
          <p:cNvPr id="3" name="Content Placeholder 2"/>
          <p:cNvSpPr>
            <a:spLocks noGrp="1"/>
          </p:cNvSpPr>
          <p:nvPr>
            <p:ph idx="1"/>
          </p:nvPr>
        </p:nvSpPr>
        <p:spPr/>
        <p:txBody>
          <a:bodyPr>
            <a:normAutofit/>
          </a:bodyPr>
          <a:lstStyle/>
          <a:p>
            <a:r>
              <a:rPr lang="en-US" sz="2800" dirty="0"/>
              <a:t>VoiceCode.io (example)</a:t>
            </a:r>
          </a:p>
          <a:p>
            <a:pPr lvl="1"/>
            <a:r>
              <a:rPr lang="en-US" sz="2400" dirty="0" smtClean="0"/>
              <a:t>Strength: used for any programming language (because low-level building blocks used)</a:t>
            </a:r>
          </a:p>
          <a:p>
            <a:pPr lvl="1"/>
            <a:r>
              <a:rPr lang="en-US" sz="2400" dirty="0" smtClean="0"/>
              <a:t>Limitations:</a:t>
            </a:r>
          </a:p>
          <a:p>
            <a:pPr lvl="2"/>
            <a:r>
              <a:rPr lang="en-US" sz="2200" dirty="0" smtClean="0"/>
              <a:t>Steep learning curve (non-natural language words)</a:t>
            </a:r>
          </a:p>
          <a:p>
            <a:pPr lvl="2"/>
            <a:r>
              <a:rPr lang="en-US" sz="2200" dirty="0" smtClean="0"/>
              <a:t>Lower productivity levels</a:t>
            </a:r>
          </a:p>
          <a:p>
            <a:pPr lvl="1"/>
            <a:r>
              <a:rPr lang="en-US" sz="2400" dirty="0" smtClean="0"/>
              <a:t>Learning points:</a:t>
            </a:r>
          </a:p>
          <a:p>
            <a:pPr lvl="2"/>
            <a:r>
              <a:rPr lang="en-US" sz="2200" dirty="0" smtClean="0"/>
              <a:t>Need more natural English words</a:t>
            </a:r>
            <a:endParaRPr lang="en-US" sz="2200" dirty="0"/>
          </a:p>
          <a:p>
            <a:endParaRPr lang="en-US" dirty="0"/>
          </a:p>
        </p:txBody>
      </p:sp>
    </p:spTree>
    <p:extLst>
      <p:ext uri="{BB962C8B-B14F-4D97-AF65-F5344CB8AC3E}">
        <p14:creationId xmlns:p14="http://schemas.microsoft.com/office/powerpoint/2010/main" val="1873583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t>
            </a:r>
            <a:r>
              <a:rPr lang="en-US" dirty="0" smtClean="0"/>
              <a:t>approach</a:t>
            </a:r>
            <a:endParaRPr lang="en-US" dirty="0"/>
          </a:p>
        </p:txBody>
      </p:sp>
      <p:sp>
        <p:nvSpPr>
          <p:cNvPr id="3" name="Content Placeholder 2"/>
          <p:cNvSpPr>
            <a:spLocks noGrp="1"/>
          </p:cNvSpPr>
          <p:nvPr>
            <p:ph idx="1"/>
          </p:nvPr>
        </p:nvSpPr>
        <p:spPr/>
        <p:txBody>
          <a:bodyPr>
            <a:normAutofit/>
          </a:bodyPr>
          <a:lstStyle/>
          <a:p>
            <a:r>
              <a:rPr lang="en-US" sz="2800" dirty="0" smtClean="0"/>
              <a:t>Spoken Java </a:t>
            </a:r>
            <a:r>
              <a:rPr lang="en-US" sz="2800" dirty="0"/>
              <a:t>(example)</a:t>
            </a:r>
          </a:p>
          <a:p>
            <a:pPr lvl="1"/>
            <a:r>
              <a:rPr lang="en-US" sz="2400" dirty="0"/>
              <a:t>By </a:t>
            </a:r>
            <a:r>
              <a:rPr lang="en-US" sz="2400" dirty="0" smtClean="0"/>
              <a:t>Andrew Begel and Susan L. Graham</a:t>
            </a:r>
          </a:p>
          <a:p>
            <a:pPr lvl="1"/>
            <a:r>
              <a:rPr lang="en-US" sz="2400" dirty="0" smtClean="0"/>
              <a:t>Their motivation: help CTS programmers</a:t>
            </a:r>
            <a:endParaRPr lang="en-US" sz="2400" dirty="0"/>
          </a:p>
          <a:p>
            <a:pPr lvl="1"/>
            <a:r>
              <a:rPr lang="en-US" sz="2400" dirty="0"/>
              <a:t>Program where user use voice to </a:t>
            </a:r>
            <a:r>
              <a:rPr lang="en-US" sz="2400" dirty="0" smtClean="0"/>
              <a:t>code in natural way instead of typing.</a:t>
            </a:r>
          </a:p>
          <a:p>
            <a:pPr lvl="1"/>
            <a:r>
              <a:rPr lang="en-US" sz="2400" dirty="0" smtClean="0"/>
              <a:t>They found that existing solutions not natural enough for programmers.</a:t>
            </a:r>
          </a:p>
        </p:txBody>
      </p:sp>
    </p:spTree>
    <p:extLst>
      <p:ext uri="{BB962C8B-B14F-4D97-AF65-F5344CB8AC3E}">
        <p14:creationId xmlns:p14="http://schemas.microsoft.com/office/powerpoint/2010/main" val="3628039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r>
              <a:rPr lang="en-US" sz="2800" dirty="0" smtClean="0"/>
              <a:t>Begel’s research: Challenges with voice-based programming</a:t>
            </a:r>
          </a:p>
          <a:p>
            <a:pPr lvl="1"/>
            <a:r>
              <a:rPr lang="en-US" sz="2600" dirty="0" smtClean="0"/>
              <a:t>Speech is ambiguous in nature</a:t>
            </a:r>
          </a:p>
          <a:p>
            <a:pPr lvl="2"/>
            <a:r>
              <a:rPr lang="en-US" sz="2400" dirty="0" smtClean="0"/>
              <a:t>Homophones (same pronunciation, different spellings)</a:t>
            </a:r>
          </a:p>
          <a:p>
            <a:pPr lvl="2"/>
            <a:r>
              <a:rPr lang="en-US" sz="2400" dirty="0" smtClean="0"/>
              <a:t>Sentences can sound like asking question or making statement</a:t>
            </a:r>
          </a:p>
          <a:p>
            <a:pPr lvl="2"/>
            <a:r>
              <a:rPr lang="en-US" sz="2400" dirty="0" smtClean="0"/>
              <a:t>Stop words (“uh”, “um”, “</a:t>
            </a:r>
            <a:r>
              <a:rPr lang="en-US" sz="2400" dirty="0" err="1" smtClean="0"/>
              <a:t>erm</a:t>
            </a:r>
            <a:r>
              <a:rPr lang="en-US" sz="2400" dirty="0" smtClean="0"/>
              <a:t>”)</a:t>
            </a:r>
          </a:p>
          <a:p>
            <a:pPr lvl="1"/>
            <a:endParaRPr lang="en-US" sz="2600" dirty="0" smtClean="0"/>
          </a:p>
          <a:p>
            <a:endParaRPr lang="en-US" sz="2800" dirty="0"/>
          </a:p>
        </p:txBody>
      </p:sp>
    </p:spTree>
    <p:extLst>
      <p:ext uri="{BB962C8B-B14F-4D97-AF65-F5344CB8AC3E}">
        <p14:creationId xmlns:p14="http://schemas.microsoft.com/office/powerpoint/2010/main" val="988303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r>
              <a:rPr lang="en-US" sz="2800" dirty="0"/>
              <a:t>Begel’s research: Challenges with voice-based programming</a:t>
            </a:r>
          </a:p>
          <a:p>
            <a:pPr lvl="1"/>
            <a:r>
              <a:rPr lang="en-US" sz="2600" dirty="0" smtClean="0"/>
              <a:t>Programming languages and tools were not meant to be ambiguous</a:t>
            </a:r>
          </a:p>
          <a:p>
            <a:pPr lvl="2"/>
            <a:r>
              <a:rPr lang="en-US" sz="2400" dirty="0" smtClean="0"/>
              <a:t>They are designed to be read by computers (not humans)</a:t>
            </a:r>
          </a:p>
          <a:p>
            <a:pPr lvl="2"/>
            <a:r>
              <a:rPr lang="en-US" sz="2400" dirty="0" smtClean="0"/>
              <a:t>Required to be precise, contain all punctuations</a:t>
            </a:r>
          </a:p>
          <a:p>
            <a:pPr lvl="2"/>
            <a:r>
              <a:rPr lang="en-US" sz="2400" dirty="0" smtClean="0"/>
              <a:t>Contrary to the nature of speech (ambiguous)</a:t>
            </a:r>
            <a:endParaRPr lang="en-US" sz="2400" dirty="0"/>
          </a:p>
          <a:p>
            <a:endParaRPr lang="en-US" dirty="0"/>
          </a:p>
        </p:txBody>
      </p:sp>
    </p:spTree>
    <p:extLst>
      <p:ext uri="{BB962C8B-B14F-4D97-AF65-F5344CB8AC3E}">
        <p14:creationId xmlns:p14="http://schemas.microsoft.com/office/powerpoint/2010/main" val="1526486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558</TotalTime>
  <Words>3717</Words>
  <Application>Microsoft Office PowerPoint</Application>
  <PresentationFormat>Widescreen</PresentationFormat>
  <Paragraphs>475</Paragraphs>
  <Slides>41</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SimSun</vt:lpstr>
      <vt:lpstr>Arial</vt:lpstr>
      <vt:lpstr>Calibri</vt:lpstr>
      <vt:lpstr>Century Schoolbook</vt:lpstr>
      <vt:lpstr>Times New Roman</vt:lpstr>
      <vt:lpstr>Wingdings</vt:lpstr>
      <vt:lpstr>Wingdings 2</vt:lpstr>
      <vt:lpstr>View</vt:lpstr>
      <vt:lpstr>H0201280  Talk-to-Code: Coding by Dictation</vt:lpstr>
      <vt:lpstr>Objectives of the Project</vt:lpstr>
      <vt:lpstr>Literature Review</vt:lpstr>
      <vt:lpstr>Command Based Approach</vt:lpstr>
      <vt:lpstr>Command Based Approach</vt:lpstr>
      <vt:lpstr>Command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Project Overview</vt:lpstr>
      <vt:lpstr>System Architecture</vt:lpstr>
      <vt:lpstr>PowerPoint Presentation</vt:lpstr>
      <vt:lpstr>Speech Recognizer module</vt:lpstr>
      <vt:lpstr>Speech Recognizer module</vt:lpstr>
      <vt:lpstr>Speech Recognizer module</vt:lpstr>
      <vt:lpstr>Word Corrector module</vt:lpstr>
      <vt:lpstr>Word Corrector module</vt:lpstr>
      <vt:lpstr>Word Corrector module</vt:lpstr>
      <vt:lpstr>Word Corrector module</vt:lpstr>
      <vt:lpstr>Word Corrector module</vt:lpstr>
      <vt:lpstr>Word Corrector module</vt:lpstr>
      <vt:lpstr>Word Corrector module</vt:lpstr>
      <vt:lpstr>Word Parser module</vt:lpstr>
      <vt:lpstr>Word Parser module</vt:lpstr>
      <vt:lpstr>Structured Command Parser module</vt:lpstr>
      <vt:lpstr>Product Demo</vt:lpstr>
      <vt:lpstr>Plans for next semester</vt:lpstr>
      <vt:lpstr>Plans for next semester</vt:lpstr>
      <vt:lpstr>Plans for next semester</vt:lpstr>
      <vt:lpstr>Plans for next semester</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Nicholas Lam</cp:lastModifiedBy>
  <cp:revision>255</cp:revision>
  <dcterms:created xsi:type="dcterms:W3CDTF">2017-11-21T06:59:06Z</dcterms:created>
  <dcterms:modified xsi:type="dcterms:W3CDTF">2017-11-23T08:01:36Z</dcterms:modified>
</cp:coreProperties>
</file>