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89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65CDD-0CE7-43A8-9DD3-7E7D9BAE173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61F6B-06D6-4976-B75E-0B7A5587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homeo.com/abou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npool.com/artists/Monica%20Zanet_1888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</a:t>
            </a:r>
            <a:r>
              <a:rPr lang="en-US" baseline="0" dirty="0" smtClean="0"/>
              <a:t>Credit]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Dr.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Vikas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Sharma 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[https://www.drhomeo.com/orthopedic-problems/homeopathic-remedies-for-carpal-tunnel-syndrome/]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1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4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09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06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9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01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71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8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[Credit]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Monica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Zanet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[https://www.toonpool.com/cartoons/Literature_115543]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9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9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1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8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8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0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5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6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2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0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93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8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7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61F6B-06D6-4976-B75E-0B7A55875D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1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0326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7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2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F54A541-A55A-48E5-97CC-C846B24510E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37159F-F914-416B-8078-5F379B23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H0201280</a:t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Talk-to-Code</a:t>
            </a:r>
            <a:r>
              <a:rPr lang="en-US" sz="3200" dirty="0"/>
              <a:t>: Coding by Dictation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Lam Zhen Zong Nicholas</a:t>
            </a:r>
          </a:p>
          <a:p>
            <a:r>
              <a:rPr lang="en-US" dirty="0"/>
              <a:t>Project Supervisor: Assoc Prof. Ooi Wei Tsang </a:t>
            </a:r>
          </a:p>
        </p:txBody>
      </p:sp>
    </p:spTree>
    <p:extLst>
      <p:ext uri="{BB962C8B-B14F-4D97-AF65-F5344CB8AC3E}">
        <p14:creationId xmlns:p14="http://schemas.microsoft.com/office/powerpoint/2010/main" val="27697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Begel’s research: Challenges with voice-based </a:t>
            </a:r>
            <a:r>
              <a:rPr lang="en-US" sz="2800" dirty="0" smtClean="0"/>
              <a:t>programming</a:t>
            </a:r>
          </a:p>
          <a:p>
            <a:pPr lvl="1"/>
            <a:r>
              <a:rPr lang="en-US" sz="2600" dirty="0" smtClean="0"/>
              <a:t>Speech tools are not suitable for programming tasks</a:t>
            </a:r>
          </a:p>
          <a:p>
            <a:pPr lvl="2"/>
            <a:r>
              <a:rPr lang="en-US" sz="2400" dirty="0" smtClean="0"/>
              <a:t>Speech recognizers designed for creating / editing text documents</a:t>
            </a:r>
          </a:p>
          <a:p>
            <a:pPr lvl="2"/>
            <a:r>
              <a:rPr lang="en-US" sz="2400" dirty="0" smtClean="0"/>
              <a:t>Training of Speech recognizers done to support word processing tasks.</a:t>
            </a:r>
          </a:p>
          <a:p>
            <a:pPr lvl="2"/>
            <a:r>
              <a:rPr lang="en-US" sz="2400" dirty="0" smtClean="0"/>
              <a:t>Word processing tasks ≠ Programming tasks</a:t>
            </a:r>
          </a:p>
        </p:txBody>
      </p:sp>
    </p:spTree>
    <p:extLst>
      <p:ext uri="{BB962C8B-B14F-4D97-AF65-F5344CB8AC3E}">
        <p14:creationId xmlns:p14="http://schemas.microsoft.com/office/powerpoint/2010/main" val="27280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Begel’s research: Challenges with voice-based </a:t>
            </a:r>
            <a:r>
              <a:rPr lang="en-US" sz="2800" dirty="0" smtClean="0"/>
              <a:t>programming</a:t>
            </a:r>
          </a:p>
          <a:p>
            <a:pPr lvl="1"/>
            <a:r>
              <a:rPr lang="en-US" sz="2600" dirty="0" smtClean="0"/>
              <a:t>Using voice for software development is something new for programmers</a:t>
            </a:r>
          </a:p>
          <a:p>
            <a:pPr lvl="2"/>
            <a:r>
              <a:rPr lang="en-US" sz="2400" dirty="0" smtClean="0"/>
              <a:t>Programmers very used to keyboard</a:t>
            </a:r>
          </a:p>
          <a:p>
            <a:pPr lvl="2"/>
            <a:r>
              <a:rPr lang="en-US" sz="2400" dirty="0" smtClean="0"/>
              <a:t>Difficult to adapt to switching (time and effort needed)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6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Begel’s </a:t>
            </a:r>
            <a:r>
              <a:rPr lang="en-US" sz="2800" dirty="0" smtClean="0"/>
              <a:t>experiment: How programmers verbalize code</a:t>
            </a:r>
            <a:endParaRPr lang="en-US" sz="2800" dirty="0"/>
          </a:p>
          <a:p>
            <a:pPr lvl="1"/>
            <a:r>
              <a:rPr lang="en-US" sz="2600" dirty="0" smtClean="0"/>
              <a:t>Spoken words are hard to write down</a:t>
            </a:r>
          </a:p>
          <a:p>
            <a:pPr lvl="2"/>
            <a:r>
              <a:rPr lang="en-US" sz="2400" dirty="0" smtClean="0"/>
              <a:t>Homophones (same word recognized differently by Speech Recognizer)</a:t>
            </a:r>
          </a:p>
          <a:p>
            <a:pPr lvl="2"/>
            <a:r>
              <a:rPr lang="en-US" sz="2400" dirty="0" smtClean="0"/>
              <a:t>Capitalization not explicitly verbalized. </a:t>
            </a:r>
          </a:p>
          <a:p>
            <a:pPr lvl="2"/>
            <a:r>
              <a:rPr lang="en-US" sz="2400" dirty="0" smtClean="0"/>
              <a:t>Ambiguity of spaces between words. ( “drop stack process” vs “dropStackProcess” )</a:t>
            </a:r>
            <a:endParaRPr lang="en-US" sz="26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Begel’s experiment: How programmers verbalize </a:t>
            </a:r>
            <a:r>
              <a:rPr lang="en-US" sz="2800" dirty="0" smtClean="0">
                <a:solidFill>
                  <a:srgbClr val="000000"/>
                </a:solidFill>
              </a:rPr>
              <a:t>code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</a:rPr>
              <a:t>Structural ambiguities</a:t>
            </a:r>
          </a:p>
          <a:p>
            <a:pPr lvl="2"/>
            <a:r>
              <a:rPr lang="en-US" sz="2400" dirty="0" smtClean="0"/>
              <a:t>User tends to omit punctuation when spoken.</a:t>
            </a:r>
          </a:p>
          <a:p>
            <a:pPr lvl="2"/>
            <a:r>
              <a:rPr lang="en-US" sz="2400" dirty="0" smtClean="0"/>
              <a:t>Dot in </a:t>
            </a:r>
            <a:r>
              <a:rPr lang="en-US" sz="2400" dirty="0" err="1" smtClean="0"/>
              <a:t>object.stack</a:t>
            </a:r>
            <a:endParaRPr lang="en-US" sz="2400" dirty="0" smtClean="0"/>
          </a:p>
          <a:p>
            <a:pPr lvl="2"/>
            <a:r>
              <a:rPr lang="en-US" sz="2400" dirty="0" smtClean="0"/>
              <a:t>Parentheses in method call like “e.printStackTrace()”</a:t>
            </a:r>
          </a:p>
          <a:p>
            <a:pPr lvl="2"/>
            <a:r>
              <a:rPr lang="en-US" sz="2400" dirty="0" smtClean="0"/>
              <a:t>Punctuations important to precisely mark our different program structures.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Begel’s experiment: How programmers verbalize </a:t>
            </a:r>
            <a:r>
              <a:rPr lang="en-US" sz="2800" dirty="0" smtClean="0">
                <a:solidFill>
                  <a:srgbClr val="000000"/>
                </a:solidFill>
              </a:rPr>
              <a:t>code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Abstraction by programmers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Natural and common to speak in higher-level code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Example: “Set all the fields of array to null”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This is worth looking at in the future as it can improve productivity (1 phrase </a:t>
            </a:r>
            <a:r>
              <a:rPr 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many lines of code)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2">
              <a:buClr>
                <a:srgbClr val="6F6F74"/>
              </a:buClr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>
              <a:buClr>
                <a:srgbClr val="6F6F74"/>
              </a:buClr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Begel’s experiment: How programmers verbalize code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Disambiguation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English native speakers use prosody for disambiguation.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Example: “array sub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 plus </a:t>
            </a:r>
            <a:r>
              <a:rPr lang="en-US" sz="2400" dirty="0" err="1" smtClean="0">
                <a:solidFill>
                  <a:srgbClr val="000000"/>
                </a:solidFill>
              </a:rPr>
              <a:t>plus</a:t>
            </a:r>
            <a:r>
              <a:rPr lang="en-US" sz="2400" dirty="0" smtClean="0">
                <a:solidFill>
                  <a:srgbClr val="000000"/>
                </a:solidFill>
              </a:rPr>
              <a:t>” for array[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]++ or array[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++]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Non-native speakers use their own native language’s prosody</a:t>
            </a:r>
          </a:p>
          <a:p>
            <a:pPr lvl="2">
              <a:buClr>
                <a:srgbClr val="6F6F74"/>
              </a:buClr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Spoken Java (example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Using their experiment results </a:t>
            </a:r>
            <a:r>
              <a:rPr lang="en-US" sz="2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design and create Spoken Java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Match closely to how programmers verbalize code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Made improvements to their program to address issues from study.</a:t>
            </a: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Clr>
                <a:srgbClr val="6F6F74"/>
              </a:buClr>
            </a:pP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Spoken Java (example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Has an analysis framework – Harmonia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Analyzes texts translated by Speech recognizer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Harmonia handles homophones, miscapitalized words and concatenated words by using contextual information.</a:t>
            </a:r>
          </a:p>
          <a:p>
            <a:pPr lvl="1">
              <a:buClr>
                <a:srgbClr val="6F6F74"/>
              </a:buClr>
            </a:pP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Limitations in Begel’s study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Lack of feedback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Program spoken in linear fashion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Different programming styles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Coding does not involve reading from script</a:t>
            </a:r>
          </a:p>
          <a:p>
            <a:pPr lvl="1">
              <a:buClr>
                <a:srgbClr val="6F6F74"/>
              </a:buClr>
            </a:pP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Clr>
                <a:srgbClr val="6F6F74"/>
              </a:buClr>
            </a:pP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Limitations in </a:t>
            </a:r>
            <a:r>
              <a:rPr lang="en-US" sz="2800" dirty="0" err="1">
                <a:solidFill>
                  <a:srgbClr val="000000"/>
                </a:solidFill>
              </a:rPr>
              <a:t>Begel’s</a:t>
            </a:r>
            <a:r>
              <a:rPr lang="en-US" sz="2800" dirty="0">
                <a:solidFill>
                  <a:srgbClr val="000000"/>
                </a:solidFill>
              </a:rPr>
              <a:t> study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Learning points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Important to eliminate ambiguities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Importance of feedback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How programmers verbalize code</a:t>
            </a:r>
          </a:p>
          <a:p>
            <a:pPr lvl="2">
              <a:buClr>
                <a:srgbClr val="6F6F74"/>
              </a:buClr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>
              <a:buClr>
                <a:srgbClr val="6F6F74"/>
              </a:buClr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>
              <a:buClr>
                <a:srgbClr val="6F6F74"/>
              </a:buClr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2">
              <a:buClr>
                <a:srgbClr val="6F6F74"/>
              </a:buClr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Help people suffering from Carpal Tunnel Syndrome (CTS) to write code. [CTS is also known as </a:t>
            </a:r>
            <a:r>
              <a:rPr lang="en-US" sz="2400" dirty="0"/>
              <a:t>Repetitive Strain </a:t>
            </a:r>
            <a:r>
              <a:rPr lang="en-US" sz="2400" dirty="0" smtClean="0"/>
              <a:t>Injury]</a:t>
            </a:r>
          </a:p>
          <a:p>
            <a:pPr lvl="1"/>
            <a:r>
              <a:rPr lang="en-US" sz="2000" dirty="0" smtClean="0"/>
              <a:t>CTS – medical condition affecting median nerves of the hand</a:t>
            </a:r>
          </a:p>
          <a:p>
            <a:pPr lvl="1"/>
            <a:r>
              <a:rPr lang="en-US" sz="2000" dirty="0" smtClean="0"/>
              <a:t>Programmers type code repeatedly for long hours.</a:t>
            </a:r>
          </a:p>
          <a:p>
            <a:r>
              <a:rPr lang="en-US" sz="2400" dirty="0" smtClean="0"/>
              <a:t>Assist programmers to write code hands-free</a:t>
            </a:r>
          </a:p>
          <a:p>
            <a:r>
              <a:rPr lang="en-US" sz="2400" dirty="0" smtClean="0"/>
              <a:t>This project allows users to write a program by voice</a:t>
            </a:r>
          </a:p>
        </p:txBody>
      </p:sp>
      <p:pic>
        <p:nvPicPr>
          <p:cNvPr id="1026" name="Picture 2" descr="Image result for carpal tunnel syndr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571" y="34731"/>
            <a:ext cx="1933480" cy="19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End-to-end program which converts user’s voice into program code.</a:t>
            </a:r>
          </a:p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Using structured language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613" y="1093893"/>
            <a:ext cx="9692640" cy="1325562"/>
          </a:xfrm>
        </p:spPr>
        <p:txBody>
          <a:bodyPr/>
          <a:lstStyle/>
          <a:p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135" y="152399"/>
            <a:ext cx="5111236" cy="65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135" y="152399"/>
            <a:ext cx="5111236" cy="6570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141" y="2143671"/>
            <a:ext cx="66479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declare float money equal three point two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and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declare 	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341" y="3285072"/>
            <a:ext cx="66479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 float money equal three point two </a:t>
            </a:r>
            <a:r>
              <a:rPr lang="en-US" sz="2200" dirty="0">
                <a:latin typeface="Times New Roman" panose="02020603050405020304" pitchFamily="18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declare 	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252" y="4521205"/>
            <a:ext cx="66479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#create float #variable money #value 3.2 #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dec_end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;; 	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8665" y="5757338"/>
            <a:ext cx="2954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money = 3.2;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19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Recognizer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Converts voice input into English text.</a:t>
            </a:r>
          </a:p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Using python Speech Recognition library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Supports several APIs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Experiment on the APIs</a:t>
            </a: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Experiment with basket of keywords:</a:t>
            </a:r>
          </a:p>
          <a:p>
            <a:pPr lvl="1">
              <a:buClr>
                <a:srgbClr val="6F6F74"/>
              </a:buClr>
            </a:pPr>
            <a:endParaRPr lang="en-US" sz="2600" dirty="0" smtClean="0">
              <a:solidFill>
                <a:srgbClr val="000000"/>
              </a:solidFill>
            </a:endParaRPr>
          </a:p>
          <a:p>
            <a:pPr lvl="1">
              <a:buClr>
                <a:srgbClr val="6F6F74"/>
              </a:buClr>
            </a:pP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00039"/>
              </p:ext>
            </p:extLst>
          </p:nvPr>
        </p:nvGraphicFramePr>
        <p:xfrm>
          <a:off x="1187366" y="2478776"/>
          <a:ext cx="8669866" cy="4057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973"/>
                <a:gridCol w="1733973"/>
                <a:gridCol w="1951879"/>
                <a:gridCol w="1835972"/>
                <a:gridCol w="1414069"/>
              </a:tblGrid>
              <a:tr h="5796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Keywords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Google Speech Recognition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Google Cloud Speech API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Microsoft Bing Voice Recognition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Equal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 Then Else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 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4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Declare integer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4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 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Plus plus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4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Switch case end switch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 / 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/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 / 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7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Experiment with </a:t>
            </a:r>
            <a:r>
              <a:rPr lang="en-US" sz="2800" dirty="0" smtClean="0">
                <a:solidFill>
                  <a:srgbClr val="000000"/>
                </a:solidFill>
              </a:rPr>
              <a:t>script for sample program: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28863"/>
              </p:ext>
            </p:extLst>
          </p:nvPr>
        </p:nvGraphicFramePr>
        <p:xfrm>
          <a:off x="1261872" y="2596765"/>
          <a:ext cx="7736984" cy="1612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546"/>
                <a:gridCol w="1936315"/>
                <a:gridCol w="2085262"/>
                <a:gridCol w="1638420"/>
                <a:gridCol w="1187441"/>
              </a:tblGrid>
              <a:tr h="1235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Google Speech Recognition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Google Cloud Speech API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Microsoft Bing Voice Recognition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389 / 640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423 / 640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247 / 640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1059 / 1920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Corrector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Process input English text into processed </a:t>
            </a:r>
            <a:r>
              <a:rPr lang="en-US" sz="2800" dirty="0">
                <a:solidFill>
                  <a:srgbClr val="000000"/>
                </a:solidFill>
              </a:rPr>
              <a:t>English text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Because Speech Recognition module is not perfect. (some words misinterpreted)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Phase 1: Correct commonly misinterpreted words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Phase 2: Correct variable names using contextual information.</a:t>
            </a: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Corrector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Phase 1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Utilize raw data results from earlier experiments to correct common misinterpretations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Example: End constructs often misinterpreted.</a:t>
            </a:r>
          </a:p>
          <a:p>
            <a:pPr lvl="2">
              <a:buClr>
                <a:srgbClr val="6F6F74"/>
              </a:buClr>
            </a:pPr>
            <a:r>
              <a:rPr lang="en-US" sz="2200" dirty="0" smtClean="0">
                <a:solidFill>
                  <a:srgbClr val="000000"/>
                </a:solidFill>
              </a:rPr>
              <a:t>“End function” misinterpreted as “and function” </a:t>
            </a: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Corrector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Phase </a:t>
            </a:r>
            <a:r>
              <a:rPr lang="en-US" sz="2800" dirty="0" smtClean="0">
                <a:solidFill>
                  <a:srgbClr val="000000"/>
                </a:solidFill>
              </a:rPr>
              <a:t>2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Use contextual information about previously declared variables to do correction.</a:t>
            </a:r>
          </a:p>
          <a:p>
            <a:pPr lvl="1">
              <a:buClr>
                <a:srgbClr val="6F6F74"/>
              </a:buClr>
            </a:pP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38800"/>
              </p:ext>
            </p:extLst>
          </p:nvPr>
        </p:nvGraphicFramePr>
        <p:xfrm>
          <a:off x="7634513" y="3278252"/>
          <a:ext cx="25231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1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Declared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45346"/>
              </p:ext>
            </p:extLst>
          </p:nvPr>
        </p:nvGraphicFramePr>
        <p:xfrm>
          <a:off x="104502" y="3307950"/>
          <a:ext cx="33800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44"/>
                <a:gridCol w="1690044"/>
              </a:tblGrid>
              <a:tr h="288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makes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614637" y="3218336"/>
            <a:ext cx="3889829" cy="594561"/>
          </a:xfrm>
          <a:prstGeom prst="rightArrow">
            <a:avLst>
              <a:gd name="adj1" fmla="val 50000"/>
              <a:gd name="adj2" fmla="val 6949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most similar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2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Corrector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Phase </a:t>
            </a:r>
            <a:r>
              <a:rPr lang="en-US" sz="2800" dirty="0" smtClean="0">
                <a:solidFill>
                  <a:srgbClr val="000000"/>
                </a:solidFill>
              </a:rPr>
              <a:t>2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Use contextual information about previously declared variables to do correction.</a:t>
            </a:r>
          </a:p>
          <a:p>
            <a:pPr lvl="1">
              <a:buClr>
                <a:srgbClr val="6F6F74"/>
              </a:buClr>
            </a:pP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38800"/>
              </p:ext>
            </p:extLst>
          </p:nvPr>
        </p:nvGraphicFramePr>
        <p:xfrm>
          <a:off x="7634513" y="3278252"/>
          <a:ext cx="25231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1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Declared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45346"/>
              </p:ext>
            </p:extLst>
          </p:nvPr>
        </p:nvGraphicFramePr>
        <p:xfrm>
          <a:off x="104502" y="3307950"/>
          <a:ext cx="33800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44"/>
                <a:gridCol w="1690044"/>
              </a:tblGrid>
              <a:tr h="288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makes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7382" y="4447857"/>
            <a:ext cx="231444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Encode(“makes”)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26559" y="3764066"/>
            <a:ext cx="735971" cy="594561"/>
          </a:xfrm>
          <a:prstGeom prst="rightArrow">
            <a:avLst>
              <a:gd name="adj1" fmla="val 25588"/>
              <a:gd name="adj2" fmla="val 4020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6995885" y="3693360"/>
            <a:ext cx="624116" cy="269040"/>
          </a:xfrm>
          <a:prstGeom prst="rightArrow">
            <a:avLst>
              <a:gd name="adj1" fmla="val 35353"/>
              <a:gd name="adj2" fmla="val 6217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995884" y="4019932"/>
            <a:ext cx="624116" cy="269040"/>
          </a:xfrm>
          <a:prstGeom prst="rightArrow">
            <a:avLst>
              <a:gd name="adj1" fmla="val 35353"/>
              <a:gd name="adj2" fmla="val 6217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010397" y="4405587"/>
            <a:ext cx="624116" cy="269040"/>
          </a:xfrm>
          <a:prstGeom prst="rightArrow">
            <a:avLst>
              <a:gd name="adj1" fmla="val 35353"/>
              <a:gd name="adj2" fmla="val 6217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5886" y="3593068"/>
            <a:ext cx="2525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Encode(“number”)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57046" y="4007227"/>
            <a:ext cx="2525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Encode(“length”)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42532" y="4425968"/>
            <a:ext cx="2525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Encode(“max”)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7264" y="5630085"/>
            <a:ext cx="7762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Phonetic Encoding with American Soundex</a:t>
            </a:r>
            <a:endParaRPr lang="en-US" sz="25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83" y="813079"/>
            <a:ext cx="797177" cy="9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Approaches</a:t>
            </a:r>
          </a:p>
          <a:p>
            <a:pPr lvl="1"/>
            <a:r>
              <a:rPr lang="en-US" sz="2000" dirty="0"/>
              <a:t>Command based </a:t>
            </a:r>
            <a:r>
              <a:rPr lang="en-US" sz="2000" dirty="0" smtClean="0"/>
              <a:t>approach</a:t>
            </a:r>
          </a:p>
          <a:p>
            <a:pPr lvl="1"/>
            <a:r>
              <a:rPr lang="en-US" sz="2000" dirty="0" smtClean="0"/>
              <a:t>Natural language based approach</a:t>
            </a:r>
          </a:p>
        </p:txBody>
      </p:sp>
      <p:pic>
        <p:nvPicPr>
          <p:cNvPr id="2050" name="Picture 2" descr="Image result for cartoon liter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563707"/>
            <a:ext cx="3174855" cy="168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4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Corrector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Phase </a:t>
            </a:r>
            <a:r>
              <a:rPr lang="en-US" sz="2800" dirty="0" smtClean="0">
                <a:solidFill>
                  <a:srgbClr val="000000"/>
                </a:solidFill>
              </a:rPr>
              <a:t>2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Use contextual information about previously declared variables to do correction.</a:t>
            </a:r>
          </a:p>
          <a:p>
            <a:pPr lvl="1">
              <a:buClr>
                <a:srgbClr val="6F6F74"/>
              </a:buClr>
            </a:pP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38800"/>
              </p:ext>
            </p:extLst>
          </p:nvPr>
        </p:nvGraphicFramePr>
        <p:xfrm>
          <a:off x="7634513" y="3278252"/>
          <a:ext cx="25231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1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Declared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06319"/>
              </p:ext>
            </p:extLst>
          </p:nvPr>
        </p:nvGraphicFramePr>
        <p:xfrm>
          <a:off x="104502" y="3307950"/>
          <a:ext cx="33800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44"/>
                <a:gridCol w="1690044"/>
              </a:tblGrid>
              <a:tr h="288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makes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7382" y="4447857"/>
            <a:ext cx="231444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Encode(“makes”)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26559" y="3764066"/>
            <a:ext cx="735971" cy="594561"/>
          </a:xfrm>
          <a:prstGeom prst="rightArrow">
            <a:avLst>
              <a:gd name="adj1" fmla="val 25588"/>
              <a:gd name="adj2" fmla="val 4020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6995885" y="3693360"/>
            <a:ext cx="624116" cy="269040"/>
          </a:xfrm>
          <a:prstGeom prst="rightArrow">
            <a:avLst>
              <a:gd name="adj1" fmla="val 35353"/>
              <a:gd name="adj2" fmla="val 6217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995884" y="4019932"/>
            <a:ext cx="624116" cy="269040"/>
          </a:xfrm>
          <a:prstGeom prst="rightArrow">
            <a:avLst>
              <a:gd name="adj1" fmla="val 35353"/>
              <a:gd name="adj2" fmla="val 6217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010397" y="4405587"/>
            <a:ext cx="624116" cy="269040"/>
          </a:xfrm>
          <a:prstGeom prst="rightArrow">
            <a:avLst>
              <a:gd name="adj1" fmla="val 35353"/>
              <a:gd name="adj2" fmla="val 6217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5886" y="3593068"/>
            <a:ext cx="2525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Encode(“number”)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57046" y="4007227"/>
            <a:ext cx="2525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Encode(“length”)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42532" y="4425968"/>
            <a:ext cx="2525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Encode(“max”)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7264" y="5630085"/>
            <a:ext cx="7762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Compare with Jaro-Winkler Distance</a:t>
            </a:r>
            <a:endParaRPr lang="en-US" sz="25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83" y="813079"/>
            <a:ext cx="797177" cy="946982"/>
          </a:xfrm>
          <a:prstGeom prst="rect">
            <a:avLst/>
          </a:prstGeom>
        </p:spPr>
      </p:pic>
      <p:sp>
        <p:nvSpPr>
          <p:cNvPr id="4" name="Left-Right Arrow 3"/>
          <p:cNvSpPr/>
          <p:nvPr/>
        </p:nvSpPr>
        <p:spPr>
          <a:xfrm rot="20381537">
            <a:off x="2723983" y="3942557"/>
            <a:ext cx="1818459" cy="21144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rot="20805437">
            <a:off x="3083618" y="4286981"/>
            <a:ext cx="1360703" cy="186504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3097320" y="4608513"/>
            <a:ext cx="1360703" cy="16696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6269" y="3354947"/>
            <a:ext cx="68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46269" y="3885116"/>
            <a:ext cx="68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4335" y="4761612"/>
            <a:ext cx="68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0.85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3594" y="3307949"/>
            <a:ext cx="16709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149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51328 0.15833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4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23" grpId="0" animBg="1"/>
      <p:bldP spid="24" grpId="0" animBg="1"/>
      <p:bldP spid="8" grpId="0"/>
      <p:bldP spid="25" grpId="0"/>
      <p:bldP spid="26" grpId="0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Corrector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55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About jellyfish python library</a:t>
            </a:r>
            <a:endParaRPr lang="en-US" sz="2800" dirty="0">
              <a:solidFill>
                <a:srgbClr val="000000"/>
              </a:solidFill>
            </a:endParaRP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Many ways of Phonetic encoding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American Soundex</a:t>
            </a:r>
          </a:p>
          <a:p>
            <a:pPr lvl="2">
              <a:buClr>
                <a:srgbClr val="6F6F74"/>
              </a:buClr>
            </a:pPr>
            <a:r>
              <a:rPr lang="en-US" sz="2400" dirty="0" err="1" smtClean="0">
                <a:solidFill>
                  <a:srgbClr val="000000"/>
                </a:solidFill>
              </a:rPr>
              <a:t>Metaphone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NYSIIS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Many ways of string comparisons</a:t>
            </a:r>
          </a:p>
          <a:p>
            <a:pPr lvl="2">
              <a:buClr>
                <a:srgbClr val="6F6F74"/>
              </a:buClr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Levenshtein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Distance</a:t>
            </a:r>
          </a:p>
          <a:p>
            <a:pPr lvl="2">
              <a:buClr>
                <a:srgbClr val="6F6F74"/>
              </a:buClr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Damerau-Levenshtein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Distance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Hamming Distance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Jaro Distance</a:t>
            </a:r>
          </a:p>
          <a:p>
            <a:pPr lvl="2">
              <a:buClr>
                <a:srgbClr val="6F6F74"/>
              </a:buClr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Jaro-Winkler Distance</a:t>
            </a:r>
          </a:p>
          <a:p>
            <a:pPr lvl="1">
              <a:buClr>
                <a:srgbClr val="6F6F74"/>
              </a:buClr>
            </a:pP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83" y="813079"/>
            <a:ext cx="797177" cy="9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Limitations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Heuristic to find closest matching pair of words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Sometimes it can be difficult to tell which words are of closer match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Example: Is “wood” closer to “book”, “loot” or “could”</a:t>
            </a:r>
          </a:p>
          <a:p>
            <a:pPr marL="274320" lvl="1" indent="0">
              <a:buClr>
                <a:srgbClr val="6F6F74"/>
              </a:buClr>
              <a:buNone/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Corrector 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83" y="813079"/>
            <a:ext cx="797177" cy="9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Parser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Converts </a:t>
            </a:r>
            <a:r>
              <a:rPr lang="en-US" sz="2800" dirty="0" smtClean="0">
                <a:solidFill>
                  <a:srgbClr val="000000"/>
                </a:solidFill>
              </a:rPr>
              <a:t>processed text into structured command</a:t>
            </a:r>
            <a:endParaRPr lang="en-US" sz="2800" dirty="0">
              <a:solidFill>
                <a:srgbClr val="000000"/>
              </a:solidFill>
            </a:endParaRPr>
          </a:p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Using python </a:t>
            </a:r>
            <a:r>
              <a:rPr lang="en-US" sz="2800" dirty="0" smtClean="0">
                <a:solidFill>
                  <a:srgbClr val="000000"/>
                </a:solidFill>
              </a:rPr>
              <a:t>pyparsing library</a:t>
            </a:r>
            <a:endParaRPr lang="en-US" sz="2800" dirty="0">
              <a:solidFill>
                <a:srgbClr val="000000"/>
              </a:solidFill>
            </a:endParaRP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Allows parsing with user-defined grammar rules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Allows easy editing of structured language</a:t>
            </a:r>
          </a:p>
          <a:p>
            <a:pPr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Context free grammar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Parser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880261" cy="4351337"/>
          </a:xfrm>
        </p:spPr>
        <p:txBody>
          <a:bodyPr>
            <a:normAutofit/>
          </a:bodyPr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Example: Function Declaration construct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function_declaration_line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keyword_create_function</a:t>
            </a:r>
            <a:r>
              <a:rPr lang="en-US" sz="2000" dirty="0"/>
              <a:t> + </a:t>
            </a:r>
            <a:r>
              <a:rPr lang="en-US" sz="2000" dirty="0" err="1"/>
              <a:t>variable_name</a:t>
            </a:r>
            <a:r>
              <a:rPr lang="en-US" sz="2000" dirty="0"/>
              <a:t> </a:t>
            </a:r>
            <a:r>
              <a:rPr lang="en-US" sz="2000" dirty="0" smtClean="0"/>
              <a:t>+ 	Optional(</a:t>
            </a:r>
            <a:r>
              <a:rPr lang="en-US" sz="2000" dirty="0" err="1" smtClean="0"/>
              <a:t>keyword_with</a:t>
            </a:r>
            <a:r>
              <a:rPr lang="en-US" sz="2000" dirty="0"/>
              <a:t>) + </a:t>
            </a:r>
            <a:r>
              <a:rPr lang="en-US" sz="2000" dirty="0" err="1"/>
              <a:t>keyword_return_type</a:t>
            </a:r>
            <a:r>
              <a:rPr lang="en-US" sz="2000" dirty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variable_type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	</a:t>
            </a:r>
            <a:r>
              <a:rPr lang="en-US" sz="2000" dirty="0" err="1" smtClean="0"/>
              <a:t>ZeroOrMore</a:t>
            </a:r>
            <a:r>
              <a:rPr lang="en-US" sz="2000" dirty="0" smtClean="0"/>
              <a:t>(</a:t>
            </a:r>
            <a:r>
              <a:rPr lang="en-US" sz="2000" dirty="0" err="1" smtClean="0"/>
              <a:t>parameter_statement.setResultsName</a:t>
            </a:r>
            <a:r>
              <a:rPr lang="en-US" sz="2000" dirty="0"/>
              <a:t>("</a:t>
            </a:r>
            <a:r>
              <a:rPr lang="en-US" sz="2000" dirty="0" err="1"/>
              <a:t>params</a:t>
            </a:r>
            <a:r>
              <a:rPr lang="en-US" sz="2000" dirty="0"/>
              <a:t>", True)) + </a:t>
            </a:r>
            <a:r>
              <a:rPr lang="en-US" sz="2000" dirty="0" smtClean="0"/>
              <a:t>	</a:t>
            </a:r>
            <a:r>
              <a:rPr lang="en-US" sz="2000" dirty="0" err="1" smtClean="0"/>
              <a:t>keyword_begin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err="1" smtClean="0"/>
              <a:t>ZeroOrMore</a:t>
            </a:r>
            <a:r>
              <a:rPr lang="en-US" sz="2000" dirty="0" smtClean="0"/>
              <a:t>(</a:t>
            </a:r>
            <a:r>
              <a:rPr lang="en-US" sz="2000" dirty="0" err="1" smtClean="0"/>
              <a:t>statement.setResultsName</a:t>
            </a:r>
            <a:r>
              <a:rPr lang="en-US" sz="2000" dirty="0"/>
              <a:t>("</a:t>
            </a:r>
            <a:r>
              <a:rPr lang="en-US" sz="2000" dirty="0" err="1"/>
              <a:t>stmts</a:t>
            </a:r>
            <a:r>
              <a:rPr lang="en-US" sz="2000" dirty="0"/>
              <a:t>", True)) </a:t>
            </a:r>
            <a:r>
              <a:rPr lang="en-US" sz="2000" dirty="0" smtClean="0"/>
              <a:t>	+ </a:t>
            </a:r>
            <a:r>
              <a:rPr lang="en-US" sz="2000" dirty="0" err="1"/>
              <a:t>keyword_end_function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354" y="2878137"/>
            <a:ext cx="30716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keyword_begin_function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99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Command </a:t>
            </a:r>
            <a:r>
              <a:rPr lang="en-US" dirty="0"/>
              <a:t>Parser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>
                <a:solidFill>
                  <a:srgbClr val="000000"/>
                </a:solidFill>
              </a:rPr>
              <a:t>Converts </a:t>
            </a:r>
            <a:r>
              <a:rPr lang="en-US" sz="2800" dirty="0" smtClean="0">
                <a:solidFill>
                  <a:srgbClr val="000000"/>
                </a:solidFill>
              </a:rPr>
              <a:t>structured command into program code</a:t>
            </a:r>
            <a:endParaRPr lang="en-US" sz="2800" dirty="0">
              <a:solidFill>
                <a:srgbClr val="000000"/>
              </a:solidFill>
            </a:endParaRPr>
          </a:p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Wrapper module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Runs the Java program from previous project</a:t>
            </a:r>
          </a:p>
          <a:p>
            <a:pPr lvl="1">
              <a:buClr>
                <a:srgbClr val="6F6F74"/>
              </a:buClr>
            </a:pPr>
            <a:r>
              <a:rPr lang="en-US" sz="2600" dirty="0" smtClean="0">
                <a:solidFill>
                  <a:srgbClr val="000000"/>
                </a:solidFill>
              </a:rPr>
              <a:t>The program able to construct a C program with its Abstracted Syntactical structure.</a:t>
            </a:r>
            <a:endParaRPr lang="en-US" sz="2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Improving the Structured Language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 little bit difficult to remember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While retaining unambiguous domain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Use keywords recognized more easily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Adding more constructs to the Structured Language</a:t>
            </a:r>
            <a:endParaRPr lang="en-US" sz="2800" dirty="0"/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Switch statement (switch – case construct)</a:t>
            </a: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Logical “and”, logical “or” for comparison statements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Shorthand assignment operators (i.e. += , *= )</a:t>
            </a:r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Allowing symbols like percentage (%), dollar ($), ampersand (&amp;)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Many more…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Improving Word Corrector module</a:t>
            </a:r>
            <a:endParaRPr lang="en-US" sz="2800" dirty="0"/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Phase 1 correction currently uses hardcoded algorithm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One possible way: Use word similarity heuristic in Word Corrector module phase 2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Look at the plausibility of such method and find alternative methods if necessary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VoiceCode.io (example)</a:t>
            </a:r>
          </a:p>
          <a:p>
            <a:pPr lvl="1"/>
            <a:r>
              <a:rPr lang="en-US" sz="2400" dirty="0" smtClean="0"/>
              <a:t>By Ben Meyers, programmer suffering from CTS</a:t>
            </a:r>
          </a:p>
          <a:p>
            <a:pPr lvl="1"/>
            <a:r>
              <a:rPr lang="en-US" sz="2400" dirty="0" smtClean="0"/>
              <a:t>Program where user use voice to control computer in real-time.</a:t>
            </a:r>
          </a:p>
          <a:p>
            <a:pPr lvl="2"/>
            <a:r>
              <a:rPr lang="en-US" sz="2000" dirty="0" smtClean="0"/>
              <a:t>Emails, switch between applications, etc.</a:t>
            </a:r>
          </a:p>
          <a:p>
            <a:pPr lvl="1"/>
            <a:r>
              <a:rPr lang="en-US" sz="2400" dirty="0" smtClean="0"/>
              <a:t>User’s speech in form of a command</a:t>
            </a:r>
          </a:p>
          <a:p>
            <a:pPr lvl="2"/>
            <a:r>
              <a:rPr lang="en-US" sz="2000" dirty="0" smtClean="0"/>
              <a:t>E.g. “</a:t>
            </a:r>
            <a:r>
              <a:rPr lang="en-US" sz="2000" dirty="0" err="1" smtClean="0"/>
              <a:t>Doon</a:t>
            </a:r>
            <a:r>
              <a:rPr lang="en-US" sz="2000" dirty="0" smtClean="0"/>
              <a:t> twenty-one” </a:t>
            </a:r>
            <a:r>
              <a:rPr lang="en-US" sz="2000" dirty="0" smtClean="0">
                <a:sym typeface="Wingdings" panose="05000000000000000000" pitchFamily="2" charset="2"/>
              </a:rPr>
              <a:t> press down-arrow key 21 times.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1828800"/>
            <a:ext cx="2209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Improving </a:t>
            </a:r>
            <a:r>
              <a:rPr lang="en-US" sz="2800" dirty="0" smtClean="0"/>
              <a:t>overall program</a:t>
            </a:r>
            <a:endParaRPr lang="en-US" dirty="0" smtClean="0"/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Develop a GUI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Keeps reading voice input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4404"/>
              </p:ext>
            </p:extLst>
          </p:nvPr>
        </p:nvGraphicFramePr>
        <p:xfrm>
          <a:off x="1103086" y="3448352"/>
          <a:ext cx="8128000" cy="305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03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</a:tr>
              <a:tr h="135513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r>
                        <a:rPr lang="en-US" sz="1200" baseline="0" dirty="0" smtClean="0"/>
                        <a:t> main () {</a:t>
                      </a:r>
                    </a:p>
                    <a:p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a;</a:t>
                      </a:r>
                    </a:p>
                    <a:p>
                      <a:r>
                        <a:rPr lang="en-US" sz="1200" baseline="0" dirty="0" smtClean="0"/>
                        <a:t>}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</a:t>
                      </a:r>
                      <a:r>
                        <a:rPr lang="en-US" sz="1200" baseline="0" dirty="0" smtClean="0"/>
                        <a:t> function main return type integer begin</a:t>
                      </a:r>
                    </a:p>
                    <a:p>
                      <a:r>
                        <a:rPr lang="en-US" sz="1200" baseline="0" dirty="0" smtClean="0"/>
                        <a:t>declare integer a end declare</a:t>
                      </a:r>
                      <a:endParaRPr lang="en-US" sz="12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8923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Feedback:</a:t>
                      </a:r>
                      <a:r>
                        <a:rPr lang="en-US" baseline="0" dirty="0" smtClean="0"/>
                        <a:t> Unrecognized language: “E </a:t>
                      </a:r>
                      <a:r>
                        <a:rPr lang="en-US" baseline="0" dirty="0" err="1" smtClean="0"/>
                        <a:t>clair</a:t>
                      </a:r>
                      <a:r>
                        <a:rPr lang="en-US" baseline="0" dirty="0" smtClean="0"/>
                        <a:t> integer b and declare”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22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can start speaking the next line now 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226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421529" y="6160907"/>
            <a:ext cx="1901372" cy="272823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08853" y="6160906"/>
            <a:ext cx="1901372" cy="272823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66136" y="6170522"/>
            <a:ext cx="1901372" cy="272823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F6F74"/>
              </a:buClr>
            </a:pPr>
            <a:r>
              <a:rPr lang="en-US" sz="2800" dirty="0" smtClean="0">
                <a:solidFill>
                  <a:srgbClr val="000000"/>
                </a:solidFill>
              </a:rPr>
              <a:t>Thank you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VoiceCode.io (example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Example of spoken command for jQuery: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4" y="3004219"/>
            <a:ext cx="10512302" cy="19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VoiceCode.io (example)</a:t>
            </a:r>
          </a:p>
          <a:p>
            <a:pPr lvl="1"/>
            <a:r>
              <a:rPr lang="en-US" sz="2400" dirty="0" smtClean="0"/>
              <a:t>Strength: used for any programming language (because low-level building blocks used)</a:t>
            </a:r>
          </a:p>
          <a:p>
            <a:pPr lvl="1"/>
            <a:r>
              <a:rPr lang="en-US" sz="2400" dirty="0" smtClean="0"/>
              <a:t>Limitations:</a:t>
            </a:r>
          </a:p>
          <a:p>
            <a:pPr lvl="2"/>
            <a:r>
              <a:rPr lang="en-US" sz="2200" dirty="0" smtClean="0"/>
              <a:t>Steep learning curve (non-natural language words)</a:t>
            </a:r>
          </a:p>
          <a:p>
            <a:pPr lvl="2"/>
            <a:r>
              <a:rPr lang="en-US" sz="2200" dirty="0" smtClean="0"/>
              <a:t>Lower productivity levels</a:t>
            </a:r>
          </a:p>
          <a:p>
            <a:pPr lvl="1"/>
            <a:r>
              <a:rPr lang="en-US" sz="2400" dirty="0" smtClean="0"/>
              <a:t>Learning points:</a:t>
            </a:r>
          </a:p>
          <a:p>
            <a:pPr lvl="2"/>
            <a:r>
              <a:rPr lang="en-US" sz="2200" dirty="0" smtClean="0"/>
              <a:t>Need more natural English words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Spoken Java </a:t>
            </a:r>
            <a:r>
              <a:rPr lang="en-US" sz="2800" dirty="0"/>
              <a:t>(example)</a:t>
            </a:r>
          </a:p>
          <a:p>
            <a:pPr lvl="1"/>
            <a:r>
              <a:rPr lang="en-US" sz="2400" dirty="0"/>
              <a:t>By </a:t>
            </a:r>
            <a:r>
              <a:rPr lang="en-US" sz="2400" dirty="0" smtClean="0"/>
              <a:t>Andrew Begel and Susan L. Graham</a:t>
            </a:r>
          </a:p>
          <a:p>
            <a:pPr lvl="1"/>
            <a:r>
              <a:rPr lang="en-US" sz="2400" dirty="0" smtClean="0"/>
              <a:t>Their motivation: help CTS programmers</a:t>
            </a:r>
            <a:endParaRPr lang="en-US" sz="2400" dirty="0"/>
          </a:p>
          <a:p>
            <a:pPr lvl="1"/>
            <a:r>
              <a:rPr lang="en-US" sz="2400" dirty="0"/>
              <a:t>Program where user use voice to </a:t>
            </a:r>
            <a:r>
              <a:rPr lang="en-US" sz="2400" dirty="0" smtClean="0"/>
              <a:t>code in natural way instead of typing.</a:t>
            </a:r>
          </a:p>
          <a:p>
            <a:pPr lvl="1"/>
            <a:r>
              <a:rPr lang="en-US" sz="2400" dirty="0" smtClean="0"/>
              <a:t>They found that existing solutions not natural enough for programmers.</a:t>
            </a:r>
          </a:p>
        </p:txBody>
      </p:sp>
    </p:spTree>
    <p:extLst>
      <p:ext uri="{BB962C8B-B14F-4D97-AF65-F5344CB8AC3E}">
        <p14:creationId xmlns:p14="http://schemas.microsoft.com/office/powerpoint/2010/main" val="36280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Begel’s research: Challenges with voice-based programming</a:t>
            </a:r>
          </a:p>
          <a:p>
            <a:pPr lvl="1"/>
            <a:r>
              <a:rPr lang="en-US" sz="2600" dirty="0" smtClean="0"/>
              <a:t>Speech is ambiguous in nature</a:t>
            </a:r>
          </a:p>
          <a:p>
            <a:pPr lvl="2"/>
            <a:r>
              <a:rPr lang="en-US" sz="2400" dirty="0" smtClean="0"/>
              <a:t>Homophones (same pronunciation, different spellings)</a:t>
            </a:r>
          </a:p>
          <a:p>
            <a:pPr lvl="2"/>
            <a:r>
              <a:rPr lang="en-US" sz="2400" dirty="0" smtClean="0"/>
              <a:t>Sentences can sound like asking question or making statement</a:t>
            </a:r>
          </a:p>
          <a:p>
            <a:pPr lvl="2"/>
            <a:r>
              <a:rPr lang="en-US" sz="2400" dirty="0" smtClean="0"/>
              <a:t>Stop words (“uh”, “um”, “</a:t>
            </a:r>
            <a:r>
              <a:rPr lang="en-US" sz="2400" dirty="0" err="1" smtClean="0"/>
              <a:t>erm</a:t>
            </a:r>
            <a:r>
              <a:rPr lang="en-US" sz="2400" dirty="0" smtClean="0"/>
              <a:t>”)</a:t>
            </a:r>
          </a:p>
          <a:p>
            <a:pPr lvl="1"/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83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Begel’s research: Challenges with voice-based programming</a:t>
            </a:r>
          </a:p>
          <a:p>
            <a:pPr lvl="1"/>
            <a:r>
              <a:rPr lang="en-US" sz="2600" dirty="0" smtClean="0"/>
              <a:t>Programming languages and tools were not meant to be ambiguous</a:t>
            </a:r>
          </a:p>
          <a:p>
            <a:pPr lvl="2"/>
            <a:r>
              <a:rPr lang="en-US" sz="2400" dirty="0" smtClean="0"/>
              <a:t>They are designed to be read by computers (not humans)</a:t>
            </a:r>
          </a:p>
          <a:p>
            <a:pPr lvl="2"/>
            <a:r>
              <a:rPr lang="en-US" sz="2400" dirty="0" smtClean="0"/>
              <a:t>Required to be precise, contain all punctuations</a:t>
            </a:r>
          </a:p>
          <a:p>
            <a:pPr lvl="2"/>
            <a:r>
              <a:rPr lang="en-US" sz="2400" dirty="0" smtClean="0"/>
              <a:t>Contrary to the nature of speech (ambiguous)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560</TotalTime>
  <Words>1640</Words>
  <Application>Microsoft Office PowerPoint</Application>
  <PresentationFormat>Widescreen</PresentationFormat>
  <Paragraphs>375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SimSun</vt:lpstr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H0201280  Talk-to-Code: Coding by Dictation</vt:lpstr>
      <vt:lpstr>Objectives of the Project</vt:lpstr>
      <vt:lpstr>Literature Review</vt:lpstr>
      <vt:lpstr>Command Based Approach</vt:lpstr>
      <vt:lpstr>Command Based Approach</vt:lpstr>
      <vt:lpstr>Command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Natural language based approach</vt:lpstr>
      <vt:lpstr>Project Overview</vt:lpstr>
      <vt:lpstr>System Architecture</vt:lpstr>
      <vt:lpstr>PowerPoint Presentation</vt:lpstr>
      <vt:lpstr>Speech Recognizer module</vt:lpstr>
      <vt:lpstr>Speech Recognizer module</vt:lpstr>
      <vt:lpstr>Speech Recognizer module</vt:lpstr>
      <vt:lpstr>Word Corrector module</vt:lpstr>
      <vt:lpstr>Word Corrector module</vt:lpstr>
      <vt:lpstr>Word Corrector module</vt:lpstr>
      <vt:lpstr>Word Corrector module</vt:lpstr>
      <vt:lpstr>Word Corrector module</vt:lpstr>
      <vt:lpstr>Word Corrector module</vt:lpstr>
      <vt:lpstr>Word Corrector module</vt:lpstr>
      <vt:lpstr>Word Parser module</vt:lpstr>
      <vt:lpstr>Word Parser module</vt:lpstr>
      <vt:lpstr>Structured Command Parser module</vt:lpstr>
      <vt:lpstr>Product Demo</vt:lpstr>
      <vt:lpstr>Plans for next semester</vt:lpstr>
      <vt:lpstr>Plans for next semester</vt:lpstr>
      <vt:lpstr>Plans for next semester</vt:lpstr>
      <vt:lpstr>Plans for next semester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Lam</cp:lastModifiedBy>
  <cp:revision>256</cp:revision>
  <dcterms:created xsi:type="dcterms:W3CDTF">2017-11-21T06:59:06Z</dcterms:created>
  <dcterms:modified xsi:type="dcterms:W3CDTF">2017-11-23T08:11:32Z</dcterms:modified>
</cp:coreProperties>
</file>