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4630400" cy="8229600"/>
  <p:notesSz cx="8229600" cy="14630400"/>
  <p:embeddedFontLst>
    <p:embeddedFont>
      <p:font typeface="Consolas" panose="020B0609020204030204" pitchFamily="49" charset="0"/>
      <p:regular r:id="rId13"/>
      <p:bold r:id="rId14"/>
      <p:italic r:id="rId15"/>
      <p:boldItalic r:id="rId16"/>
    </p:embeddedFont>
    <p:embeddedFont>
      <p:font typeface="Roboto" panose="020F0502020204030204" pitchFamily="2" charset="0"/>
      <p:regular r:id="rId17"/>
    </p:embeddedFont>
    <p:embeddedFont>
      <p:font typeface="Roboto Medium" panose="020F0502020204030204" pitchFamily="2" charset="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53" d="100"/>
          <a:sy n="53" d="100"/>
        </p:scale>
        <p:origin x="74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FATUL AMIN FAHIM" userId="224ce747f9b2f9d2" providerId="LiveId" clId="{E31C7083-DBB4-4548-9FA0-1A1D087D4FBD}"/>
    <pc:docChg chg="custSel modSld">
      <pc:chgData name="ARFATUL AMIN FAHIM" userId="224ce747f9b2f9d2" providerId="LiveId" clId="{E31C7083-DBB4-4548-9FA0-1A1D087D4FBD}" dt="2025-09-02T08:02:55.641" v="61" actId="478"/>
      <pc:docMkLst>
        <pc:docMk/>
      </pc:docMkLst>
      <pc:sldChg chg="delSp mod">
        <pc:chgData name="ARFATUL AMIN FAHIM" userId="224ce747f9b2f9d2" providerId="LiveId" clId="{E31C7083-DBB4-4548-9FA0-1A1D087D4FBD}" dt="2025-09-02T08:02:55.641" v="61" actId="478"/>
        <pc:sldMkLst>
          <pc:docMk/>
          <pc:sldMk cId="0" sldId="256"/>
        </pc:sldMkLst>
        <pc:picChg chg="del">
          <ac:chgData name="ARFATUL AMIN FAHIM" userId="224ce747f9b2f9d2" providerId="LiveId" clId="{E31C7083-DBB4-4548-9FA0-1A1D087D4FBD}" dt="2025-09-02T08:02:55.641" v="61" actId="478"/>
          <ac:picMkLst>
            <pc:docMk/>
            <pc:sldMk cId="0" sldId="256"/>
            <ac:picMk id="5" creationId="{00000000-0000-0000-0000-000000000000}"/>
          </ac:picMkLst>
        </pc:picChg>
      </pc:sldChg>
      <pc:sldChg chg="addSp modSp mod">
        <pc:chgData name="ARFATUL AMIN FAHIM" userId="224ce747f9b2f9d2" providerId="LiveId" clId="{E31C7083-DBB4-4548-9FA0-1A1D087D4FBD}" dt="2025-09-02T07:57:52.515" v="3" actId="1076"/>
        <pc:sldMkLst>
          <pc:docMk/>
          <pc:sldMk cId="0" sldId="258"/>
        </pc:sldMkLst>
        <pc:picChg chg="add mod">
          <ac:chgData name="ARFATUL AMIN FAHIM" userId="224ce747f9b2f9d2" providerId="LiveId" clId="{E31C7083-DBB4-4548-9FA0-1A1D087D4FBD}" dt="2025-09-02T07:57:52.515" v="3" actId="1076"/>
          <ac:picMkLst>
            <pc:docMk/>
            <pc:sldMk cId="0" sldId="258"/>
            <ac:picMk id="20" creationId="{F83011E0-B3ED-5215-1014-F19E2F967AEE}"/>
          </ac:picMkLst>
        </pc:picChg>
      </pc:sldChg>
      <pc:sldChg chg="addSp modSp mod">
        <pc:chgData name="ARFATUL AMIN FAHIM" userId="224ce747f9b2f9d2" providerId="LiveId" clId="{E31C7083-DBB4-4548-9FA0-1A1D087D4FBD}" dt="2025-09-02T07:58:51.455" v="5" actId="1076"/>
        <pc:sldMkLst>
          <pc:docMk/>
          <pc:sldMk cId="0" sldId="260"/>
        </pc:sldMkLst>
        <pc:picChg chg="add mod">
          <ac:chgData name="ARFATUL AMIN FAHIM" userId="224ce747f9b2f9d2" providerId="LiveId" clId="{E31C7083-DBB4-4548-9FA0-1A1D087D4FBD}" dt="2025-09-02T07:58:51.455" v="5" actId="1076"/>
          <ac:picMkLst>
            <pc:docMk/>
            <pc:sldMk cId="0" sldId="260"/>
            <ac:picMk id="10" creationId="{4796C57F-A8B8-FFF0-9F33-5FBE3A6AA690}"/>
          </ac:picMkLst>
        </pc:picChg>
      </pc:sldChg>
      <pc:sldChg chg="addSp delSp modSp mod">
        <pc:chgData name="ARFATUL AMIN FAHIM" userId="224ce747f9b2f9d2" providerId="LiveId" clId="{E31C7083-DBB4-4548-9FA0-1A1D087D4FBD}" dt="2025-09-02T08:02:36.225" v="60" actId="1076"/>
        <pc:sldMkLst>
          <pc:docMk/>
          <pc:sldMk cId="0" sldId="265"/>
        </pc:sldMkLst>
        <pc:spChg chg="add mod">
          <ac:chgData name="ARFATUL AMIN FAHIM" userId="224ce747f9b2f9d2" providerId="LiveId" clId="{E31C7083-DBB4-4548-9FA0-1A1D087D4FBD}" dt="2025-09-02T08:01:37.932" v="49" actId="1037"/>
          <ac:spMkLst>
            <pc:docMk/>
            <pc:sldMk cId="0" sldId="265"/>
            <ac:spMk id="13" creationId="{E9388B4B-4BE9-2F4D-B01F-D53265E81898}"/>
          </ac:spMkLst>
        </pc:spChg>
        <pc:picChg chg="add del mod">
          <ac:chgData name="ARFATUL AMIN FAHIM" userId="224ce747f9b2f9d2" providerId="LiveId" clId="{E31C7083-DBB4-4548-9FA0-1A1D087D4FBD}" dt="2025-09-02T08:02:36.225" v="60" actId="1076"/>
          <ac:picMkLst>
            <pc:docMk/>
            <pc:sldMk cId="0" sldId="265"/>
            <ac:picMk id="4" creationId="{00000000-0000-0000-0000-000000000000}"/>
          </ac:picMkLst>
        </pc:picChg>
        <pc:picChg chg="add del mod">
          <ac:chgData name="ARFATUL AMIN FAHIM" userId="224ce747f9b2f9d2" providerId="LiveId" clId="{E31C7083-DBB4-4548-9FA0-1A1D087D4FBD}" dt="2025-09-02T08:00:33.802" v="10" actId="478"/>
          <ac:picMkLst>
            <pc:docMk/>
            <pc:sldMk cId="0" sldId="265"/>
            <ac:picMk id="12" creationId="{7D3E04DB-1ED4-2684-E31A-373991834915}"/>
          </ac:picMkLst>
        </pc:picChg>
        <pc:picChg chg="add mod">
          <ac:chgData name="ARFATUL AMIN FAHIM" userId="224ce747f9b2f9d2" providerId="LiveId" clId="{E31C7083-DBB4-4548-9FA0-1A1D087D4FBD}" dt="2025-09-02T08:02:03.034" v="54" actId="1076"/>
          <ac:picMkLst>
            <pc:docMk/>
            <pc:sldMk cId="0" sldId="265"/>
            <ac:picMk id="1026" creationId="{755ED5A0-4426-6C4D-C3D0-1A5A74C8B2F7}"/>
          </ac:picMkLst>
        </pc:picChg>
        <pc:picChg chg="add mod">
          <ac:chgData name="ARFATUL AMIN FAHIM" userId="224ce747f9b2f9d2" providerId="LiveId" clId="{E31C7083-DBB4-4548-9FA0-1A1D087D4FBD}" dt="2025-09-02T08:02:03.034" v="54" actId="1076"/>
          <ac:picMkLst>
            <pc:docMk/>
            <pc:sldMk cId="0" sldId="265"/>
            <ac:picMk id="1030" creationId="{8ABDE66D-F509-8A31-F277-F885D1C779E1}"/>
          </ac:picMkLst>
        </pc:picChg>
        <pc:picChg chg="add del mod">
          <ac:chgData name="ARFATUL AMIN FAHIM" userId="224ce747f9b2f9d2" providerId="LiveId" clId="{E31C7083-DBB4-4548-9FA0-1A1D087D4FBD}" dt="2025-09-02T08:02:36.225" v="60" actId="1076"/>
          <ac:picMkLst>
            <pc:docMk/>
            <pc:sldMk cId="0" sldId="265"/>
            <ac:picMk id="1032" creationId="{5543CABA-81DE-D488-522C-341900E4F29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4865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4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18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30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18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18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18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18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3799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18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18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s://pixabay.com/en/code-html-digital-coding-web-1076533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omputer screen with text&#10;&#10;AI-generated content may be incorrect.">
            <a:extLst>
              <a:ext uri="{FF2B5EF4-FFF2-40B4-BE49-F238E27FC236}">
                <a16:creationId xmlns:a16="http://schemas.microsoft.com/office/drawing/2014/main" id="{47B90BE5-633A-B92C-3A9D-CEF0A1DA07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743200" y="1547812"/>
            <a:ext cx="9144000" cy="5133975"/>
          </a:xfrm>
          <a:prstGeom prst="rect">
            <a:avLst/>
          </a:prstGeom>
        </p:spPr>
      </p:pic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30">
              <a:alpha val="80000"/>
            </a:srgbClr>
          </a:solidFill>
          <a:ln/>
        </p:spPr>
      </p:sp>
      <p:sp>
        <p:nvSpPr>
          <p:cNvPr id="6" name="Text 2"/>
          <p:cNvSpPr/>
          <p:nvPr/>
        </p:nvSpPr>
        <p:spPr>
          <a:xfrm>
            <a:off x="3539728" y="3306842"/>
            <a:ext cx="7550944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550"/>
              </a:lnSpc>
              <a:buNone/>
            </a:pPr>
            <a:r>
              <a:rPr lang="en-US" sz="4450" dirty="0">
                <a:highlight>
                  <a:srgbClr val="C0C0C0"/>
                </a:highlight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Website Development</a:t>
            </a:r>
            <a:br>
              <a:rPr lang="en-US" sz="4450" dirty="0">
                <a:highlight>
                  <a:srgbClr val="C0C0C0"/>
                </a:highlight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</a:br>
            <a:r>
              <a:rPr lang="en-US" sz="4450" dirty="0">
                <a:highlight>
                  <a:srgbClr val="C0C0C0"/>
                </a:highlight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Asean Summit 2025</a:t>
            </a:r>
          </a:p>
        </p:txBody>
      </p:sp>
      <p:sp>
        <p:nvSpPr>
          <p:cNvPr id="7" name="Text 3"/>
          <p:cNvSpPr/>
          <p:nvPr/>
        </p:nvSpPr>
        <p:spPr>
          <a:xfrm>
            <a:off x="2932152" y="4355783"/>
            <a:ext cx="8765977" cy="5669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450"/>
              </a:lnSpc>
              <a:buNone/>
            </a:pPr>
            <a:endParaRPr lang="en-US" sz="35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5486400" cy="8229600"/>
          </a:xfrm>
          <a:prstGeom prst="rect">
            <a:avLst/>
          </a:prstGeom>
          <a:solidFill>
            <a:srgbClr val="DFDFE0"/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460586" y="3015556"/>
            <a:ext cx="2282111" cy="342316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280190" y="1892141"/>
            <a:ext cx="611088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FFFF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Attribution &amp; Next Steps</a:t>
            </a:r>
            <a:endParaRPr lang="en-US" sz="4450" dirty="0"/>
          </a:p>
        </p:txBody>
      </p:sp>
      <p:sp>
        <p:nvSpPr>
          <p:cNvPr id="6" name="Text 2"/>
          <p:cNvSpPr/>
          <p:nvPr/>
        </p:nvSpPr>
        <p:spPr>
          <a:xfrm>
            <a:off x="6280190" y="2941082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We extend our gratitude for the resources that shaped this presentation.</a:t>
            </a:r>
            <a:endParaRPr lang="en-US" sz="1750" dirty="0"/>
          </a:p>
        </p:txBody>
      </p:sp>
      <p:sp>
        <p:nvSpPr>
          <p:cNvPr id="7" name="Text 3"/>
          <p:cNvSpPr/>
          <p:nvPr/>
        </p:nvSpPr>
        <p:spPr>
          <a:xfrm>
            <a:off x="6280190" y="3559135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Media used from Freepik:</a:t>
            </a: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Acknowledging the creative assets from Freepik.com, integral to our visual presentation.</a:t>
            </a:r>
            <a:endParaRPr lang="en-US" sz="1750" dirty="0"/>
          </a:p>
        </p:txBody>
      </p:sp>
      <p:sp>
        <p:nvSpPr>
          <p:cNvPr id="8" name="Text 4"/>
          <p:cNvSpPr/>
          <p:nvPr/>
        </p:nvSpPr>
        <p:spPr>
          <a:xfrm>
            <a:off x="6280190" y="4364236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Source Code:</a:t>
            </a: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Available on GitHub for review and collaboration.</a:t>
            </a:r>
            <a:endParaRPr lang="en-US" sz="1750" dirty="0"/>
          </a:p>
        </p:txBody>
      </p:sp>
      <p:sp>
        <p:nvSpPr>
          <p:cNvPr id="9" name="Text 5"/>
          <p:cNvSpPr/>
          <p:nvPr/>
        </p:nvSpPr>
        <p:spPr>
          <a:xfrm>
            <a:off x="6280190" y="4806434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Feedback &amp; Collaboration:</a:t>
            </a: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We welcome your insights to refine and enhance the website further.</a:t>
            </a:r>
            <a:endParaRPr lang="en-US" sz="1750" dirty="0"/>
          </a:p>
        </p:txBody>
      </p:sp>
      <p:sp>
        <p:nvSpPr>
          <p:cNvPr id="10" name="Text 6"/>
          <p:cNvSpPr/>
          <p:nvPr/>
        </p:nvSpPr>
        <p:spPr>
          <a:xfrm>
            <a:off x="6280190" y="5611535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Deployment &amp; Launch:</a:t>
            </a: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Aiming for a seamless go-live experience well in advance of the Summit.</a:t>
            </a:r>
            <a:endParaRPr lang="en-US" sz="1750" dirty="0"/>
          </a:p>
        </p:txBody>
      </p:sp>
      <p:pic>
        <p:nvPicPr>
          <p:cNvPr id="1026" name="Picture 2" descr="Freepik Logo, symbol, meaning, history, PNG, brand">
            <a:extLst>
              <a:ext uri="{FF2B5EF4-FFF2-40B4-BE49-F238E27FC236}">
                <a16:creationId xmlns:a16="http://schemas.microsoft.com/office/drawing/2014/main" id="{755ED5A0-4426-6C4D-C3D0-1A5A74C8B2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1262" y="-175734"/>
            <a:ext cx="5577662" cy="3955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GitHub logo PNG">
            <a:extLst>
              <a:ext uri="{FF2B5EF4-FFF2-40B4-BE49-F238E27FC236}">
                <a16:creationId xmlns:a16="http://schemas.microsoft.com/office/drawing/2014/main" id="{5543CABA-81DE-D488-522C-341900E4F2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89" y="3015556"/>
            <a:ext cx="3377603" cy="3423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039535"/>
            <a:ext cx="11015424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FFFF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Core Technologies: Building the Foundation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2542103"/>
            <a:ext cx="6407944" cy="2040493"/>
          </a:xfrm>
          <a:prstGeom prst="roundRect">
            <a:avLst>
              <a:gd name="adj" fmla="val 7170"/>
            </a:avLst>
          </a:prstGeom>
          <a:solidFill>
            <a:srgbClr val="000018">
              <a:alpha val="95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793790" y="2511623"/>
            <a:ext cx="6407944" cy="121920"/>
          </a:xfrm>
          <a:prstGeom prst="roundRect">
            <a:avLst>
              <a:gd name="adj" fmla="val 78139"/>
            </a:avLst>
          </a:prstGeom>
          <a:solidFill>
            <a:srgbClr val="5A6ED8"/>
          </a:solidFill>
          <a:ln/>
        </p:spPr>
      </p:sp>
      <p:sp>
        <p:nvSpPr>
          <p:cNvPr id="5" name="Shape 3"/>
          <p:cNvSpPr/>
          <p:nvPr/>
        </p:nvSpPr>
        <p:spPr>
          <a:xfrm>
            <a:off x="3657540" y="2201942"/>
            <a:ext cx="680442" cy="680442"/>
          </a:xfrm>
          <a:prstGeom prst="roundRect">
            <a:avLst>
              <a:gd name="adj" fmla="val 134383"/>
            </a:avLst>
          </a:prstGeom>
          <a:solidFill>
            <a:srgbClr val="5A6ED8"/>
          </a:solidFill>
          <a:ln/>
        </p:spPr>
      </p:sp>
      <p:pic>
        <p:nvPicPr>
          <p:cNvPr id="6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1614" y="2372082"/>
            <a:ext cx="272177" cy="340162"/>
          </a:xfrm>
          <a:prstGeom prst="rect">
            <a:avLst/>
          </a:prstGeom>
        </p:spPr>
      </p:pic>
      <p:sp>
        <p:nvSpPr>
          <p:cNvPr id="7" name="Text 4"/>
          <p:cNvSpPr/>
          <p:nvPr/>
        </p:nvSpPr>
        <p:spPr>
          <a:xfrm>
            <a:off x="1051084" y="310907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HTML5</a:t>
            </a:r>
            <a:endParaRPr lang="en-US" sz="2200" dirty="0"/>
          </a:p>
        </p:txBody>
      </p:sp>
      <p:sp>
        <p:nvSpPr>
          <p:cNvPr id="8" name="Text 5"/>
          <p:cNvSpPr/>
          <p:nvPr/>
        </p:nvSpPr>
        <p:spPr>
          <a:xfrm>
            <a:off x="1051084" y="3599497"/>
            <a:ext cx="589335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Backbone for content structuring, ensuring semantic and accessible markup.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7428548" y="2542103"/>
            <a:ext cx="6408063" cy="2040493"/>
          </a:xfrm>
          <a:prstGeom prst="roundRect">
            <a:avLst>
              <a:gd name="adj" fmla="val 7170"/>
            </a:avLst>
          </a:prstGeom>
          <a:solidFill>
            <a:srgbClr val="000018">
              <a:alpha val="95000"/>
            </a:srgbClr>
          </a:solidFill>
          <a:ln/>
        </p:spPr>
      </p:sp>
      <p:sp>
        <p:nvSpPr>
          <p:cNvPr id="10" name="Shape 7"/>
          <p:cNvSpPr/>
          <p:nvPr/>
        </p:nvSpPr>
        <p:spPr>
          <a:xfrm>
            <a:off x="7428548" y="2511623"/>
            <a:ext cx="6408063" cy="121920"/>
          </a:xfrm>
          <a:prstGeom prst="roundRect">
            <a:avLst>
              <a:gd name="adj" fmla="val 78139"/>
            </a:avLst>
          </a:prstGeom>
          <a:solidFill>
            <a:srgbClr val="5A6ED8"/>
          </a:solidFill>
          <a:ln/>
        </p:spPr>
      </p:sp>
      <p:sp>
        <p:nvSpPr>
          <p:cNvPr id="11" name="Shape 8"/>
          <p:cNvSpPr/>
          <p:nvPr/>
        </p:nvSpPr>
        <p:spPr>
          <a:xfrm>
            <a:off x="10292298" y="2201942"/>
            <a:ext cx="680442" cy="680442"/>
          </a:xfrm>
          <a:prstGeom prst="roundRect">
            <a:avLst>
              <a:gd name="adj" fmla="val 134383"/>
            </a:avLst>
          </a:prstGeom>
          <a:solidFill>
            <a:srgbClr val="5A6ED8"/>
          </a:solidFill>
          <a:ln/>
        </p:spPr>
      </p:sp>
      <p:pic>
        <p:nvPicPr>
          <p:cNvPr id="12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96371" y="2372082"/>
            <a:ext cx="272177" cy="340162"/>
          </a:xfrm>
          <a:prstGeom prst="rect">
            <a:avLst/>
          </a:prstGeom>
        </p:spPr>
      </p:pic>
      <p:sp>
        <p:nvSpPr>
          <p:cNvPr id="13" name="Text 9"/>
          <p:cNvSpPr/>
          <p:nvPr/>
        </p:nvSpPr>
        <p:spPr>
          <a:xfrm>
            <a:off x="7685842" y="310907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CSS3 &amp; Tailwind CSS</a:t>
            </a:r>
            <a:endParaRPr lang="en-US" sz="2200" dirty="0"/>
          </a:p>
        </p:txBody>
      </p:sp>
      <p:sp>
        <p:nvSpPr>
          <p:cNvPr id="14" name="Text 10"/>
          <p:cNvSpPr/>
          <p:nvPr/>
        </p:nvSpPr>
        <p:spPr>
          <a:xfrm>
            <a:off x="7685842" y="3599497"/>
            <a:ext cx="589347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Modern styling, responsive, and mobile-first design system.</a:t>
            </a:r>
            <a:endParaRPr lang="en-US" sz="1750" dirty="0"/>
          </a:p>
        </p:txBody>
      </p:sp>
      <p:sp>
        <p:nvSpPr>
          <p:cNvPr id="15" name="Shape 11"/>
          <p:cNvSpPr/>
          <p:nvPr/>
        </p:nvSpPr>
        <p:spPr>
          <a:xfrm>
            <a:off x="793790" y="5149572"/>
            <a:ext cx="6407944" cy="2040493"/>
          </a:xfrm>
          <a:prstGeom prst="roundRect">
            <a:avLst>
              <a:gd name="adj" fmla="val 7170"/>
            </a:avLst>
          </a:prstGeom>
          <a:solidFill>
            <a:srgbClr val="000018">
              <a:alpha val="95000"/>
            </a:srgbClr>
          </a:solidFill>
          <a:ln/>
        </p:spPr>
      </p:sp>
      <p:sp>
        <p:nvSpPr>
          <p:cNvPr id="16" name="Shape 12"/>
          <p:cNvSpPr/>
          <p:nvPr/>
        </p:nvSpPr>
        <p:spPr>
          <a:xfrm>
            <a:off x="793790" y="5119092"/>
            <a:ext cx="6407944" cy="121920"/>
          </a:xfrm>
          <a:prstGeom prst="roundRect">
            <a:avLst>
              <a:gd name="adj" fmla="val 78139"/>
            </a:avLst>
          </a:prstGeom>
          <a:solidFill>
            <a:srgbClr val="5A6ED8"/>
          </a:solidFill>
          <a:ln/>
        </p:spPr>
      </p:sp>
      <p:sp>
        <p:nvSpPr>
          <p:cNvPr id="17" name="Shape 13"/>
          <p:cNvSpPr/>
          <p:nvPr/>
        </p:nvSpPr>
        <p:spPr>
          <a:xfrm>
            <a:off x="3657540" y="4809411"/>
            <a:ext cx="680442" cy="680442"/>
          </a:xfrm>
          <a:prstGeom prst="roundRect">
            <a:avLst>
              <a:gd name="adj" fmla="val 134383"/>
            </a:avLst>
          </a:prstGeom>
          <a:solidFill>
            <a:srgbClr val="5A6ED8"/>
          </a:solidFill>
          <a:ln/>
        </p:spPr>
      </p:sp>
      <p:pic>
        <p:nvPicPr>
          <p:cNvPr id="1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61614" y="4979551"/>
            <a:ext cx="272177" cy="340162"/>
          </a:xfrm>
          <a:prstGeom prst="rect">
            <a:avLst/>
          </a:prstGeom>
        </p:spPr>
      </p:pic>
      <p:sp>
        <p:nvSpPr>
          <p:cNvPr id="19" name="Text 14"/>
          <p:cNvSpPr/>
          <p:nvPr/>
        </p:nvSpPr>
        <p:spPr>
          <a:xfrm>
            <a:off x="1051084" y="571654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JavaScript</a:t>
            </a:r>
            <a:endParaRPr lang="en-US" sz="2200" dirty="0"/>
          </a:p>
        </p:txBody>
      </p:sp>
      <p:sp>
        <p:nvSpPr>
          <p:cNvPr id="20" name="Text 15"/>
          <p:cNvSpPr/>
          <p:nvPr/>
        </p:nvSpPr>
        <p:spPr>
          <a:xfrm>
            <a:off x="1051084" y="6206966"/>
            <a:ext cx="589335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Powers all interactive elements and dynamic user experiences.</a:t>
            </a:r>
            <a:endParaRPr lang="en-US" sz="1750" dirty="0"/>
          </a:p>
        </p:txBody>
      </p:sp>
      <p:sp>
        <p:nvSpPr>
          <p:cNvPr id="21" name="Shape 16"/>
          <p:cNvSpPr/>
          <p:nvPr/>
        </p:nvSpPr>
        <p:spPr>
          <a:xfrm>
            <a:off x="7428548" y="5149572"/>
            <a:ext cx="6408063" cy="2040493"/>
          </a:xfrm>
          <a:prstGeom prst="roundRect">
            <a:avLst>
              <a:gd name="adj" fmla="val 7170"/>
            </a:avLst>
          </a:prstGeom>
          <a:solidFill>
            <a:srgbClr val="000018">
              <a:alpha val="95000"/>
            </a:srgbClr>
          </a:solidFill>
          <a:ln/>
        </p:spPr>
      </p:sp>
      <p:sp>
        <p:nvSpPr>
          <p:cNvPr id="22" name="Shape 17"/>
          <p:cNvSpPr/>
          <p:nvPr/>
        </p:nvSpPr>
        <p:spPr>
          <a:xfrm>
            <a:off x="7428548" y="5119092"/>
            <a:ext cx="6408063" cy="121920"/>
          </a:xfrm>
          <a:prstGeom prst="roundRect">
            <a:avLst>
              <a:gd name="adj" fmla="val 78139"/>
            </a:avLst>
          </a:prstGeom>
          <a:solidFill>
            <a:srgbClr val="5A6ED8"/>
          </a:solidFill>
          <a:ln/>
        </p:spPr>
      </p:sp>
      <p:sp>
        <p:nvSpPr>
          <p:cNvPr id="23" name="Shape 18"/>
          <p:cNvSpPr/>
          <p:nvPr/>
        </p:nvSpPr>
        <p:spPr>
          <a:xfrm>
            <a:off x="10292298" y="4809411"/>
            <a:ext cx="680442" cy="680442"/>
          </a:xfrm>
          <a:prstGeom prst="roundRect">
            <a:avLst>
              <a:gd name="adj" fmla="val 134383"/>
            </a:avLst>
          </a:prstGeom>
          <a:solidFill>
            <a:srgbClr val="5A6ED8"/>
          </a:solidFill>
          <a:ln/>
        </p:spPr>
      </p:sp>
      <p:pic>
        <p:nvPicPr>
          <p:cNvPr id="24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96371" y="4979551"/>
            <a:ext cx="272177" cy="340162"/>
          </a:xfrm>
          <a:prstGeom prst="rect">
            <a:avLst/>
          </a:prstGeom>
        </p:spPr>
      </p:pic>
      <p:sp>
        <p:nvSpPr>
          <p:cNvPr id="25" name="Text 19"/>
          <p:cNvSpPr/>
          <p:nvPr/>
        </p:nvSpPr>
        <p:spPr>
          <a:xfrm>
            <a:off x="7685842" y="571654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External Libraries</a:t>
            </a:r>
            <a:endParaRPr lang="en-US" sz="2200" dirty="0"/>
          </a:p>
        </p:txBody>
      </p:sp>
      <p:sp>
        <p:nvSpPr>
          <p:cNvPr id="26" name="Text 20"/>
          <p:cNvSpPr/>
          <p:nvPr/>
        </p:nvSpPr>
        <p:spPr>
          <a:xfrm>
            <a:off x="7685842" y="6206966"/>
            <a:ext cx="589347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Leveraging efficient tools like Tailwind CDN for streamlined development.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5486400" cy="8229600"/>
          </a:xfrm>
          <a:prstGeom prst="rect">
            <a:avLst/>
          </a:prstGeom>
          <a:solidFill>
            <a:srgbClr val="DFDFE0"/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280190" y="738426"/>
            <a:ext cx="6898124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FFFF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Engaging User Experiences</a:t>
            </a:r>
            <a:endParaRPr lang="en-US" sz="4450" dirty="0"/>
          </a:p>
        </p:txBody>
      </p:sp>
      <p:sp>
        <p:nvSpPr>
          <p:cNvPr id="6" name="Text 2"/>
          <p:cNvSpPr/>
          <p:nvPr/>
        </p:nvSpPr>
        <p:spPr>
          <a:xfrm>
            <a:off x="6280190" y="1787366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Crafting an intuitive and dynamic user journey for every visitor:</a:t>
            </a:r>
            <a:endParaRPr lang="en-US" sz="1750" dirty="0"/>
          </a:p>
        </p:txBody>
      </p:sp>
      <p:sp>
        <p:nvSpPr>
          <p:cNvPr id="7" name="Shape 3"/>
          <p:cNvSpPr/>
          <p:nvPr/>
        </p:nvSpPr>
        <p:spPr>
          <a:xfrm>
            <a:off x="6280190" y="2405420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</p:sp>
      <p:sp>
        <p:nvSpPr>
          <p:cNvPr id="8" name="Text 4"/>
          <p:cNvSpPr/>
          <p:nvPr/>
        </p:nvSpPr>
        <p:spPr>
          <a:xfrm>
            <a:off x="7017306" y="248328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Countdown Timer</a:t>
            </a:r>
            <a:endParaRPr lang="en-US" sz="2200" dirty="0"/>
          </a:p>
        </p:txBody>
      </p:sp>
      <p:sp>
        <p:nvSpPr>
          <p:cNvPr id="9" name="Text 5"/>
          <p:cNvSpPr/>
          <p:nvPr/>
        </p:nvSpPr>
        <p:spPr>
          <a:xfrm>
            <a:off x="7017306" y="2973705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Builds anticipation for the Summit's commencement.</a:t>
            </a:r>
            <a:endParaRPr lang="en-US" sz="1750" dirty="0"/>
          </a:p>
        </p:txBody>
      </p:sp>
      <p:sp>
        <p:nvSpPr>
          <p:cNvPr id="10" name="Shape 6"/>
          <p:cNvSpPr/>
          <p:nvPr/>
        </p:nvSpPr>
        <p:spPr>
          <a:xfrm>
            <a:off x="6280190" y="3790236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</p:sp>
      <p:sp>
        <p:nvSpPr>
          <p:cNvPr id="11" name="Text 7"/>
          <p:cNvSpPr/>
          <p:nvPr/>
        </p:nvSpPr>
        <p:spPr>
          <a:xfrm>
            <a:off x="7017306" y="3868103"/>
            <a:ext cx="293322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News Ticker Animation</a:t>
            </a:r>
            <a:endParaRPr lang="en-US" sz="2200" dirty="0"/>
          </a:p>
        </p:txBody>
      </p:sp>
      <p:sp>
        <p:nvSpPr>
          <p:cNvPr id="12" name="Text 8"/>
          <p:cNvSpPr/>
          <p:nvPr/>
        </p:nvSpPr>
        <p:spPr>
          <a:xfrm>
            <a:off x="7017306" y="4358521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Keeps visitors updated with real-time announcements.</a:t>
            </a:r>
            <a:endParaRPr lang="en-US" sz="1750" dirty="0"/>
          </a:p>
        </p:txBody>
      </p:sp>
      <p:sp>
        <p:nvSpPr>
          <p:cNvPr id="13" name="Shape 9"/>
          <p:cNvSpPr/>
          <p:nvPr/>
        </p:nvSpPr>
        <p:spPr>
          <a:xfrm>
            <a:off x="6280190" y="5175052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</p:sp>
      <p:sp>
        <p:nvSpPr>
          <p:cNvPr id="14" name="Text 10"/>
          <p:cNvSpPr/>
          <p:nvPr/>
        </p:nvSpPr>
        <p:spPr>
          <a:xfrm>
            <a:off x="7017306" y="5252918"/>
            <a:ext cx="4546997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Expand/Collapse Program Schedule</a:t>
            </a:r>
            <a:endParaRPr lang="en-US" sz="2200" dirty="0"/>
          </a:p>
        </p:txBody>
      </p:sp>
      <p:sp>
        <p:nvSpPr>
          <p:cNvPr id="15" name="Text 11"/>
          <p:cNvSpPr/>
          <p:nvPr/>
        </p:nvSpPr>
        <p:spPr>
          <a:xfrm>
            <a:off x="7017306" y="5743337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Simplifies navigation through the event agenda.</a:t>
            </a:r>
            <a:endParaRPr lang="en-US" sz="1750" dirty="0"/>
          </a:p>
        </p:txBody>
      </p:sp>
      <p:sp>
        <p:nvSpPr>
          <p:cNvPr id="16" name="Shape 12"/>
          <p:cNvSpPr/>
          <p:nvPr/>
        </p:nvSpPr>
        <p:spPr>
          <a:xfrm>
            <a:off x="6280190" y="6559868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</p:sp>
      <p:sp>
        <p:nvSpPr>
          <p:cNvPr id="17" name="Text 13"/>
          <p:cNvSpPr/>
          <p:nvPr/>
        </p:nvSpPr>
        <p:spPr>
          <a:xfrm>
            <a:off x="7017306" y="6637734"/>
            <a:ext cx="2990969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Lightbox Gallery Viewer</a:t>
            </a:r>
            <a:endParaRPr lang="en-US" sz="2200" dirty="0"/>
          </a:p>
        </p:txBody>
      </p:sp>
      <p:sp>
        <p:nvSpPr>
          <p:cNvPr id="18" name="Text 14"/>
          <p:cNvSpPr/>
          <p:nvPr/>
        </p:nvSpPr>
        <p:spPr>
          <a:xfrm>
            <a:off x="7017306" y="7128153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Showcases event visuals in an immersive way.</a:t>
            </a:r>
            <a:endParaRPr lang="en-US" sz="175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F83011E0-B3ED-5215-1014-F19E2F967A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795139"/>
            <a:ext cx="5486400" cy="463932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634960"/>
            <a:ext cx="10234732" cy="6734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300"/>
              </a:lnSpc>
              <a:buNone/>
            </a:pPr>
            <a:r>
              <a:rPr lang="en-US" sz="4200" dirty="0">
                <a:solidFill>
                  <a:srgbClr val="FFFFF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Design &amp; Accessibility: Inclusive by Design</a:t>
            </a:r>
            <a:endParaRPr lang="en-US" sz="4200" dirty="0"/>
          </a:p>
        </p:txBody>
      </p:sp>
      <p:sp>
        <p:nvSpPr>
          <p:cNvPr id="3" name="Shape 1"/>
          <p:cNvSpPr/>
          <p:nvPr/>
        </p:nvSpPr>
        <p:spPr>
          <a:xfrm>
            <a:off x="793790" y="1739265"/>
            <a:ext cx="13042821" cy="1302306"/>
          </a:xfrm>
          <a:prstGeom prst="roundRect">
            <a:avLst>
              <a:gd name="adj" fmla="val 6950"/>
            </a:avLst>
          </a:prstGeom>
          <a:solidFill>
            <a:srgbClr val="000018">
              <a:alpha val="95000"/>
            </a:srgbClr>
          </a:solidFill>
          <a:ln w="30480">
            <a:solidFill>
              <a:srgbClr val="313E80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824270" y="1769745"/>
            <a:ext cx="861893" cy="1241346"/>
          </a:xfrm>
          <a:prstGeom prst="roundRect">
            <a:avLst>
              <a:gd name="adj" fmla="val 6257"/>
            </a:avLst>
          </a:prstGeom>
          <a:solidFill>
            <a:srgbClr val="182567"/>
          </a:solidFill>
          <a:ln/>
        </p:spPr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779" y="2188369"/>
            <a:ext cx="323136" cy="403979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1901547" y="1985129"/>
            <a:ext cx="2693551" cy="3365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0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Dynamic Feedback</a:t>
            </a:r>
            <a:endParaRPr lang="en-US" sz="2100" dirty="0"/>
          </a:p>
        </p:txBody>
      </p:sp>
      <p:sp>
        <p:nvSpPr>
          <p:cNvPr id="7" name="Text 4"/>
          <p:cNvSpPr/>
          <p:nvPr/>
        </p:nvSpPr>
        <p:spPr>
          <a:xfrm>
            <a:off x="1901547" y="2450902"/>
            <a:ext cx="11904583" cy="3448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6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Subtle hover effects and smooth transitions enhance user interaction.</a:t>
            </a:r>
            <a:endParaRPr lang="en-US" sz="1650" dirty="0"/>
          </a:p>
        </p:txBody>
      </p:sp>
      <p:sp>
        <p:nvSpPr>
          <p:cNvPr id="8" name="Shape 5"/>
          <p:cNvSpPr/>
          <p:nvPr/>
        </p:nvSpPr>
        <p:spPr>
          <a:xfrm>
            <a:off x="793790" y="3256955"/>
            <a:ext cx="13042821" cy="1302306"/>
          </a:xfrm>
          <a:prstGeom prst="roundRect">
            <a:avLst>
              <a:gd name="adj" fmla="val 6950"/>
            </a:avLst>
          </a:prstGeom>
          <a:solidFill>
            <a:srgbClr val="000018">
              <a:alpha val="95000"/>
            </a:srgbClr>
          </a:solidFill>
          <a:ln w="30480">
            <a:solidFill>
              <a:srgbClr val="313E80"/>
            </a:solidFill>
            <a:prstDash val="solid"/>
          </a:ln>
        </p:spPr>
      </p:sp>
      <p:sp>
        <p:nvSpPr>
          <p:cNvPr id="9" name="Shape 6"/>
          <p:cNvSpPr/>
          <p:nvPr/>
        </p:nvSpPr>
        <p:spPr>
          <a:xfrm>
            <a:off x="824270" y="3287435"/>
            <a:ext cx="861893" cy="1241346"/>
          </a:xfrm>
          <a:prstGeom prst="roundRect">
            <a:avLst>
              <a:gd name="adj" fmla="val 6257"/>
            </a:avLst>
          </a:prstGeom>
          <a:solidFill>
            <a:srgbClr val="182567"/>
          </a:solidFill>
          <a:ln/>
        </p:spPr>
      </p:sp>
      <p:pic>
        <p:nvPicPr>
          <p:cNvPr id="10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779" y="3706058"/>
            <a:ext cx="323136" cy="403979"/>
          </a:xfrm>
          <a:prstGeom prst="rect">
            <a:avLst/>
          </a:prstGeom>
        </p:spPr>
      </p:pic>
      <p:sp>
        <p:nvSpPr>
          <p:cNvPr id="11" name="Text 7"/>
          <p:cNvSpPr/>
          <p:nvPr/>
        </p:nvSpPr>
        <p:spPr>
          <a:xfrm>
            <a:off x="1901547" y="3502819"/>
            <a:ext cx="2693551" cy="3365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0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Adaptive Layout</a:t>
            </a:r>
            <a:endParaRPr lang="en-US" sz="2100" dirty="0"/>
          </a:p>
        </p:txBody>
      </p:sp>
      <p:sp>
        <p:nvSpPr>
          <p:cNvPr id="12" name="Text 8"/>
          <p:cNvSpPr/>
          <p:nvPr/>
        </p:nvSpPr>
        <p:spPr>
          <a:xfrm>
            <a:off x="1901547" y="3968591"/>
            <a:ext cx="11904583" cy="3448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6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Responsive design with Tailwind's grid ensures optimal viewing on any screen.</a:t>
            </a:r>
            <a:endParaRPr lang="en-US" sz="1650" dirty="0"/>
          </a:p>
        </p:txBody>
      </p:sp>
      <p:sp>
        <p:nvSpPr>
          <p:cNvPr id="13" name="Shape 9"/>
          <p:cNvSpPr/>
          <p:nvPr/>
        </p:nvSpPr>
        <p:spPr>
          <a:xfrm>
            <a:off x="793790" y="4774644"/>
            <a:ext cx="13042821" cy="1302306"/>
          </a:xfrm>
          <a:prstGeom prst="roundRect">
            <a:avLst>
              <a:gd name="adj" fmla="val 6950"/>
            </a:avLst>
          </a:prstGeom>
          <a:solidFill>
            <a:srgbClr val="000018">
              <a:alpha val="95000"/>
            </a:srgbClr>
          </a:solidFill>
          <a:ln w="30480">
            <a:solidFill>
              <a:srgbClr val="313E80"/>
            </a:solidFill>
            <a:prstDash val="solid"/>
          </a:ln>
        </p:spPr>
      </p:sp>
      <p:sp>
        <p:nvSpPr>
          <p:cNvPr id="14" name="Shape 10"/>
          <p:cNvSpPr/>
          <p:nvPr/>
        </p:nvSpPr>
        <p:spPr>
          <a:xfrm>
            <a:off x="824270" y="4805124"/>
            <a:ext cx="861893" cy="1241346"/>
          </a:xfrm>
          <a:prstGeom prst="roundRect">
            <a:avLst>
              <a:gd name="adj" fmla="val 6257"/>
            </a:avLst>
          </a:prstGeom>
          <a:solidFill>
            <a:srgbClr val="182567"/>
          </a:solidFill>
          <a:ln/>
        </p:spPr>
      </p:sp>
      <p:pic>
        <p:nvPicPr>
          <p:cNvPr id="1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9779" y="5223748"/>
            <a:ext cx="323136" cy="403979"/>
          </a:xfrm>
          <a:prstGeom prst="rect">
            <a:avLst/>
          </a:prstGeom>
        </p:spPr>
      </p:pic>
      <p:sp>
        <p:nvSpPr>
          <p:cNvPr id="16" name="Text 11"/>
          <p:cNvSpPr/>
          <p:nvPr/>
        </p:nvSpPr>
        <p:spPr>
          <a:xfrm>
            <a:off x="1901547" y="5020508"/>
            <a:ext cx="2693551" cy="3365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0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Universal Access</a:t>
            </a:r>
            <a:endParaRPr lang="en-US" sz="2100" dirty="0"/>
          </a:p>
        </p:txBody>
      </p:sp>
      <p:sp>
        <p:nvSpPr>
          <p:cNvPr id="17" name="Text 12"/>
          <p:cNvSpPr/>
          <p:nvPr/>
        </p:nvSpPr>
        <p:spPr>
          <a:xfrm>
            <a:off x="1901547" y="5486281"/>
            <a:ext cx="11904583" cy="3448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6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Incorporates keyboard focus and ARIA labels for users with diverse needs.</a:t>
            </a:r>
            <a:endParaRPr lang="en-US" sz="1650" dirty="0"/>
          </a:p>
        </p:txBody>
      </p:sp>
      <p:sp>
        <p:nvSpPr>
          <p:cNvPr id="18" name="Shape 13"/>
          <p:cNvSpPr/>
          <p:nvPr/>
        </p:nvSpPr>
        <p:spPr>
          <a:xfrm>
            <a:off x="793790" y="6292334"/>
            <a:ext cx="13042821" cy="1302306"/>
          </a:xfrm>
          <a:prstGeom prst="roundRect">
            <a:avLst>
              <a:gd name="adj" fmla="val 6950"/>
            </a:avLst>
          </a:prstGeom>
          <a:solidFill>
            <a:srgbClr val="000018">
              <a:alpha val="95000"/>
            </a:srgbClr>
          </a:solidFill>
          <a:ln w="30480">
            <a:solidFill>
              <a:srgbClr val="313E80"/>
            </a:solidFill>
            <a:prstDash val="solid"/>
          </a:ln>
        </p:spPr>
      </p:sp>
      <p:sp>
        <p:nvSpPr>
          <p:cNvPr id="19" name="Shape 14"/>
          <p:cNvSpPr/>
          <p:nvPr/>
        </p:nvSpPr>
        <p:spPr>
          <a:xfrm>
            <a:off x="824270" y="6322814"/>
            <a:ext cx="861893" cy="1241346"/>
          </a:xfrm>
          <a:prstGeom prst="roundRect">
            <a:avLst>
              <a:gd name="adj" fmla="val 6257"/>
            </a:avLst>
          </a:prstGeom>
          <a:solidFill>
            <a:srgbClr val="182567"/>
          </a:solidFill>
          <a:ln/>
        </p:spPr>
      </p:sp>
      <p:pic>
        <p:nvPicPr>
          <p:cNvPr id="2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9779" y="6741438"/>
            <a:ext cx="323136" cy="403979"/>
          </a:xfrm>
          <a:prstGeom prst="rect">
            <a:avLst/>
          </a:prstGeom>
        </p:spPr>
      </p:pic>
      <p:sp>
        <p:nvSpPr>
          <p:cNvPr id="21" name="Text 15"/>
          <p:cNvSpPr/>
          <p:nvPr/>
        </p:nvSpPr>
        <p:spPr>
          <a:xfrm>
            <a:off x="1901547" y="6538198"/>
            <a:ext cx="2693551" cy="3365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0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Considered Motion</a:t>
            </a:r>
            <a:endParaRPr lang="en-US" sz="2100" dirty="0"/>
          </a:p>
        </p:txBody>
      </p:sp>
      <p:sp>
        <p:nvSpPr>
          <p:cNvPr id="22" name="Text 16"/>
          <p:cNvSpPr/>
          <p:nvPr/>
        </p:nvSpPr>
        <p:spPr>
          <a:xfrm>
            <a:off x="1901547" y="7003971"/>
            <a:ext cx="11904583" cy="3448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6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Reduced motion support offers a comfortable experience for all.</a:t>
            </a:r>
            <a:endParaRPr lang="en-US" sz="16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405533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FFFF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GitHub Workflow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658547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Streamlined development and collaboration with robust version control: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3588425"/>
            <a:ext cx="6244709" cy="74104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Modular File Structure:</a:t>
            </a: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Clear separation into </a:t>
            </a:r>
            <a:r>
              <a:rPr lang="en-US" sz="1750" dirty="0">
                <a:solidFill>
                  <a:srgbClr val="CFD0D8"/>
                </a:solidFill>
                <a:highlight>
                  <a:srgbClr val="0D0D25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index.html</a:t>
            </a: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, </a:t>
            </a:r>
            <a:r>
              <a:rPr lang="en-US" sz="1750" dirty="0">
                <a:solidFill>
                  <a:srgbClr val="CFD0D8"/>
                </a:solidFill>
                <a:highlight>
                  <a:srgbClr val="0D0D25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style.css</a:t>
            </a: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, and </a:t>
            </a:r>
            <a:r>
              <a:rPr lang="en-US" sz="1750" dirty="0">
                <a:solidFill>
                  <a:srgbClr val="CFD0D8"/>
                </a:solidFill>
                <a:highlight>
                  <a:srgbClr val="0D0D25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script.js</a:t>
            </a: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for maintainability.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408765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GitHub Pages Hosting:</a:t>
            </a: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Leveraging a simple, serverless solution for quick and reliable online presence.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5213866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Effortless Deployment:</a:t>
            </a: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Process designed for minimal overhead, allowing focus on development.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6018967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Robust Version Control:</a:t>
            </a: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Git integration ensures collaborative development and easy rollback capabilities.</a:t>
            </a:r>
            <a:endParaRPr lang="en-US" sz="1750" dirty="0"/>
          </a:p>
        </p:txBody>
      </p:sp>
      <p:pic>
        <p:nvPicPr>
          <p:cNvPr id="8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9521" y="2709624"/>
            <a:ext cx="4437221" cy="24668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796C57F-A8B8-FFF0-9F33-5FBE3A6AA6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9023" y="3157130"/>
            <a:ext cx="4058216" cy="157184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691640" y="2037517"/>
            <a:ext cx="1124712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550"/>
              </a:lnSpc>
              <a:buNone/>
            </a:pPr>
            <a:r>
              <a:rPr lang="en-US" sz="4450" dirty="0">
                <a:solidFill>
                  <a:srgbClr val="F2F2F2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Future Enhancements:</a:t>
            </a:r>
            <a:r>
              <a:rPr lang="en-US" sz="4450" dirty="0">
                <a:solidFill>
                  <a:srgbClr val="FFFFF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 Evolving the Platform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3199924"/>
            <a:ext cx="13042821" cy="2992041"/>
          </a:xfrm>
          <a:prstGeom prst="roundRect">
            <a:avLst>
              <a:gd name="adj" fmla="val 3184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801410" y="3207544"/>
            <a:ext cx="6513790" cy="1669852"/>
          </a:xfrm>
          <a:prstGeom prst="roundRect">
            <a:avLst>
              <a:gd name="adj" fmla="val 5705"/>
            </a:avLst>
          </a:prstGeom>
          <a:solidFill>
            <a:srgbClr val="5A6ED8"/>
          </a:solidFill>
          <a:ln/>
        </p:spPr>
      </p:sp>
      <p:sp>
        <p:nvSpPr>
          <p:cNvPr id="5" name="Text 3"/>
          <p:cNvSpPr/>
          <p:nvPr/>
        </p:nvSpPr>
        <p:spPr>
          <a:xfrm>
            <a:off x="1028224" y="343435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Notification System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1028224" y="3924776"/>
            <a:ext cx="572000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Real-time alerts for critical updates and schedule changes.</a:t>
            </a:r>
            <a:endParaRPr lang="en-US" sz="1750" dirty="0"/>
          </a:p>
        </p:txBody>
      </p:sp>
      <p:sp>
        <p:nvSpPr>
          <p:cNvPr id="7" name="Shape 5"/>
          <p:cNvSpPr/>
          <p:nvPr/>
        </p:nvSpPr>
        <p:spPr>
          <a:xfrm>
            <a:off x="7315200" y="3207544"/>
            <a:ext cx="6513790" cy="1669852"/>
          </a:xfrm>
          <a:prstGeom prst="rect">
            <a:avLst/>
          </a:prstGeom>
          <a:solidFill>
            <a:srgbClr val="5A6ED8"/>
          </a:solidFill>
          <a:ln/>
        </p:spPr>
      </p:sp>
      <p:sp>
        <p:nvSpPr>
          <p:cNvPr id="8" name="Shape 6"/>
          <p:cNvSpPr/>
          <p:nvPr/>
        </p:nvSpPr>
        <p:spPr>
          <a:xfrm>
            <a:off x="7315200" y="3207544"/>
            <a:ext cx="30480" cy="1669852"/>
          </a:xfrm>
          <a:prstGeom prst="roundRect">
            <a:avLst>
              <a:gd name="adj" fmla="val 312558"/>
            </a:avLst>
          </a:prstGeom>
          <a:solidFill>
            <a:srgbClr val="7387F1"/>
          </a:solidFill>
          <a:ln/>
        </p:spPr>
      </p:sp>
      <p:sp>
        <p:nvSpPr>
          <p:cNvPr id="9" name="Text 7"/>
          <p:cNvSpPr/>
          <p:nvPr/>
        </p:nvSpPr>
        <p:spPr>
          <a:xfrm>
            <a:off x="7882176" y="343435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Calendar Sync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7882176" y="3924776"/>
            <a:ext cx="572000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Direct integration with Google Calendar for personalized agendas.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7031712" y="3758922"/>
            <a:ext cx="566976" cy="566976"/>
          </a:xfrm>
          <a:prstGeom prst="roundRect">
            <a:avLst>
              <a:gd name="adj" fmla="val 16803"/>
            </a:avLst>
          </a:prstGeom>
          <a:solidFill>
            <a:srgbClr val="243799">
              <a:alpha val="95000"/>
            </a:srgbClr>
          </a:solidFill>
          <a:ln w="30480">
            <a:solidFill>
              <a:srgbClr val="7387F1"/>
            </a:solidFill>
            <a:prstDash val="solid"/>
          </a:ln>
        </p:spPr>
      </p:sp>
      <p:pic>
        <p:nvPicPr>
          <p:cNvPr id="1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3397" y="3865245"/>
            <a:ext cx="283488" cy="354330"/>
          </a:xfrm>
          <a:prstGeom prst="rect">
            <a:avLst/>
          </a:prstGeom>
        </p:spPr>
      </p:pic>
      <p:sp>
        <p:nvSpPr>
          <p:cNvPr id="13" name="Shape 10"/>
          <p:cNvSpPr/>
          <p:nvPr/>
        </p:nvSpPr>
        <p:spPr>
          <a:xfrm>
            <a:off x="801410" y="4877395"/>
            <a:ext cx="6513790" cy="1306949"/>
          </a:xfrm>
          <a:prstGeom prst="rect">
            <a:avLst/>
          </a:prstGeom>
          <a:solidFill>
            <a:srgbClr val="5A6ED8"/>
          </a:solidFill>
          <a:ln/>
        </p:spPr>
      </p:sp>
      <p:sp>
        <p:nvSpPr>
          <p:cNvPr id="14" name="Shape 11"/>
          <p:cNvSpPr/>
          <p:nvPr/>
        </p:nvSpPr>
        <p:spPr>
          <a:xfrm>
            <a:off x="801410" y="4877395"/>
            <a:ext cx="6513790" cy="30480"/>
          </a:xfrm>
          <a:prstGeom prst="roundRect">
            <a:avLst>
              <a:gd name="adj" fmla="val 312558"/>
            </a:avLst>
          </a:prstGeom>
          <a:solidFill>
            <a:srgbClr val="7387F1"/>
          </a:solidFill>
          <a:ln/>
        </p:spPr>
      </p:sp>
      <p:sp>
        <p:nvSpPr>
          <p:cNvPr id="15" name="Text 12"/>
          <p:cNvSpPr/>
          <p:nvPr/>
        </p:nvSpPr>
        <p:spPr>
          <a:xfrm>
            <a:off x="1028224" y="510420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Backend Integration</a:t>
            </a:r>
            <a:endParaRPr lang="en-US" sz="2200" dirty="0"/>
          </a:p>
        </p:txBody>
      </p:sp>
      <p:sp>
        <p:nvSpPr>
          <p:cNvPr id="16" name="Text 13"/>
          <p:cNvSpPr/>
          <p:nvPr/>
        </p:nvSpPr>
        <p:spPr>
          <a:xfrm>
            <a:off x="1028224" y="5594628"/>
            <a:ext cx="572000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Enable dynamic content and secure form submissions.</a:t>
            </a:r>
            <a:endParaRPr lang="en-US" sz="1750" dirty="0"/>
          </a:p>
        </p:txBody>
      </p:sp>
      <p:sp>
        <p:nvSpPr>
          <p:cNvPr id="17" name="Shape 14"/>
          <p:cNvSpPr/>
          <p:nvPr/>
        </p:nvSpPr>
        <p:spPr>
          <a:xfrm>
            <a:off x="7315200" y="4877395"/>
            <a:ext cx="6513790" cy="1306949"/>
          </a:xfrm>
          <a:prstGeom prst="rect">
            <a:avLst/>
          </a:prstGeom>
          <a:solidFill>
            <a:srgbClr val="5A6ED8"/>
          </a:solidFill>
          <a:ln/>
        </p:spPr>
      </p:sp>
      <p:sp>
        <p:nvSpPr>
          <p:cNvPr id="18" name="Shape 15"/>
          <p:cNvSpPr/>
          <p:nvPr/>
        </p:nvSpPr>
        <p:spPr>
          <a:xfrm>
            <a:off x="7315200" y="4877395"/>
            <a:ext cx="30480" cy="1306949"/>
          </a:xfrm>
          <a:prstGeom prst="roundRect">
            <a:avLst>
              <a:gd name="adj" fmla="val 312558"/>
            </a:avLst>
          </a:prstGeom>
          <a:solidFill>
            <a:srgbClr val="7387F1"/>
          </a:solidFill>
          <a:ln/>
        </p:spPr>
      </p:sp>
      <p:sp>
        <p:nvSpPr>
          <p:cNvPr id="19" name="Shape 16"/>
          <p:cNvSpPr/>
          <p:nvPr/>
        </p:nvSpPr>
        <p:spPr>
          <a:xfrm>
            <a:off x="7315200" y="4877395"/>
            <a:ext cx="6513790" cy="30480"/>
          </a:xfrm>
          <a:prstGeom prst="roundRect">
            <a:avLst>
              <a:gd name="adj" fmla="val 312558"/>
            </a:avLst>
          </a:prstGeom>
          <a:solidFill>
            <a:srgbClr val="7387F1"/>
          </a:solidFill>
          <a:ln/>
        </p:spPr>
      </p:sp>
      <p:sp>
        <p:nvSpPr>
          <p:cNvPr id="20" name="Text 17"/>
          <p:cNvSpPr/>
          <p:nvPr/>
        </p:nvSpPr>
        <p:spPr>
          <a:xfrm>
            <a:off x="7882176" y="510420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Advanced Theming</a:t>
            </a:r>
            <a:endParaRPr lang="en-US" sz="2200" dirty="0"/>
          </a:p>
        </p:txBody>
      </p:sp>
      <p:sp>
        <p:nvSpPr>
          <p:cNvPr id="21" name="Text 18"/>
          <p:cNvSpPr/>
          <p:nvPr/>
        </p:nvSpPr>
        <p:spPr>
          <a:xfrm>
            <a:off x="7882176" y="5594628"/>
            <a:ext cx="572000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Customizable visual styles and intricate animations.</a:t>
            </a:r>
            <a:endParaRPr lang="en-US" sz="1750" dirty="0"/>
          </a:p>
        </p:txBody>
      </p:sp>
      <p:sp>
        <p:nvSpPr>
          <p:cNvPr id="22" name="Shape 19"/>
          <p:cNvSpPr/>
          <p:nvPr/>
        </p:nvSpPr>
        <p:spPr>
          <a:xfrm>
            <a:off x="7031712" y="5247323"/>
            <a:ext cx="566976" cy="566976"/>
          </a:xfrm>
          <a:prstGeom prst="roundRect">
            <a:avLst>
              <a:gd name="adj" fmla="val 16803"/>
            </a:avLst>
          </a:prstGeom>
          <a:solidFill>
            <a:srgbClr val="243799">
              <a:alpha val="95000"/>
            </a:srgbClr>
          </a:solidFill>
          <a:ln w="30480">
            <a:solidFill>
              <a:srgbClr val="7387F1"/>
            </a:solidFill>
            <a:prstDash val="solid"/>
          </a:ln>
        </p:spPr>
      </p:sp>
      <p:pic>
        <p:nvPicPr>
          <p:cNvPr id="2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3397" y="5353645"/>
            <a:ext cx="283488" cy="35433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760339"/>
            <a:ext cx="6689169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FFFF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Why a Dedicated Website?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1133951" y="3177897"/>
            <a:ext cx="1270265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A6E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"A central hub is crucial for seamless information dissemination and engagement."</a:t>
            </a:r>
            <a:endParaRPr lang="en-US" sz="1750" dirty="0"/>
          </a:p>
        </p:txBody>
      </p:sp>
      <p:sp>
        <p:nvSpPr>
          <p:cNvPr id="4" name="Shape 2"/>
          <p:cNvSpPr/>
          <p:nvPr/>
        </p:nvSpPr>
        <p:spPr>
          <a:xfrm>
            <a:off x="793790" y="2922746"/>
            <a:ext cx="30480" cy="873204"/>
          </a:xfrm>
          <a:prstGeom prst="rect">
            <a:avLst/>
          </a:prstGeom>
          <a:solidFill>
            <a:srgbClr val="5A6ED8"/>
          </a:solidFill>
          <a:ln/>
        </p:spPr>
      </p:sp>
      <p:sp>
        <p:nvSpPr>
          <p:cNvPr id="5" name="Text 3"/>
          <p:cNvSpPr/>
          <p:nvPr/>
        </p:nvSpPr>
        <p:spPr>
          <a:xfrm>
            <a:off x="793790" y="4277916"/>
            <a:ext cx="2987159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Centralized Information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93790" y="4859060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Single source of truth for all summit details.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5664160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Reduces confusion and enhances clarity for attendees.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5332928" y="4277916"/>
            <a:ext cx="359997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Global Reach &amp; Accessibility</a:t>
            </a:r>
            <a:endParaRPr lang="en-US" sz="2200" dirty="0"/>
          </a:p>
        </p:txBody>
      </p:sp>
      <p:sp>
        <p:nvSpPr>
          <p:cNvPr id="9" name="Text 7"/>
          <p:cNvSpPr/>
          <p:nvPr/>
        </p:nvSpPr>
        <p:spPr>
          <a:xfrm>
            <a:off x="5332928" y="4859060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Accessible worldwide, 24/7, across devices.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5332928" y="5664160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Supports diverse audience needs through inclusive design.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9872067" y="4277916"/>
            <a:ext cx="2910007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Enhanced Engagement</a:t>
            </a:r>
            <a:endParaRPr lang="en-US" sz="2200" dirty="0"/>
          </a:p>
        </p:txBody>
      </p:sp>
      <p:sp>
        <p:nvSpPr>
          <p:cNvPr id="12" name="Text 10"/>
          <p:cNvSpPr/>
          <p:nvPr/>
        </p:nvSpPr>
        <p:spPr>
          <a:xfrm>
            <a:off x="9872067" y="4859060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Interactive elements keep users informed and interested.</a:t>
            </a:r>
            <a:endParaRPr lang="en-US" sz="1750" dirty="0"/>
          </a:p>
        </p:txBody>
      </p:sp>
      <p:sp>
        <p:nvSpPr>
          <p:cNvPr id="13" name="Text 11"/>
          <p:cNvSpPr/>
          <p:nvPr/>
        </p:nvSpPr>
        <p:spPr>
          <a:xfrm>
            <a:off x="9872067" y="5664160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Builds anticipation and a sense of community.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326475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FFFF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Key Features in Detail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2488883"/>
            <a:ext cx="6407944" cy="2093714"/>
          </a:xfrm>
          <a:prstGeom prst="roundRect">
            <a:avLst>
              <a:gd name="adj" fmla="val 4550"/>
            </a:avLst>
          </a:prstGeom>
          <a:solidFill>
            <a:srgbClr val="000018">
              <a:alpha val="95000"/>
            </a:srgbClr>
          </a:solidFill>
          <a:ln w="30480">
            <a:solidFill>
              <a:srgbClr val="313E80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793790" y="2488883"/>
            <a:ext cx="121920" cy="2093714"/>
          </a:xfrm>
          <a:prstGeom prst="roundRect">
            <a:avLst>
              <a:gd name="adj" fmla="val 78139"/>
            </a:avLst>
          </a:prstGeom>
          <a:solidFill>
            <a:srgbClr val="5A6ED8"/>
          </a:solidFill>
          <a:ln/>
        </p:spPr>
      </p:sp>
      <p:sp>
        <p:nvSpPr>
          <p:cNvPr id="5" name="Text 3"/>
          <p:cNvSpPr/>
          <p:nvPr/>
        </p:nvSpPr>
        <p:spPr>
          <a:xfrm>
            <a:off x="1173004" y="274617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Dynamic Agenda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1173004" y="3236595"/>
            <a:ext cx="5771436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Filterable schedule, speaker bios, and session details at a glance. Real-time updates ensure attendees always have the latest information.</a:t>
            </a:r>
            <a:endParaRPr lang="en-US" sz="1750" dirty="0"/>
          </a:p>
        </p:txBody>
      </p:sp>
      <p:sp>
        <p:nvSpPr>
          <p:cNvPr id="7" name="Shape 5"/>
          <p:cNvSpPr/>
          <p:nvPr/>
        </p:nvSpPr>
        <p:spPr>
          <a:xfrm>
            <a:off x="7428548" y="2488883"/>
            <a:ext cx="6408063" cy="2093714"/>
          </a:xfrm>
          <a:prstGeom prst="roundRect">
            <a:avLst>
              <a:gd name="adj" fmla="val 4550"/>
            </a:avLst>
          </a:prstGeom>
          <a:solidFill>
            <a:srgbClr val="000018">
              <a:alpha val="95000"/>
            </a:srgbClr>
          </a:solidFill>
          <a:ln w="30480">
            <a:solidFill>
              <a:srgbClr val="313E80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7428548" y="2488883"/>
            <a:ext cx="121920" cy="2093714"/>
          </a:xfrm>
          <a:prstGeom prst="roundRect">
            <a:avLst>
              <a:gd name="adj" fmla="val 78139"/>
            </a:avLst>
          </a:prstGeom>
          <a:solidFill>
            <a:srgbClr val="5A6ED8"/>
          </a:solidFill>
          <a:ln/>
        </p:spPr>
      </p:sp>
      <p:sp>
        <p:nvSpPr>
          <p:cNvPr id="9" name="Text 7"/>
          <p:cNvSpPr/>
          <p:nvPr/>
        </p:nvSpPr>
        <p:spPr>
          <a:xfrm>
            <a:off x="7807762" y="2746177"/>
            <a:ext cx="369308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News &amp; Announcements Hub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7807762" y="3236595"/>
            <a:ext cx="577155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Live news feed, press releases, and official statements. Ensures immediate communication of critical updates and highlights.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793790" y="4809411"/>
            <a:ext cx="6407944" cy="2093714"/>
          </a:xfrm>
          <a:prstGeom prst="roundRect">
            <a:avLst>
              <a:gd name="adj" fmla="val 4550"/>
            </a:avLst>
          </a:prstGeom>
          <a:solidFill>
            <a:srgbClr val="000018">
              <a:alpha val="95000"/>
            </a:srgbClr>
          </a:solidFill>
          <a:ln w="30480">
            <a:solidFill>
              <a:srgbClr val="313E80"/>
            </a:solidFill>
            <a:prstDash val="solid"/>
          </a:ln>
        </p:spPr>
      </p:sp>
      <p:sp>
        <p:nvSpPr>
          <p:cNvPr id="12" name="Shape 10"/>
          <p:cNvSpPr/>
          <p:nvPr/>
        </p:nvSpPr>
        <p:spPr>
          <a:xfrm>
            <a:off x="793790" y="4809411"/>
            <a:ext cx="121920" cy="2093714"/>
          </a:xfrm>
          <a:prstGeom prst="roundRect">
            <a:avLst>
              <a:gd name="adj" fmla="val 78139"/>
            </a:avLst>
          </a:prstGeom>
          <a:solidFill>
            <a:srgbClr val="5A6ED8"/>
          </a:solidFill>
          <a:ln/>
        </p:spPr>
      </p:sp>
      <p:sp>
        <p:nvSpPr>
          <p:cNvPr id="13" name="Text 11"/>
          <p:cNvSpPr/>
          <p:nvPr/>
        </p:nvSpPr>
        <p:spPr>
          <a:xfrm>
            <a:off x="1173004" y="506670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Interactive Galleries</a:t>
            </a:r>
            <a:endParaRPr lang="en-US" sz="2200" dirty="0"/>
          </a:p>
        </p:txBody>
      </p:sp>
      <p:sp>
        <p:nvSpPr>
          <p:cNvPr id="14" name="Text 12"/>
          <p:cNvSpPr/>
          <p:nvPr/>
        </p:nvSpPr>
        <p:spPr>
          <a:xfrm>
            <a:off x="1173004" y="5557123"/>
            <a:ext cx="5771436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High-resolution photos and videos from previous summits and current events. Offers a visual journey and a glimpse into the summit's atmosphere.</a:t>
            </a:r>
            <a:endParaRPr lang="en-US" sz="1750" dirty="0"/>
          </a:p>
        </p:txBody>
      </p:sp>
      <p:sp>
        <p:nvSpPr>
          <p:cNvPr id="15" name="Shape 13"/>
          <p:cNvSpPr/>
          <p:nvPr/>
        </p:nvSpPr>
        <p:spPr>
          <a:xfrm>
            <a:off x="7428548" y="4809411"/>
            <a:ext cx="6408063" cy="2093714"/>
          </a:xfrm>
          <a:prstGeom prst="roundRect">
            <a:avLst>
              <a:gd name="adj" fmla="val 4550"/>
            </a:avLst>
          </a:prstGeom>
          <a:solidFill>
            <a:srgbClr val="000018">
              <a:alpha val="95000"/>
            </a:srgbClr>
          </a:solidFill>
          <a:ln w="30480">
            <a:solidFill>
              <a:srgbClr val="313E80"/>
            </a:solidFill>
            <a:prstDash val="solid"/>
          </a:ln>
        </p:spPr>
      </p:sp>
      <p:sp>
        <p:nvSpPr>
          <p:cNvPr id="16" name="Shape 14"/>
          <p:cNvSpPr/>
          <p:nvPr/>
        </p:nvSpPr>
        <p:spPr>
          <a:xfrm>
            <a:off x="7428548" y="4809411"/>
            <a:ext cx="121920" cy="2093714"/>
          </a:xfrm>
          <a:prstGeom prst="roundRect">
            <a:avLst>
              <a:gd name="adj" fmla="val 78139"/>
            </a:avLst>
          </a:prstGeom>
          <a:solidFill>
            <a:srgbClr val="5A6ED8"/>
          </a:solidFill>
          <a:ln/>
        </p:spPr>
      </p:sp>
      <p:sp>
        <p:nvSpPr>
          <p:cNvPr id="17" name="Text 15"/>
          <p:cNvSpPr/>
          <p:nvPr/>
        </p:nvSpPr>
        <p:spPr>
          <a:xfrm>
            <a:off x="7807762" y="506670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Attendee Resources</a:t>
            </a:r>
            <a:endParaRPr lang="en-US" sz="2200" dirty="0"/>
          </a:p>
        </p:txBody>
      </p:sp>
      <p:sp>
        <p:nvSpPr>
          <p:cNvPr id="18" name="Text 16"/>
          <p:cNvSpPr/>
          <p:nvPr/>
        </p:nvSpPr>
        <p:spPr>
          <a:xfrm>
            <a:off x="7807762" y="5557123"/>
            <a:ext cx="577155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Travel information, FAQs, venue maps, and contact details. Provides essential support for attendees' logistical needs.</a:t>
            </a:r>
            <a:endParaRPr lang="en-US" sz="17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228148" y="721995"/>
            <a:ext cx="6174105" cy="6024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700"/>
              </a:lnSpc>
              <a:buNone/>
            </a:pPr>
            <a:r>
              <a:rPr lang="en-US" sz="3750" dirty="0">
                <a:solidFill>
                  <a:srgbClr val="AFCBF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Why Our Website</a:t>
            </a:r>
            <a:r>
              <a:rPr lang="en-US" sz="3750" dirty="0">
                <a:solidFill>
                  <a:srgbClr val="FFFFF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 Stands Out</a:t>
            </a:r>
            <a:endParaRPr lang="en-US" sz="3750" dirty="0"/>
          </a:p>
        </p:txBody>
      </p:sp>
      <p:sp>
        <p:nvSpPr>
          <p:cNvPr id="3" name="Text 1"/>
          <p:cNvSpPr/>
          <p:nvPr/>
        </p:nvSpPr>
        <p:spPr>
          <a:xfrm>
            <a:off x="793790" y="1806416"/>
            <a:ext cx="6286262" cy="8314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6500"/>
              </a:lnSpc>
              <a:buNone/>
            </a:pPr>
            <a:r>
              <a:rPr lang="en-US" sz="5200" dirty="0">
                <a:solidFill>
                  <a:srgbClr val="F2F2F2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User-Centric Design</a:t>
            </a:r>
            <a:endParaRPr lang="en-US" sz="5200" dirty="0"/>
          </a:p>
        </p:txBody>
      </p:sp>
      <p:sp>
        <p:nvSpPr>
          <p:cNvPr id="4" name="Text 2"/>
          <p:cNvSpPr/>
          <p:nvPr/>
        </p:nvSpPr>
        <p:spPr>
          <a:xfrm>
            <a:off x="793790" y="2830592"/>
            <a:ext cx="6286262" cy="61674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400"/>
              </a:lnSpc>
              <a:buNone/>
            </a:pPr>
            <a:r>
              <a:rPr lang="en-US" sz="150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Prioritizing intuitive navigation and a visually appealing interface for a superior user experience.</a:t>
            </a:r>
            <a:endParaRPr lang="en-US" sz="1500" dirty="0"/>
          </a:p>
        </p:txBody>
      </p:sp>
      <p:sp>
        <p:nvSpPr>
          <p:cNvPr id="5" name="Text 3"/>
          <p:cNvSpPr/>
          <p:nvPr/>
        </p:nvSpPr>
        <p:spPr>
          <a:xfrm>
            <a:off x="7557968" y="1806416"/>
            <a:ext cx="6286262" cy="166282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6500"/>
              </a:lnSpc>
              <a:buNone/>
            </a:pPr>
            <a:r>
              <a:rPr lang="en-US" sz="5200" dirty="0">
                <a:solidFill>
                  <a:srgbClr val="F2F2F2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Technical Robustness</a:t>
            </a:r>
            <a:endParaRPr lang="en-US" sz="5200" dirty="0"/>
          </a:p>
        </p:txBody>
      </p:sp>
      <p:sp>
        <p:nvSpPr>
          <p:cNvPr id="6" name="Text 4"/>
          <p:cNvSpPr/>
          <p:nvPr/>
        </p:nvSpPr>
        <p:spPr>
          <a:xfrm>
            <a:off x="7557968" y="3662005"/>
            <a:ext cx="6286262" cy="61674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400"/>
              </a:lnSpc>
              <a:buNone/>
            </a:pPr>
            <a:r>
              <a:rPr lang="en-US" sz="150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Built on a stable, secure, and scalable architecture ready for high traffic and future growth.</a:t>
            </a:r>
            <a:endParaRPr lang="en-US" sz="1500" dirty="0"/>
          </a:p>
        </p:txBody>
      </p:sp>
      <p:sp>
        <p:nvSpPr>
          <p:cNvPr id="7" name="Text 5"/>
          <p:cNvSpPr/>
          <p:nvPr/>
        </p:nvSpPr>
        <p:spPr>
          <a:xfrm>
            <a:off x="793790" y="4861798"/>
            <a:ext cx="6286262" cy="8314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6500"/>
              </a:lnSpc>
              <a:buNone/>
            </a:pPr>
            <a:r>
              <a:rPr lang="en-US" sz="5200" dirty="0">
                <a:solidFill>
                  <a:srgbClr val="F2F2F2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Agile Development</a:t>
            </a:r>
            <a:endParaRPr lang="en-US" sz="5200" dirty="0"/>
          </a:p>
        </p:txBody>
      </p:sp>
      <p:sp>
        <p:nvSpPr>
          <p:cNvPr id="8" name="Text 6"/>
          <p:cNvSpPr/>
          <p:nvPr/>
        </p:nvSpPr>
        <p:spPr>
          <a:xfrm>
            <a:off x="793790" y="5885974"/>
            <a:ext cx="6286262" cy="61674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400"/>
              </a:lnSpc>
              <a:buNone/>
            </a:pPr>
            <a:r>
              <a:rPr lang="en-US" sz="150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Iterative process allows for rapid adaptation to feedback and evolving summit needs.</a:t>
            </a:r>
            <a:endParaRPr lang="en-US" sz="1500" dirty="0"/>
          </a:p>
        </p:txBody>
      </p:sp>
      <p:sp>
        <p:nvSpPr>
          <p:cNvPr id="9" name="Text 7"/>
          <p:cNvSpPr/>
          <p:nvPr/>
        </p:nvSpPr>
        <p:spPr>
          <a:xfrm>
            <a:off x="7557968" y="4861798"/>
            <a:ext cx="6286262" cy="166282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6500"/>
              </a:lnSpc>
              <a:buNone/>
            </a:pPr>
            <a:r>
              <a:rPr lang="en-US" sz="5200" dirty="0">
                <a:solidFill>
                  <a:srgbClr val="F2F2F2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Commitment to Accessibility</a:t>
            </a:r>
            <a:endParaRPr lang="en-US" sz="5200" dirty="0"/>
          </a:p>
        </p:txBody>
      </p:sp>
      <p:sp>
        <p:nvSpPr>
          <p:cNvPr id="10" name="Text 8"/>
          <p:cNvSpPr/>
          <p:nvPr/>
        </p:nvSpPr>
        <p:spPr>
          <a:xfrm>
            <a:off x="7557968" y="6717387"/>
            <a:ext cx="6286262" cy="61674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400"/>
              </a:lnSpc>
              <a:buNone/>
            </a:pPr>
            <a:r>
              <a:rPr lang="en-US" sz="150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Ensuring universal access for all users, fostering inclusivity and broader participation.</a:t>
            </a:r>
            <a:endParaRPr lang="en-US" sz="15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638</Words>
  <Application>Microsoft Office PowerPoint</Application>
  <PresentationFormat>Custom</PresentationFormat>
  <Paragraphs>89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Roboto Medium</vt:lpstr>
      <vt:lpstr>Arial</vt:lpstr>
      <vt:lpstr>Consolas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lastModifiedBy>Nasim Haque</cp:lastModifiedBy>
  <cp:revision>2</cp:revision>
  <dcterms:created xsi:type="dcterms:W3CDTF">2025-09-02T07:55:30Z</dcterms:created>
  <dcterms:modified xsi:type="dcterms:W3CDTF">2025-09-04T02:41:33Z</dcterms:modified>
</cp:coreProperties>
</file>