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7" roundtripDataSignature="AMtx7miW/FZ6mO4b7Jpgohezj9nRljZF8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8DDFD0-8026-4A8E-837E-87368E2169B1}">
  <a:tblStyle styleId="{D48DDFD0-8026-4A8E-837E-87368E2169B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F11B2AD-4B3C-483C-B842-A9E2D05962EE}" styleName="Table_1">
    <a:wholeTbl>
      <a:tcTxStyle b="off" i="off">
        <a:font>
          <a:latin typeface="微软雅黑"/>
          <a:ea typeface="微软雅黑"/>
          <a:cs typeface="微软雅黑"/>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微软雅黑"/>
          <a:ea typeface="微软雅黑"/>
          <a:cs typeface="微软雅黑"/>
        </a:font>
        <a:schemeClr val="lt1"/>
      </a:tcTxStyle>
      <a:tcStyle>
        <a:fill>
          <a:solidFill>
            <a:schemeClr val="accent1"/>
          </a:solidFill>
        </a:fill>
      </a:tcStyle>
    </a:lastCol>
    <a:firstCol>
      <a:tcTxStyle b="on" i="off">
        <a:font>
          <a:latin typeface="微软雅黑"/>
          <a:ea typeface="微软雅黑"/>
          <a:cs typeface="微软雅黑"/>
        </a:font>
        <a:schemeClr val="lt1"/>
      </a:tcTxStyle>
      <a:tcStyle>
        <a:fill>
          <a:solidFill>
            <a:schemeClr val="accent1"/>
          </a:solidFill>
        </a:fill>
      </a:tcStyle>
    </a:firstCol>
    <a:lastRow>
      <a:tcTxStyle b="on" i="off">
        <a:font>
          <a:latin typeface="微软雅黑"/>
          <a:ea typeface="微软雅黑"/>
          <a:cs typeface="微软雅黑"/>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微软雅黑"/>
          <a:ea typeface="微软雅黑"/>
          <a:cs typeface="微软雅黑"/>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9" name="Google Shape;99;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zh-TW" sz="1200">
                <a:solidFill>
                  <a:schemeClr val="dk1"/>
                </a:solidFill>
                <a:latin typeface="Arial"/>
                <a:ea typeface="Arial"/>
                <a:cs typeface="Arial"/>
                <a:sym typeface="Arial"/>
              </a:rPr>
              <a:t>預測框的五個預測參數    七種情緒要寫上去</a:t>
            </a:r>
            <a:endParaRPr sz="1200">
              <a:solidFill>
                <a:schemeClr val="dk1"/>
              </a:solidFill>
              <a:latin typeface="Arial"/>
              <a:ea typeface="Arial"/>
              <a:cs typeface="Arial"/>
              <a:sym typeface="Arial"/>
            </a:endParaRPr>
          </a:p>
        </p:txBody>
      </p:sp>
      <p:sp>
        <p:nvSpPr>
          <p:cNvPr id="275" name="Google Shape;275;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不會有利弊鳩葛</a:t>
            </a:r>
            <a:endParaRPr/>
          </a:p>
          <a:p>
            <a:pPr indent="0" lvl="0" marL="0" rtl="0" algn="l">
              <a:spcBef>
                <a:spcPts val="0"/>
              </a:spcBef>
              <a:spcAft>
                <a:spcPts val="0"/>
              </a:spcAft>
              <a:buNone/>
            </a:pPr>
            <a:r>
              <a:t/>
            </a:r>
            <a:endParaRPr/>
          </a:p>
          <a:p>
            <a:pPr indent="0" lvl="0" marL="0" rtl="0" algn="l">
              <a:spcBef>
                <a:spcPts val="0"/>
              </a:spcBef>
              <a:spcAft>
                <a:spcPts val="0"/>
              </a:spcAft>
              <a:buNone/>
            </a:pPr>
            <a:r>
              <a:rPr b="1" lang="zh-TW" sz="1200">
                <a:solidFill>
                  <a:srgbClr val="3F3F3F"/>
                </a:solidFill>
              </a:rPr>
              <a:t>期中期末教學問卷   情緒渲染機制 </a:t>
            </a:r>
            <a:endParaRPr b="1" sz="1200">
              <a:solidFill>
                <a:srgbClr val="3F3F3F"/>
              </a:solidFill>
            </a:endParaRPr>
          </a:p>
          <a:p>
            <a:pPr indent="0" lvl="0" marL="0" rtl="0" algn="l">
              <a:spcBef>
                <a:spcPts val="0"/>
              </a:spcBef>
              <a:spcAft>
                <a:spcPts val="0"/>
              </a:spcAft>
              <a:buNone/>
            </a:pPr>
            <a:r>
              <a:rPr b="1" lang="zh-TW" sz="1200">
                <a:solidFill>
                  <a:srgbClr val="3F3F3F"/>
                </a:solidFill>
              </a:rPr>
              <a:t>用YOLO即時情緒辨識來解決無法即時會饋問題</a:t>
            </a:r>
            <a:endParaRPr b="1" sz="1200">
              <a:solidFill>
                <a:srgbClr val="3F3F3F"/>
              </a:solidFill>
            </a:endParaRPr>
          </a:p>
          <a:p>
            <a:pPr indent="0" lvl="0" marL="0" rtl="0" algn="l">
              <a:spcBef>
                <a:spcPts val="0"/>
              </a:spcBef>
              <a:spcAft>
                <a:spcPts val="0"/>
              </a:spcAft>
              <a:buNone/>
            </a:pPr>
            <a:r>
              <a:t/>
            </a:r>
            <a:endParaRPr b="1" sz="1200">
              <a:solidFill>
                <a:srgbClr val="3F3F3F"/>
              </a:solidFill>
            </a:endParaRPr>
          </a:p>
          <a:p>
            <a:pPr indent="0" lvl="0" marL="0" rtl="0" algn="l">
              <a:spcBef>
                <a:spcPts val="0"/>
              </a:spcBef>
              <a:spcAft>
                <a:spcPts val="0"/>
              </a:spcAft>
              <a:buNone/>
            </a:pPr>
            <a:r>
              <a:rPr lang="zh-TW" sz="1200">
                <a:solidFill>
                  <a:schemeClr val="dk1"/>
                </a:solidFill>
                <a:latin typeface="Arial"/>
                <a:ea typeface="Arial"/>
                <a:cs typeface="Arial"/>
                <a:sym typeface="Arial"/>
              </a:rPr>
              <a:t>學生評鑑教師教學一般採用問卷調查，是教師獲取教學質量和教學情況回饋的一種有效方式。傳統問卷調查方式存在著兩個問題：由於調查時間點落於期中和期末前，教師僅能固定時間點（學期中、學期末）獲得教學回饋，另外學生會害怕影響個人成績，而不敢據實填寫量表或因個人主觀忽略客觀事實，同時，若是評鑑攸關教師續聘與否，教師會傾向討好學生而非提升教學質量，使原本教學評鑑失去其初衷。若能讓教師於教學中即時獲得客觀的教學滿意度回饋，才能有效幫助教師改善教學方式。</a:t>
            </a:r>
            <a:endParaRPr/>
          </a:p>
          <a:p>
            <a:pPr indent="0" lvl="0" marL="0" rtl="0" algn="l">
              <a:spcBef>
                <a:spcPts val="0"/>
              </a:spcBef>
              <a:spcAft>
                <a:spcPts val="0"/>
              </a:spcAft>
              <a:buNone/>
            </a:pPr>
            <a:r>
              <a:rPr lang="zh-TW" sz="1200">
                <a:solidFill>
                  <a:schemeClr val="dk1"/>
                </a:solidFill>
                <a:latin typeface="Arial"/>
                <a:ea typeface="Arial"/>
                <a:cs typeface="Arial"/>
                <a:sym typeface="Arial"/>
              </a:rPr>
              <a:t>教師情緒對學生課堂情緒有著關鍵性影響，以往課堂情緒的研究中多採用自陳量表方法來評估情緒，填答人會受到個人主觀情緒體驗或記憶偏差的影響，因此，可以藉由臉部情緒辨識給予客觀評估，同時，若能自動化偵測教師與學生臉部之串流影像，就能改善過去師生臉部情緒互動的研究中，臉部影像預處理繁雜導致無法立即反映課堂教學滿意度的問題。</a:t>
            </a:r>
            <a:endParaRPr/>
          </a:p>
          <a:p>
            <a:pPr indent="0" lvl="0" marL="0" rtl="0" algn="l">
              <a:spcBef>
                <a:spcPts val="0"/>
              </a:spcBef>
              <a:spcAft>
                <a:spcPts val="0"/>
              </a:spcAft>
              <a:buNone/>
            </a:pPr>
            <a:r>
              <a:rPr lang="zh-TW" sz="1200">
                <a:solidFill>
                  <a:schemeClr val="dk1"/>
                </a:solidFill>
                <a:latin typeface="Arial"/>
                <a:ea typeface="Arial"/>
                <a:cs typeface="Arial"/>
                <a:sym typeface="Arial"/>
              </a:rPr>
              <a:t>為此，本研究提出了一種基於臉部情緒辨識的端對端課堂即時教學評量系統，系統包含兩個部分：首先，使用YOLO模型自動化偵測教師和學生在教學過程中情緒，接著，再將情緒渲染機制與教學評鑑量表相結合，LSTM 建構的教學滿意度預測模型會在一段固定時間輸出課堂滿意度分數。</a:t>
            </a:r>
            <a:endParaRPr/>
          </a:p>
          <a:p>
            <a:pPr indent="0" lvl="0" marL="0" rtl="0" algn="l">
              <a:spcBef>
                <a:spcPts val="0"/>
              </a:spcBef>
              <a:spcAft>
                <a:spcPts val="0"/>
              </a:spcAft>
              <a:buNone/>
            </a:pPr>
            <a:r>
              <a:t/>
            </a:r>
            <a:endParaRPr/>
          </a:p>
        </p:txBody>
      </p:sp>
      <p:sp>
        <p:nvSpPr>
          <p:cNvPr id="305" name="Google Shape;30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highlight>
                <a:srgbClr val="FFFF00"/>
              </a:highlight>
            </a:endParaRPr>
          </a:p>
        </p:txBody>
      </p:sp>
      <p:sp>
        <p:nvSpPr>
          <p:cNvPr id="321" name="Google Shape;321;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sz="1200">
              <a:solidFill>
                <a:srgbClr val="373C3F"/>
              </a:solidFill>
            </a:endParaRPr>
          </a:p>
        </p:txBody>
      </p:sp>
      <p:sp>
        <p:nvSpPr>
          <p:cNvPr id="336" name="Google Shape;336;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07" name="Google Shape;407;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48" name="Google Shape;448;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 其他皆有重疊</a:t>
            </a:r>
            <a:endParaRPr/>
          </a:p>
          <a:p>
            <a:pPr indent="0" lvl="0" marL="0" rtl="0" algn="l">
              <a:spcBef>
                <a:spcPts val="0"/>
              </a:spcBef>
              <a:spcAft>
                <a:spcPts val="0"/>
              </a:spcAft>
              <a:buNone/>
            </a:pPr>
            <a:r>
              <a:rPr lang="zh-TW"/>
              <a:t>實驗設計</a:t>
            </a:r>
            <a:endParaRPr/>
          </a:p>
          <a:p>
            <a:pPr indent="-285750" lvl="0" marL="285750" rtl="0" algn="ctr">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Image sequence = 80 stride= 30		</a:t>
            </a:r>
            <a:endParaRPr/>
          </a:p>
          <a:p>
            <a:pPr indent="-285750" lvl="1" marL="742950" rtl="0" algn="l">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資料筆數: </a:t>
            </a:r>
            <a:r>
              <a:rPr b="1" lang="zh-TW" sz="2000">
                <a:solidFill>
                  <a:srgbClr val="FF0000"/>
                </a:solidFill>
                <a:latin typeface="Microsoft JhengHei"/>
                <a:ea typeface="Microsoft JhengHei"/>
                <a:cs typeface="Microsoft JhengHei"/>
                <a:sym typeface="Microsoft JhengHei"/>
              </a:rPr>
              <a:t>2487</a:t>
            </a:r>
            <a:endParaRPr/>
          </a:p>
          <a:p>
            <a:pPr indent="0" lvl="1" marL="0" rtl="0" algn="l">
              <a:spcBef>
                <a:spcPts val="0"/>
              </a:spcBef>
              <a:spcAft>
                <a:spcPts val="0"/>
              </a:spcAft>
              <a:buNone/>
            </a:pPr>
            <a:r>
              <a:t/>
            </a:r>
            <a:endParaRPr sz="2000">
              <a:solidFill>
                <a:srgbClr val="3A3838"/>
              </a:solidFill>
              <a:latin typeface="Microsoft JhengHei"/>
              <a:ea typeface="Microsoft JhengHei"/>
              <a:cs typeface="Microsoft JhengHei"/>
              <a:sym typeface="Microsoft JhengHei"/>
            </a:endParaRPr>
          </a:p>
          <a:p>
            <a:pPr indent="-285750" lvl="0" marL="285750" rtl="0" algn="l">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Image sequence = 160 stride= 30</a:t>
            </a:r>
            <a:endParaRPr/>
          </a:p>
          <a:p>
            <a:pPr indent="-285750" lvl="1" marL="742950" rtl="0" algn="l">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資料筆數: </a:t>
            </a:r>
            <a:r>
              <a:rPr b="1" lang="zh-TW" sz="2000">
                <a:solidFill>
                  <a:srgbClr val="FF0000"/>
                </a:solidFill>
                <a:latin typeface="Microsoft JhengHei"/>
                <a:ea typeface="Microsoft JhengHei"/>
                <a:cs typeface="Microsoft JhengHei"/>
                <a:sym typeface="Microsoft JhengHei"/>
              </a:rPr>
              <a:t>1386</a:t>
            </a:r>
            <a:endParaRPr/>
          </a:p>
          <a:p>
            <a:pPr indent="0" lvl="1" marL="0" rtl="0" algn="l">
              <a:spcBef>
                <a:spcPts val="0"/>
              </a:spcBef>
              <a:spcAft>
                <a:spcPts val="0"/>
              </a:spcAft>
              <a:buNone/>
            </a:pPr>
            <a:r>
              <a:t/>
            </a:r>
            <a:endParaRPr sz="2000">
              <a:solidFill>
                <a:srgbClr val="3A3838"/>
              </a:solidFill>
              <a:latin typeface="Microsoft JhengHei"/>
              <a:ea typeface="Microsoft JhengHei"/>
              <a:cs typeface="Microsoft JhengHei"/>
              <a:sym typeface="Microsoft JhengHei"/>
            </a:endParaRPr>
          </a:p>
          <a:p>
            <a:pPr indent="-285750" lvl="0" marL="285750" rtl="0" algn="l">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Image sequence = 160 stride= 60</a:t>
            </a:r>
            <a:endParaRPr/>
          </a:p>
          <a:p>
            <a:pPr indent="-285750" lvl="1" marL="742950" rtl="0" algn="l">
              <a:spcBef>
                <a:spcPts val="0"/>
              </a:spcBef>
              <a:spcAft>
                <a:spcPts val="0"/>
              </a:spcAft>
              <a:buClr>
                <a:srgbClr val="3A3838"/>
              </a:buClr>
              <a:buSzPts val="2000"/>
              <a:buFont typeface="Arial"/>
              <a:buChar char="•"/>
            </a:pPr>
            <a:r>
              <a:rPr lang="zh-TW" sz="2000">
                <a:solidFill>
                  <a:srgbClr val="3A3838"/>
                </a:solidFill>
                <a:latin typeface="Microsoft JhengHei"/>
                <a:ea typeface="Microsoft JhengHei"/>
                <a:cs typeface="Microsoft JhengHei"/>
                <a:sym typeface="Microsoft JhengHei"/>
              </a:rPr>
              <a:t>資料筆數</a:t>
            </a:r>
            <a:r>
              <a:rPr b="1" lang="zh-TW" sz="2000">
                <a:solidFill>
                  <a:srgbClr val="3A3838"/>
                </a:solidFill>
                <a:latin typeface="Microsoft JhengHei"/>
                <a:ea typeface="Microsoft JhengHei"/>
                <a:cs typeface="Microsoft JhengHei"/>
                <a:sym typeface="Microsoft JhengHei"/>
              </a:rPr>
              <a:t>: </a:t>
            </a:r>
            <a:r>
              <a:rPr b="1" lang="zh-TW" sz="2000">
                <a:solidFill>
                  <a:srgbClr val="FF0000"/>
                </a:solidFill>
                <a:latin typeface="Microsoft JhengHei"/>
                <a:ea typeface="Microsoft JhengHei"/>
                <a:cs typeface="Microsoft JhengHei"/>
                <a:sym typeface="Microsoft JhengHei"/>
              </a:rPr>
              <a:t>840</a:t>
            </a:r>
            <a:endParaRPr sz="2000">
              <a:solidFill>
                <a:srgbClr val="3A3838"/>
              </a:solidFill>
              <a:latin typeface="Microsoft JhengHei"/>
              <a:ea typeface="Microsoft JhengHei"/>
              <a:cs typeface="Microsoft JhengHei"/>
              <a:sym typeface="Microsoft JhengHei"/>
            </a:endParaRPr>
          </a:p>
          <a:p>
            <a:pPr indent="0" lvl="0" marL="0" rtl="0" algn="l">
              <a:spcBef>
                <a:spcPts val="0"/>
              </a:spcBef>
              <a:spcAft>
                <a:spcPts val="0"/>
              </a:spcAft>
              <a:buNone/>
            </a:pPr>
            <a:r>
              <a:t/>
            </a:r>
            <a:endParaRPr/>
          </a:p>
        </p:txBody>
      </p:sp>
      <p:sp>
        <p:nvSpPr>
          <p:cNvPr id="503" name="Google Shape;503;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highlight>
                <a:srgbClr val="F3F4CE"/>
              </a:highlight>
            </a:endParaRPr>
          </a:p>
        </p:txBody>
      </p:sp>
      <p:sp>
        <p:nvSpPr>
          <p:cNvPr id="518" name="Google Shape;518;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39" name="Google Shape;539;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sz="1200">
              <a:solidFill>
                <a:srgbClr val="373C3F"/>
              </a:solidFill>
            </a:endParaRPr>
          </a:p>
        </p:txBody>
      </p:sp>
      <p:sp>
        <p:nvSpPr>
          <p:cNvPr id="566" name="Google Shape;566;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zh-TW" sz="1200">
                <a:solidFill>
                  <a:schemeClr val="dk1"/>
                </a:solidFill>
                <a:latin typeface="Arial"/>
                <a:ea typeface="Arial"/>
                <a:cs typeface="Arial"/>
                <a:sym typeface="Arial"/>
              </a:rPr>
              <a:t>VOC標準的map計算</a:t>
            </a:r>
            <a:endParaRPr/>
          </a:p>
        </p:txBody>
      </p:sp>
      <p:sp>
        <p:nvSpPr>
          <p:cNvPr id="579" name="Google Shape;579;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596" name="Google Shape;596;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3" name="Google Shape;613;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14" name="Google Shape;614;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因為測試資料比比數不同!!!!</a:t>
            </a:r>
            <a:endParaRPr/>
          </a:p>
        </p:txBody>
      </p:sp>
      <p:sp>
        <p:nvSpPr>
          <p:cNvPr id="631" name="Google Shape;631;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9" name="Google Shape;64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原因</a:t>
            </a:r>
            <a:endParaRPr/>
          </a:p>
        </p:txBody>
      </p:sp>
      <p:sp>
        <p:nvSpPr>
          <p:cNvPr id="650" name="Google Shape;650;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5" name="Google Shape;675;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sz="1200">
              <a:solidFill>
                <a:srgbClr val="373C3F"/>
              </a:solidFill>
            </a:endParaRPr>
          </a:p>
        </p:txBody>
      </p:sp>
      <p:sp>
        <p:nvSpPr>
          <p:cNvPr id="135" name="Google Shape;135;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2" name="Google Shape;752;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1" sz="1200">
              <a:solidFill>
                <a:srgbClr val="373C3F"/>
              </a:solidFill>
            </a:endParaRPr>
          </a:p>
        </p:txBody>
      </p:sp>
      <p:sp>
        <p:nvSpPr>
          <p:cNvPr id="753" name="Google Shape;753;p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79" name="Google Shape;779;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2分鐘 2分鐘</a:t>
            </a:r>
            <a:endParaRPr/>
          </a:p>
        </p:txBody>
      </p:sp>
      <p:sp>
        <p:nvSpPr>
          <p:cNvPr id="792" name="Google Shape;792;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5" name="Google Shape;805;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&lt;0.28</a:t>
            </a:r>
            <a:endParaRPr/>
          </a:p>
        </p:txBody>
      </p:sp>
      <p:sp>
        <p:nvSpPr>
          <p:cNvPr id="806" name="Google Shape;806;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zh-TW" sz="1200">
                <a:solidFill>
                  <a:schemeClr val="dk1"/>
                </a:solidFill>
                <a:latin typeface="Arial"/>
                <a:ea typeface="Arial"/>
                <a:cs typeface="Arial"/>
                <a:sym typeface="Arial"/>
              </a:rPr>
              <a:t>本研究將情緒渲染機制與教師教學質量評價相結合，建構即時教師教學評量系統，系統能自動分析學生在教學過程中情緒和滿意度的變化，在人工智慧技術的運用下，與傳統學生評價教師相比這些評估分數直接反映了學習狀況，並直接為參與課堂教學活動的人提供參考性資訊，教師和學生都隨時進行改進以提高學習效率。本研究建構之即時教學評量系統研究結果，分述如下：</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zh-TW" sz="1200" u="none" strike="noStrike">
                <a:solidFill>
                  <a:schemeClr val="dk1"/>
                </a:solidFill>
                <a:latin typeface="Arial"/>
                <a:ea typeface="Arial"/>
                <a:cs typeface="Arial"/>
                <a:sym typeface="Arial"/>
              </a:rPr>
              <a:t>3.751984</a:t>
            </a:r>
            <a:r>
              <a:rPr lang="zh-TW"/>
              <a:t> </a:t>
            </a:r>
            <a:r>
              <a:rPr b="0" i="0" lang="zh-TW" sz="1200" u="none" strike="noStrike">
                <a:solidFill>
                  <a:schemeClr val="dk1"/>
                </a:solidFill>
                <a:latin typeface="Arial"/>
                <a:ea typeface="Arial"/>
                <a:cs typeface="Arial"/>
                <a:sym typeface="Arial"/>
              </a:rPr>
              <a:t>0.84655</a:t>
            </a:r>
            <a:r>
              <a:rPr lang="zh-TW"/>
              <a:t> </a:t>
            </a:r>
            <a:endParaRPr/>
          </a:p>
          <a:p>
            <a:pPr indent="0" lvl="0" marL="0" marR="0" rtl="0" algn="l">
              <a:lnSpc>
                <a:spcPct val="100000"/>
              </a:lnSpc>
              <a:spcBef>
                <a:spcPts val="0"/>
              </a:spcBef>
              <a:spcAft>
                <a:spcPts val="0"/>
              </a:spcAft>
              <a:buClr>
                <a:schemeClr val="dk1"/>
              </a:buClr>
              <a:buSzPts val="1200"/>
              <a:buFont typeface="Arial"/>
              <a:buNone/>
            </a:pPr>
            <a:r>
              <a:rPr b="0" i="0" lang="zh-TW" sz="1200" u="none" strike="noStrike">
                <a:solidFill>
                  <a:schemeClr val="dk1"/>
                </a:solidFill>
                <a:latin typeface="Arial"/>
                <a:ea typeface="Arial"/>
                <a:cs typeface="Arial"/>
                <a:sym typeface="Arial"/>
              </a:rPr>
              <a:t>3.778736 0.791863</a:t>
            </a:r>
            <a:r>
              <a:rPr lang="zh-TW"/>
              <a:t> </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zh-TW" sz="1200">
                <a:solidFill>
                  <a:schemeClr val="dk1"/>
                </a:solidFill>
                <a:latin typeface="Arial"/>
                <a:ea typeface="Arial"/>
                <a:cs typeface="Arial"/>
                <a:sym typeface="Arial"/>
              </a:rPr>
              <a:t>結果、沒結論</a:t>
            </a:r>
            <a:endParaRPr sz="1200">
              <a:solidFill>
                <a:schemeClr val="dk1"/>
              </a:solidFill>
              <a:latin typeface="Arial"/>
              <a:ea typeface="Arial"/>
              <a:cs typeface="Arial"/>
              <a:sym typeface="Arial"/>
            </a:endParaRPr>
          </a:p>
          <a:p>
            <a:pPr indent="0" lvl="0" marL="0" rtl="0" algn="l">
              <a:spcBef>
                <a:spcPts val="0"/>
              </a:spcBef>
              <a:spcAft>
                <a:spcPts val="0"/>
              </a:spcAft>
              <a:buNone/>
            </a:pPr>
            <a:r>
              <a:t/>
            </a:r>
            <a:endParaRPr/>
          </a:p>
        </p:txBody>
      </p:sp>
      <p:sp>
        <p:nvSpPr>
          <p:cNvPr id="820" name="Google Shape;820;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3" name="Google Shape;843;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10/40</a:t>
            </a:r>
            <a:endParaRPr/>
          </a:p>
        </p:txBody>
      </p:sp>
      <p:sp>
        <p:nvSpPr>
          <p:cNvPr id="844" name="Google Shape;844;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zh-TW"/>
              <a:t>10/40</a:t>
            </a:r>
            <a:endParaRPr/>
          </a:p>
          <a:p>
            <a:pPr indent="0" lvl="0" marL="0" rtl="0" algn="l">
              <a:spcBef>
                <a:spcPts val="0"/>
              </a:spcBef>
              <a:spcAft>
                <a:spcPts val="0"/>
              </a:spcAft>
              <a:buNone/>
            </a:pPr>
            <a:r>
              <a:rPr lang="zh-TW"/>
              <a:t>75%正確</a:t>
            </a:r>
            <a:endParaRPr/>
          </a:p>
          <a:p>
            <a:pPr indent="0" lvl="0" marL="0" rtl="0" algn="l">
              <a:spcBef>
                <a:spcPts val="0"/>
              </a:spcBef>
              <a:spcAft>
                <a:spcPts val="0"/>
              </a:spcAft>
              <a:buNone/>
            </a:pPr>
            <a:r>
              <a:rPr lang="zh-TW"/>
              <a:t>5個大於0.55-0.7</a:t>
            </a:r>
            <a:endParaRPr/>
          </a:p>
          <a:p>
            <a:pPr indent="0" lvl="0" marL="0" rtl="0" algn="l">
              <a:spcBef>
                <a:spcPts val="0"/>
              </a:spcBef>
              <a:spcAft>
                <a:spcPts val="0"/>
              </a:spcAft>
              <a:buNone/>
            </a:pPr>
            <a:r>
              <a:rPr lang="zh-TW"/>
              <a:t>資料本來就比較少ㄌ</a:t>
            </a:r>
            <a:endParaRPr/>
          </a:p>
          <a:p>
            <a:pPr indent="0" lvl="0" marL="0" rtl="0" algn="l">
              <a:spcBef>
                <a:spcPts val="0"/>
              </a:spcBef>
              <a:spcAft>
                <a:spcPts val="0"/>
              </a:spcAft>
              <a:buNone/>
            </a:pPr>
            <a:r>
              <a:rPr lang="zh-TW" sz="1200">
                <a:solidFill>
                  <a:schemeClr val="dk1"/>
                </a:solidFill>
                <a:latin typeface="Arial"/>
                <a:ea typeface="Arial"/>
                <a:cs typeface="Arial"/>
                <a:sym typeface="Arial"/>
              </a:rPr>
              <a:t>67筆資料落在A、46筆資料落在B、59筆資料落在C、66筆資料落在D、39筆資料落在E</a:t>
            </a:r>
            <a:endParaRPr/>
          </a:p>
          <a:p>
            <a:pPr indent="0" lvl="0" marL="0" rtl="0" algn="l">
              <a:spcBef>
                <a:spcPts val="0"/>
              </a:spcBef>
              <a:spcAft>
                <a:spcPts val="0"/>
              </a:spcAft>
              <a:buNone/>
            </a:pPr>
            <a:r>
              <a:rPr lang="zh-TW" sz="1200">
                <a:solidFill>
                  <a:schemeClr val="dk1"/>
                </a:solidFill>
              </a:rPr>
              <a:t>0.86 14</a:t>
            </a:r>
            <a:endParaRPr/>
          </a:p>
        </p:txBody>
      </p:sp>
      <p:sp>
        <p:nvSpPr>
          <p:cNvPr id="864" name="Google Shape;864;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1" lang="zh-TW">
                <a:latin typeface="Georgia"/>
                <a:ea typeface="Georgia"/>
                <a:cs typeface="Georgia"/>
                <a:sym typeface="Georgia"/>
              </a:rPr>
              <a:t>LSTM 是你預設的最佳選擇，不過當你的訓練資料數量龐大，或是希望縮短運算時間時，就可以考慮 GRU 了。</a:t>
            </a:r>
            <a:endParaRPr/>
          </a:p>
        </p:txBody>
      </p:sp>
      <p:sp>
        <p:nvSpPr>
          <p:cNvPr id="180" name="Google Shape;18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221" name="Google Shape;22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p:txBody>
      </p:sp>
      <p:sp>
        <p:nvSpPr>
          <p:cNvPr id="247" name="Google Shape;247;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4.png"/><Relationship Id="rId9"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2.png"/><Relationship Id="rId8"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1ppt.com/moban/"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6.png"/><Relationship Id="rId7" Type="http://schemas.openxmlformats.org/officeDocument/2006/relationships/image" Target="../media/image14.png"/><Relationship Id="rId8"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4.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15" name="Shape 15"/>
        <p:cNvGrpSpPr/>
        <p:nvPr/>
      </p:nvGrpSpPr>
      <p:grpSpPr>
        <a:xfrm>
          <a:off x="0" y="0"/>
          <a:ext cx="0" cy="0"/>
          <a:chOff x="0" y="0"/>
          <a:chExt cx="0" cy="0"/>
        </a:xfrm>
      </p:grpSpPr>
      <p:grpSp>
        <p:nvGrpSpPr>
          <p:cNvPr id="16" name="Google Shape;16;p44"/>
          <p:cNvGrpSpPr/>
          <p:nvPr/>
        </p:nvGrpSpPr>
        <p:grpSpPr>
          <a:xfrm>
            <a:off x="-1" y="0"/>
            <a:ext cx="1241425" cy="2482850"/>
            <a:chOff x="0" y="0"/>
            <a:chExt cx="400050" cy="800100"/>
          </a:xfrm>
        </p:grpSpPr>
        <p:pic>
          <p:nvPicPr>
            <p:cNvPr id="17" name="Google Shape;17;p44"/>
            <p:cNvPicPr preferRelativeResize="0"/>
            <p:nvPr/>
          </p:nvPicPr>
          <p:blipFill rotWithShape="1">
            <a:blip r:embed="rId2">
              <a:alphaModFix/>
            </a:blip>
            <a:srcRect b="0" l="0" r="0" t="0"/>
            <a:stretch/>
          </p:blipFill>
          <p:spPr>
            <a:xfrm>
              <a:off x="0" y="0"/>
              <a:ext cx="400050" cy="400050"/>
            </a:xfrm>
            <a:prstGeom prst="rect">
              <a:avLst/>
            </a:prstGeom>
            <a:noFill/>
            <a:ln>
              <a:noFill/>
            </a:ln>
          </p:spPr>
        </p:pic>
        <p:pic>
          <p:nvPicPr>
            <p:cNvPr id="18" name="Google Shape;18;p44"/>
            <p:cNvPicPr preferRelativeResize="0"/>
            <p:nvPr/>
          </p:nvPicPr>
          <p:blipFill rotWithShape="1">
            <a:blip r:embed="rId3">
              <a:alphaModFix/>
            </a:blip>
            <a:srcRect b="0" l="0" r="0" t="0"/>
            <a:stretch/>
          </p:blipFill>
          <p:spPr>
            <a:xfrm>
              <a:off x="0" y="400050"/>
              <a:ext cx="400050" cy="400050"/>
            </a:xfrm>
            <a:prstGeom prst="rect">
              <a:avLst/>
            </a:prstGeom>
            <a:noFill/>
            <a:ln>
              <a:noFill/>
            </a:ln>
          </p:spPr>
        </p:pic>
      </p:grpSp>
      <p:pic>
        <p:nvPicPr>
          <p:cNvPr id="19" name="Google Shape;19;p44"/>
          <p:cNvPicPr preferRelativeResize="0"/>
          <p:nvPr/>
        </p:nvPicPr>
        <p:blipFill rotWithShape="1">
          <a:blip r:embed="rId4">
            <a:alphaModFix/>
          </a:blip>
          <a:srcRect b="0" l="0" r="0" t="0"/>
          <a:stretch/>
        </p:blipFill>
        <p:spPr>
          <a:xfrm>
            <a:off x="9787254" y="0"/>
            <a:ext cx="1241425" cy="1241425"/>
          </a:xfrm>
          <a:prstGeom prst="rect">
            <a:avLst/>
          </a:prstGeom>
          <a:noFill/>
          <a:ln>
            <a:noFill/>
          </a:ln>
        </p:spPr>
      </p:pic>
      <p:pic>
        <p:nvPicPr>
          <p:cNvPr id="20" name="Google Shape;20;p44"/>
          <p:cNvPicPr preferRelativeResize="0"/>
          <p:nvPr/>
        </p:nvPicPr>
        <p:blipFill rotWithShape="1">
          <a:blip r:embed="rId5">
            <a:alphaModFix/>
          </a:blip>
          <a:srcRect b="0" l="0" r="0" t="0"/>
          <a:stretch/>
        </p:blipFill>
        <p:spPr>
          <a:xfrm>
            <a:off x="11180127" y="267969"/>
            <a:ext cx="730681" cy="705485"/>
          </a:xfrm>
          <a:prstGeom prst="rect">
            <a:avLst/>
          </a:prstGeom>
          <a:noFill/>
          <a:ln>
            <a:noFill/>
          </a:ln>
        </p:spPr>
      </p:pic>
      <p:grpSp>
        <p:nvGrpSpPr>
          <p:cNvPr id="21" name="Google Shape;21;p44"/>
          <p:cNvGrpSpPr/>
          <p:nvPr/>
        </p:nvGrpSpPr>
        <p:grpSpPr>
          <a:xfrm>
            <a:off x="9981959" y="4898583"/>
            <a:ext cx="3057570" cy="2436113"/>
            <a:chOff x="5376862" y="3252787"/>
            <a:chExt cx="1171575" cy="933450"/>
          </a:xfrm>
        </p:grpSpPr>
        <p:pic>
          <p:nvPicPr>
            <p:cNvPr id="22" name="Google Shape;22;p44"/>
            <p:cNvPicPr preferRelativeResize="0"/>
            <p:nvPr/>
          </p:nvPicPr>
          <p:blipFill rotWithShape="1">
            <a:blip r:embed="rId6">
              <a:alphaModFix/>
            </a:blip>
            <a:srcRect b="0" l="0" r="0" t="0"/>
            <a:stretch/>
          </p:blipFill>
          <p:spPr>
            <a:xfrm>
              <a:off x="5958215" y="3252787"/>
              <a:ext cx="266700" cy="352425"/>
            </a:xfrm>
            <a:prstGeom prst="rect">
              <a:avLst/>
            </a:prstGeom>
            <a:noFill/>
            <a:ln>
              <a:noFill/>
            </a:ln>
          </p:spPr>
        </p:pic>
        <p:pic>
          <p:nvPicPr>
            <p:cNvPr id="23" name="Google Shape;23;p44"/>
            <p:cNvPicPr preferRelativeResize="0"/>
            <p:nvPr/>
          </p:nvPicPr>
          <p:blipFill rotWithShape="1">
            <a:blip r:embed="rId7">
              <a:alphaModFix/>
            </a:blip>
            <a:srcRect b="0" l="0" r="0" t="0"/>
            <a:stretch/>
          </p:blipFill>
          <p:spPr>
            <a:xfrm>
              <a:off x="5610225" y="3252787"/>
              <a:ext cx="352425" cy="352425"/>
            </a:xfrm>
            <a:prstGeom prst="rect">
              <a:avLst/>
            </a:prstGeom>
            <a:noFill/>
            <a:ln>
              <a:noFill/>
            </a:ln>
          </p:spPr>
        </p:pic>
        <p:pic>
          <p:nvPicPr>
            <p:cNvPr id="24" name="Google Shape;24;p44"/>
            <p:cNvPicPr preferRelativeResize="0"/>
            <p:nvPr/>
          </p:nvPicPr>
          <p:blipFill rotWithShape="1">
            <a:blip r:embed="rId8">
              <a:alphaModFix/>
            </a:blip>
            <a:srcRect b="0" l="0" r="0" t="0"/>
            <a:stretch/>
          </p:blipFill>
          <p:spPr>
            <a:xfrm>
              <a:off x="5376862" y="3605212"/>
              <a:ext cx="1171575" cy="581025"/>
            </a:xfrm>
            <a:prstGeom prst="rect">
              <a:avLst/>
            </a:prstGeom>
            <a:noFill/>
            <a:ln>
              <a:noFill/>
            </a:ln>
          </p:spPr>
        </p:pic>
      </p:grpSp>
      <p:pic>
        <p:nvPicPr>
          <p:cNvPr id="25" name="Google Shape;25;p44"/>
          <p:cNvPicPr preferRelativeResize="0"/>
          <p:nvPr/>
        </p:nvPicPr>
        <p:blipFill rotWithShape="1">
          <a:blip r:embed="rId9">
            <a:alphaModFix/>
          </a:blip>
          <a:srcRect b="0" l="0" r="0" t="0"/>
          <a:stretch/>
        </p:blipFill>
        <p:spPr>
          <a:xfrm>
            <a:off x="0" y="3237548"/>
            <a:ext cx="1595120" cy="1595120"/>
          </a:xfrm>
          <a:prstGeom prst="rect">
            <a:avLst/>
          </a:prstGeom>
          <a:noFill/>
          <a:ln>
            <a:noFill/>
          </a:ln>
        </p:spPr>
      </p:pic>
      <p:pic>
        <p:nvPicPr>
          <p:cNvPr id="26" name="Google Shape;26;p44"/>
          <p:cNvPicPr preferRelativeResize="0"/>
          <p:nvPr/>
        </p:nvPicPr>
        <p:blipFill rotWithShape="1">
          <a:blip r:embed="rId10">
            <a:alphaModFix/>
          </a:blip>
          <a:srcRect b="0" l="0" r="0" t="0"/>
          <a:stretch/>
        </p:blipFill>
        <p:spPr>
          <a:xfrm>
            <a:off x="11043083" y="1548753"/>
            <a:ext cx="1148917" cy="1148917"/>
          </a:xfrm>
          <a:prstGeom prst="rect">
            <a:avLst/>
          </a:prstGeom>
          <a:noFill/>
          <a:ln>
            <a:noFill/>
          </a:ln>
        </p:spPr>
      </p:pic>
      <p:pic>
        <p:nvPicPr>
          <p:cNvPr id="27" name="Google Shape;27;p44"/>
          <p:cNvPicPr preferRelativeResize="0"/>
          <p:nvPr/>
        </p:nvPicPr>
        <p:blipFill rotWithShape="1">
          <a:blip r:embed="rId5">
            <a:alphaModFix/>
          </a:blip>
          <a:srcRect b="0" l="0" r="0" t="0"/>
          <a:stretch/>
        </p:blipFill>
        <p:spPr>
          <a:xfrm>
            <a:off x="421844" y="5616575"/>
            <a:ext cx="912177" cy="88072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图片与标题">
  <p:cSld name="1_图片与标题">
    <p:spTree>
      <p:nvGrpSpPr>
        <p:cNvPr id="76" name="Shape 76"/>
        <p:cNvGrpSpPr/>
        <p:nvPr/>
      </p:nvGrpSpPr>
      <p:grpSpPr>
        <a:xfrm>
          <a:off x="0" y="0"/>
          <a:ext cx="0" cy="0"/>
          <a:chOff x="0" y="0"/>
          <a:chExt cx="0" cy="0"/>
        </a:xfrm>
      </p:grpSpPr>
      <p:sp>
        <p:nvSpPr>
          <p:cNvPr id="77" name="Google Shape;77;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53"/>
          <p:cNvSpPr/>
          <p:nvPr>
            <p:ph idx="2" type="pic"/>
          </p:nvPr>
        </p:nvSpPr>
        <p:spPr>
          <a:xfrm>
            <a:off x="5183188" y="987425"/>
            <a:ext cx="6172200" cy="4873625"/>
          </a:xfrm>
          <a:prstGeom prst="rect">
            <a:avLst/>
          </a:prstGeom>
          <a:noFill/>
          <a:ln>
            <a:noFill/>
          </a:ln>
        </p:spPr>
      </p:sp>
      <p:sp>
        <p:nvSpPr>
          <p:cNvPr id="79" name="Google Shape;79;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83" name="Google Shape;83;p53"/>
          <p:cNvSpPr txBox="1"/>
          <p:nvPr/>
        </p:nvSpPr>
        <p:spPr>
          <a:xfrm>
            <a:off x="1007605" y="6710568"/>
            <a:ext cx="1800200" cy="11843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00"/>
              <a:buFont typeface="Microsoft Yahei"/>
              <a:buNone/>
            </a:pPr>
            <a:r>
              <a:rPr b="0" i="0" lang="zh-TW" sz="100" u="sng" cap="none" strike="noStrike">
                <a:solidFill>
                  <a:srgbClr val="000000"/>
                </a:solidFill>
                <a:latin typeface="Microsoft Yahei"/>
                <a:ea typeface="Microsoft Yahei"/>
                <a:cs typeface="Microsoft Yahei"/>
                <a:sym typeface="Microsoft Yahei"/>
                <a:hlinkClick r:id="rId2">
                  <a:extLst>
                    <a:ext uri="{A12FA001-AC4F-418D-AE19-62706E023703}">
                      <ahyp:hlinkClr val="tx"/>
                    </a:ext>
                  </a:extLst>
                </a:hlinkClick>
              </a:rPr>
              <a:t>PPT模板</a:t>
            </a:r>
            <a:r>
              <a:rPr b="0" i="0" lang="zh-TW" sz="100" u="none" cap="none" strike="noStrike">
                <a:solidFill>
                  <a:srgbClr val="000000"/>
                </a:solidFill>
                <a:latin typeface="Microsoft Yahei"/>
                <a:ea typeface="Microsoft Yahei"/>
                <a:cs typeface="Microsoft Yahei"/>
                <a:sym typeface="Microsoft Yahei"/>
              </a:rPr>
              <a:t> http://www.1ppt.com/moban/ </a:t>
            </a:r>
            <a:endParaRPr b="0" i="0" sz="100" u="none" cap="none" strike="noStrike">
              <a:solidFill>
                <a:srgbClr val="000000"/>
              </a:solidFill>
              <a:latin typeface="Microsoft Yahei"/>
              <a:ea typeface="Microsoft Yahei"/>
              <a:cs typeface="Microsoft Yahei"/>
              <a:sym typeface="Microsoft Yahe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4" name="Shape 84"/>
        <p:cNvGrpSpPr/>
        <p:nvPr/>
      </p:nvGrpSpPr>
      <p:grpSpPr>
        <a:xfrm>
          <a:off x="0" y="0"/>
          <a:ext cx="0" cy="0"/>
          <a:chOff x="0" y="0"/>
          <a:chExt cx="0" cy="0"/>
        </a:xfrm>
      </p:grpSpPr>
      <p:sp>
        <p:nvSpPr>
          <p:cNvPr id="85" name="Google Shape;85;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10;文本" type="vertTitleAndTx">
  <p:cSld name="VERTICAL_TITLE_AND_VERTICAL_TEXT">
    <p:spTree>
      <p:nvGrpSpPr>
        <p:cNvPr id="90" name="Shape 90"/>
        <p:cNvGrpSpPr/>
        <p:nvPr/>
      </p:nvGrpSpPr>
      <p:grpSpPr>
        <a:xfrm>
          <a:off x="0" y="0"/>
          <a:ext cx="0" cy="0"/>
          <a:chOff x="0" y="0"/>
          <a:chExt cx="0" cy="0"/>
        </a:xfrm>
      </p:grpSpPr>
      <p:sp>
        <p:nvSpPr>
          <p:cNvPr id="91" name="Google Shape;91;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p:cSld name="标题和内容">
    <p:spTree>
      <p:nvGrpSpPr>
        <p:cNvPr id="28" name="Shape 28"/>
        <p:cNvGrpSpPr/>
        <p:nvPr/>
      </p:nvGrpSpPr>
      <p:grpSpPr>
        <a:xfrm>
          <a:off x="0" y="0"/>
          <a:ext cx="0" cy="0"/>
          <a:chOff x="0" y="0"/>
          <a:chExt cx="0" cy="0"/>
        </a:xfrm>
      </p:grpSpPr>
      <p:sp>
        <p:nvSpPr>
          <p:cNvPr id="29" name="Google Shape;29;p45"/>
          <p:cNvSpPr/>
          <p:nvPr/>
        </p:nvSpPr>
        <p:spPr>
          <a:xfrm>
            <a:off x="0" y="0"/>
            <a:ext cx="2604304" cy="6858000"/>
          </a:xfrm>
          <a:prstGeom prst="rect">
            <a:avLst/>
          </a:prstGeom>
          <a:solidFill>
            <a:srgbClr val="EBE7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30" name="Google Shape;30;p45"/>
          <p:cNvPicPr preferRelativeResize="0"/>
          <p:nvPr/>
        </p:nvPicPr>
        <p:blipFill rotWithShape="1">
          <a:blip r:embed="rId2">
            <a:alphaModFix/>
          </a:blip>
          <a:srcRect b="0" l="0" r="0" t="0"/>
          <a:stretch/>
        </p:blipFill>
        <p:spPr>
          <a:xfrm>
            <a:off x="-1" y="-1"/>
            <a:ext cx="1203767" cy="1203767"/>
          </a:xfrm>
          <a:prstGeom prst="rect">
            <a:avLst/>
          </a:prstGeom>
          <a:noFill/>
          <a:ln>
            <a:noFill/>
          </a:ln>
        </p:spPr>
      </p:pic>
      <p:pic>
        <p:nvPicPr>
          <p:cNvPr id="31" name="Google Shape;31;p45"/>
          <p:cNvPicPr preferRelativeResize="0"/>
          <p:nvPr/>
        </p:nvPicPr>
        <p:blipFill rotWithShape="1">
          <a:blip r:embed="rId3">
            <a:alphaModFix/>
          </a:blip>
          <a:srcRect b="0" l="0" r="0" t="0"/>
          <a:stretch/>
        </p:blipFill>
        <p:spPr>
          <a:xfrm>
            <a:off x="1469621" y="3286849"/>
            <a:ext cx="1123106" cy="1123106"/>
          </a:xfrm>
          <a:prstGeom prst="rect">
            <a:avLst/>
          </a:prstGeom>
          <a:noFill/>
          <a:ln>
            <a:noFill/>
          </a:ln>
        </p:spPr>
      </p:pic>
      <p:pic>
        <p:nvPicPr>
          <p:cNvPr id="32" name="Google Shape;32;p45"/>
          <p:cNvPicPr preferRelativeResize="0"/>
          <p:nvPr/>
        </p:nvPicPr>
        <p:blipFill rotWithShape="1">
          <a:blip r:embed="rId4">
            <a:alphaModFix/>
          </a:blip>
          <a:srcRect b="0" l="0" r="0" t="0"/>
          <a:stretch/>
        </p:blipFill>
        <p:spPr>
          <a:xfrm flipH="1" rot="10800000">
            <a:off x="1475228" y="2163743"/>
            <a:ext cx="1123106" cy="1123106"/>
          </a:xfrm>
          <a:prstGeom prst="rect">
            <a:avLst/>
          </a:prstGeom>
          <a:noFill/>
          <a:ln>
            <a:noFill/>
          </a:ln>
        </p:spPr>
      </p:pic>
      <p:pic>
        <p:nvPicPr>
          <p:cNvPr id="33" name="Google Shape;33;p45"/>
          <p:cNvPicPr preferRelativeResize="0"/>
          <p:nvPr/>
        </p:nvPicPr>
        <p:blipFill rotWithShape="1">
          <a:blip r:embed="rId5">
            <a:alphaModFix/>
          </a:blip>
          <a:srcRect b="0" l="0" r="0" t="0"/>
          <a:stretch/>
        </p:blipFill>
        <p:spPr>
          <a:xfrm>
            <a:off x="1000411" y="7070"/>
            <a:ext cx="1595120" cy="1595120"/>
          </a:xfrm>
          <a:prstGeom prst="rect">
            <a:avLst/>
          </a:prstGeom>
          <a:noFill/>
          <a:ln>
            <a:noFill/>
          </a:ln>
        </p:spPr>
      </p:pic>
      <p:pic>
        <p:nvPicPr>
          <p:cNvPr id="34" name="Google Shape;34;p45"/>
          <p:cNvPicPr preferRelativeResize="0"/>
          <p:nvPr/>
        </p:nvPicPr>
        <p:blipFill rotWithShape="1">
          <a:blip r:embed="rId6">
            <a:alphaModFix/>
          </a:blip>
          <a:srcRect b="0" l="0" r="0" t="0"/>
          <a:stretch/>
        </p:blipFill>
        <p:spPr>
          <a:xfrm>
            <a:off x="291589" y="3437126"/>
            <a:ext cx="912177" cy="880722"/>
          </a:xfrm>
          <a:prstGeom prst="rect">
            <a:avLst/>
          </a:prstGeom>
          <a:noFill/>
          <a:ln>
            <a:noFill/>
          </a:ln>
        </p:spPr>
      </p:pic>
      <p:pic>
        <p:nvPicPr>
          <p:cNvPr id="35" name="Google Shape;35;p45"/>
          <p:cNvPicPr preferRelativeResize="0"/>
          <p:nvPr/>
        </p:nvPicPr>
        <p:blipFill rotWithShape="1">
          <a:blip r:embed="rId7">
            <a:alphaModFix/>
          </a:blip>
          <a:srcRect b="0" l="0" r="0" t="0"/>
          <a:stretch/>
        </p:blipFill>
        <p:spPr>
          <a:xfrm>
            <a:off x="1627874" y="5804673"/>
            <a:ext cx="737516" cy="712084"/>
          </a:xfrm>
          <a:prstGeom prst="rect">
            <a:avLst/>
          </a:prstGeom>
          <a:noFill/>
          <a:ln>
            <a:noFill/>
          </a:ln>
        </p:spPr>
      </p:pic>
      <p:pic>
        <p:nvPicPr>
          <p:cNvPr id="36" name="Google Shape;36;p45"/>
          <p:cNvPicPr preferRelativeResize="0"/>
          <p:nvPr/>
        </p:nvPicPr>
        <p:blipFill rotWithShape="1">
          <a:blip r:embed="rId8">
            <a:alphaModFix/>
          </a:blip>
          <a:srcRect b="0" l="0" r="0" t="0"/>
          <a:stretch/>
        </p:blipFill>
        <p:spPr>
          <a:xfrm flipH="1">
            <a:off x="-5608" y="5463431"/>
            <a:ext cx="1394569" cy="1394569"/>
          </a:xfrm>
          <a:prstGeom prst="rect">
            <a:avLst/>
          </a:prstGeom>
          <a:noFill/>
          <a:ln>
            <a:noFill/>
          </a:ln>
        </p:spPr>
      </p:pic>
      <p:sp>
        <p:nvSpPr>
          <p:cNvPr id="37" name="Google Shape;37;p45"/>
          <p:cNvSpPr/>
          <p:nvPr/>
        </p:nvSpPr>
        <p:spPr>
          <a:xfrm>
            <a:off x="11900410" y="7070"/>
            <a:ext cx="291589" cy="6858000"/>
          </a:xfrm>
          <a:prstGeom prst="rect">
            <a:avLst/>
          </a:prstGeom>
          <a:solidFill>
            <a:srgbClr val="EBE7E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38" name="Shape 38"/>
        <p:cNvGrpSpPr/>
        <p:nvPr/>
      </p:nvGrpSpPr>
      <p:grpSpPr>
        <a:xfrm>
          <a:off x="0" y="0"/>
          <a:ext cx="0" cy="0"/>
          <a:chOff x="0" y="0"/>
          <a:chExt cx="0" cy="0"/>
        </a:xfrm>
      </p:grpSpPr>
      <p:pic>
        <p:nvPicPr>
          <p:cNvPr id="39" name="Google Shape;39;p46"/>
          <p:cNvPicPr preferRelativeResize="0"/>
          <p:nvPr/>
        </p:nvPicPr>
        <p:blipFill rotWithShape="1">
          <a:blip r:embed="rId2">
            <a:alphaModFix/>
          </a:blip>
          <a:srcRect b="0" l="0" r="0" t="0"/>
          <a:stretch/>
        </p:blipFill>
        <p:spPr>
          <a:xfrm>
            <a:off x="0" y="3237548"/>
            <a:ext cx="1595120" cy="1595120"/>
          </a:xfrm>
          <a:prstGeom prst="rect">
            <a:avLst/>
          </a:prstGeom>
          <a:noFill/>
          <a:ln>
            <a:noFill/>
          </a:ln>
        </p:spPr>
      </p:pic>
      <p:pic>
        <p:nvPicPr>
          <p:cNvPr id="40" name="Google Shape;40;p46"/>
          <p:cNvPicPr preferRelativeResize="0"/>
          <p:nvPr/>
        </p:nvPicPr>
        <p:blipFill rotWithShape="1">
          <a:blip r:embed="rId3">
            <a:alphaModFix/>
          </a:blip>
          <a:srcRect b="0" l="0" r="0" t="0"/>
          <a:stretch/>
        </p:blipFill>
        <p:spPr>
          <a:xfrm>
            <a:off x="421844" y="5616575"/>
            <a:ext cx="912177" cy="880722"/>
          </a:xfrm>
          <a:prstGeom prst="rect">
            <a:avLst/>
          </a:prstGeom>
          <a:noFill/>
          <a:ln>
            <a:noFill/>
          </a:ln>
        </p:spPr>
      </p:pic>
      <p:pic>
        <p:nvPicPr>
          <p:cNvPr id="41" name="Google Shape;41;p46"/>
          <p:cNvPicPr preferRelativeResize="0"/>
          <p:nvPr/>
        </p:nvPicPr>
        <p:blipFill rotWithShape="1">
          <a:blip r:embed="rId3">
            <a:alphaModFix/>
          </a:blip>
          <a:srcRect b="0" l="0" r="0" t="0"/>
          <a:stretch/>
        </p:blipFill>
        <p:spPr>
          <a:xfrm>
            <a:off x="11180127" y="267969"/>
            <a:ext cx="730681" cy="705485"/>
          </a:xfrm>
          <a:prstGeom prst="rect">
            <a:avLst/>
          </a:prstGeom>
          <a:noFill/>
          <a:ln>
            <a:noFill/>
          </a:ln>
        </p:spPr>
      </p:pic>
      <p:pic>
        <p:nvPicPr>
          <p:cNvPr id="42" name="Google Shape;42;p46"/>
          <p:cNvPicPr preferRelativeResize="0"/>
          <p:nvPr/>
        </p:nvPicPr>
        <p:blipFill rotWithShape="1">
          <a:blip r:embed="rId4">
            <a:alphaModFix/>
          </a:blip>
          <a:srcRect b="0" l="0" r="0" t="0"/>
          <a:stretch/>
        </p:blipFill>
        <p:spPr>
          <a:xfrm>
            <a:off x="11043083" y="1548753"/>
            <a:ext cx="1148917" cy="114891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p:cSld name="比较">
    <p:spTree>
      <p:nvGrpSpPr>
        <p:cNvPr id="43" name="Shape 43"/>
        <p:cNvGrpSpPr/>
        <p:nvPr/>
      </p:nvGrpSpPr>
      <p:grpSpPr>
        <a:xfrm>
          <a:off x="0" y="0"/>
          <a:ext cx="0" cy="0"/>
          <a:chOff x="0" y="0"/>
          <a:chExt cx="0" cy="0"/>
        </a:xfrm>
      </p:grpSpPr>
      <p:pic>
        <p:nvPicPr>
          <p:cNvPr id="44" name="Google Shape;44;p47"/>
          <p:cNvPicPr preferRelativeResize="0"/>
          <p:nvPr/>
        </p:nvPicPr>
        <p:blipFill rotWithShape="1">
          <a:blip r:embed="rId2">
            <a:alphaModFix/>
          </a:blip>
          <a:srcRect b="0" l="0" r="0" t="0"/>
          <a:stretch/>
        </p:blipFill>
        <p:spPr>
          <a:xfrm>
            <a:off x="11232599" y="5986965"/>
            <a:ext cx="689326" cy="665556"/>
          </a:xfrm>
          <a:prstGeom prst="rect">
            <a:avLst/>
          </a:prstGeom>
          <a:noFill/>
          <a:ln>
            <a:noFill/>
          </a:ln>
        </p:spPr>
      </p:pic>
      <p:pic>
        <p:nvPicPr>
          <p:cNvPr id="45" name="Google Shape;45;p47"/>
          <p:cNvPicPr preferRelativeResize="0"/>
          <p:nvPr/>
        </p:nvPicPr>
        <p:blipFill rotWithShape="1">
          <a:blip r:embed="rId3">
            <a:alphaModFix/>
          </a:blip>
          <a:srcRect b="0" l="0" r="0" t="0"/>
          <a:stretch/>
        </p:blipFill>
        <p:spPr>
          <a:xfrm>
            <a:off x="1" y="0"/>
            <a:ext cx="717630" cy="717630"/>
          </a:xfrm>
          <a:prstGeom prst="rect">
            <a:avLst/>
          </a:prstGeom>
          <a:noFill/>
          <a:ln>
            <a:noFill/>
          </a:ln>
        </p:spPr>
      </p:pic>
      <p:pic>
        <p:nvPicPr>
          <p:cNvPr id="46" name="Google Shape;46;p47"/>
          <p:cNvPicPr preferRelativeResize="0"/>
          <p:nvPr/>
        </p:nvPicPr>
        <p:blipFill rotWithShape="1">
          <a:blip r:embed="rId4">
            <a:alphaModFix/>
          </a:blip>
          <a:srcRect b="0" l="0" r="0" t="0"/>
          <a:stretch/>
        </p:blipFill>
        <p:spPr>
          <a:xfrm flipH="1">
            <a:off x="11526444" y="5321409"/>
            <a:ext cx="665556" cy="665556"/>
          </a:xfrm>
          <a:prstGeom prst="rect">
            <a:avLst/>
          </a:prstGeom>
          <a:noFill/>
          <a:ln>
            <a:noFill/>
          </a:ln>
        </p:spPr>
      </p:pic>
      <p:pic>
        <p:nvPicPr>
          <p:cNvPr id="47" name="Google Shape;47;p47"/>
          <p:cNvPicPr preferRelativeResize="0"/>
          <p:nvPr/>
        </p:nvPicPr>
        <p:blipFill rotWithShape="1">
          <a:blip r:embed="rId5">
            <a:alphaModFix/>
          </a:blip>
          <a:srcRect b="0" l="0" r="0" t="0"/>
          <a:stretch/>
        </p:blipFill>
        <p:spPr>
          <a:xfrm>
            <a:off x="0" y="717630"/>
            <a:ext cx="370390" cy="3703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p:cSld name="两栏内容">
    <p:bg>
      <p:bgPr>
        <a:solidFill>
          <a:srgbClr val="CAB8AC"/>
        </a:solidFill>
      </p:bgPr>
    </p:bg>
    <p:spTree>
      <p:nvGrpSpPr>
        <p:cNvPr id="48" name="Shape 48"/>
        <p:cNvGrpSpPr/>
        <p:nvPr/>
      </p:nvGrpSpPr>
      <p:grpSpPr>
        <a:xfrm>
          <a:off x="0" y="0"/>
          <a:ext cx="0" cy="0"/>
          <a:chOff x="0" y="0"/>
          <a:chExt cx="0" cy="0"/>
        </a:xfrm>
      </p:grpSpPr>
      <p:sp>
        <p:nvSpPr>
          <p:cNvPr id="49" name="Google Shape;49;p48"/>
          <p:cNvSpPr/>
          <p:nvPr/>
        </p:nvSpPr>
        <p:spPr>
          <a:xfrm flipH="1">
            <a:off x="-1" y="0"/>
            <a:ext cx="12192000" cy="6858000"/>
          </a:xfrm>
          <a:prstGeom prst="rtTriangle">
            <a:avLst/>
          </a:prstGeom>
          <a:solidFill>
            <a:srgbClr val="E0CC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 name="Google Shape;50;p48"/>
          <p:cNvSpPr/>
          <p:nvPr/>
        </p:nvSpPr>
        <p:spPr>
          <a:xfrm>
            <a:off x="0" y="0"/>
            <a:ext cx="12192000" cy="6858000"/>
          </a:xfrm>
          <a:prstGeom prst="rtTriangle">
            <a:avLst/>
          </a:prstGeom>
          <a:solidFill>
            <a:srgbClr val="BDC2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 name="Google Shape;51;p48"/>
          <p:cNvSpPr/>
          <p:nvPr/>
        </p:nvSpPr>
        <p:spPr>
          <a:xfrm>
            <a:off x="1365813" y="778398"/>
            <a:ext cx="9460375" cy="5301205"/>
          </a:xfrm>
          <a:prstGeom prst="rect">
            <a:avLst/>
          </a:prstGeom>
          <a:noFill/>
          <a:ln cap="flat" cmpd="sng" w="76200">
            <a:solidFill>
              <a:srgbClr val="EBE7E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 name="Google Shape;52;p48"/>
          <p:cNvSpPr/>
          <p:nvPr/>
        </p:nvSpPr>
        <p:spPr>
          <a:xfrm>
            <a:off x="1633959" y="999763"/>
            <a:ext cx="8924081" cy="485847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53" name="Shape 53"/>
        <p:cNvGrpSpPr/>
        <p:nvPr/>
      </p:nvGrpSpPr>
      <p:grpSpPr>
        <a:xfrm>
          <a:off x="0" y="0"/>
          <a:ext cx="0" cy="0"/>
          <a:chOff x="0" y="0"/>
          <a:chExt cx="0" cy="0"/>
        </a:xfrm>
      </p:grpSpPr>
      <p:sp>
        <p:nvSpPr>
          <p:cNvPr id="54" name="Google Shape;54;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8" name="Shape 58"/>
        <p:cNvGrpSpPr/>
        <p:nvPr/>
      </p:nvGrpSpPr>
      <p:grpSpPr>
        <a:xfrm>
          <a:off x="0" y="0"/>
          <a:ext cx="0" cy="0"/>
          <a:chOff x="0" y="0"/>
          <a:chExt cx="0" cy="0"/>
        </a:xfrm>
      </p:grpSpPr>
      <p:sp>
        <p:nvSpPr>
          <p:cNvPr id="59" name="Google Shape;5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62" name="Shape 62"/>
        <p:cNvGrpSpPr/>
        <p:nvPr/>
      </p:nvGrpSpPr>
      <p:grpSpPr>
        <a:xfrm>
          <a:off x="0" y="0"/>
          <a:ext cx="0" cy="0"/>
          <a:chOff x="0" y="0"/>
          <a:chExt cx="0" cy="0"/>
        </a:xfrm>
      </p:grpSpPr>
      <p:sp>
        <p:nvSpPr>
          <p:cNvPr id="63" name="Google Shape;63;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5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5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69" name="Shape 69"/>
        <p:cNvGrpSpPr/>
        <p:nvPr/>
      </p:nvGrpSpPr>
      <p:grpSpPr>
        <a:xfrm>
          <a:off x="0" y="0"/>
          <a:ext cx="0" cy="0"/>
          <a:chOff x="0" y="0"/>
          <a:chExt cx="0" cy="0"/>
        </a:xfrm>
      </p:grpSpPr>
      <p:sp>
        <p:nvSpPr>
          <p:cNvPr id="70" name="Google Shape;70;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icrosoft Yahe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2"/>
          <p:cNvSpPr/>
          <p:nvPr>
            <p:ph idx="2" type="pic"/>
          </p:nvPr>
        </p:nvSpPr>
        <p:spPr>
          <a:xfrm>
            <a:off x="5183188" y="987425"/>
            <a:ext cx="6172200" cy="4873625"/>
          </a:xfrm>
          <a:prstGeom prst="rect">
            <a:avLst/>
          </a:prstGeom>
          <a:noFill/>
          <a:ln>
            <a:noFill/>
          </a:ln>
        </p:spPr>
      </p:sp>
      <p:sp>
        <p:nvSpPr>
          <p:cNvPr id="72" name="Google Shape;72;p5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icrosoft Yahei"/>
              <a:buNone/>
              <a:defRPr b="0" i="0" sz="4400" u="none" cap="none" strike="noStrike">
                <a:solidFill>
                  <a:schemeClr val="dk1"/>
                </a:solidFill>
                <a:latin typeface="Microsoft Yahei"/>
                <a:ea typeface="Microsoft Yahei"/>
                <a:cs typeface="Microsoft Yahei"/>
                <a:sym typeface="Microsoft Yahe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icrosoft Yahei"/>
                <a:ea typeface="Microsoft Yahei"/>
                <a:cs typeface="Microsoft Yahei"/>
                <a:sym typeface="Microsoft Yahe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icrosoft Yahei"/>
                <a:ea typeface="Microsoft Yahei"/>
                <a:cs typeface="Microsoft Yahei"/>
                <a:sym typeface="Microsoft Yahe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icrosoft Yahei"/>
                <a:ea typeface="Microsoft Yahei"/>
                <a:cs typeface="Microsoft Yahei"/>
                <a:sym typeface="Microsoft Yahe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icrosoft Yahei"/>
                <a:ea typeface="Microsoft Yahei"/>
                <a:cs typeface="Microsoft Yahei"/>
                <a:sym typeface="Microsoft Yahei"/>
              </a:defRPr>
            </a:lvl9pPr>
          </a:lstStyle>
          <a:p/>
        </p:txBody>
      </p:sp>
      <p:sp>
        <p:nvSpPr>
          <p:cNvPr id="12" name="Google Shape;1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3" name="Google Shape;1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Microsoft Yahei"/>
                <a:ea typeface="Microsoft Yahei"/>
                <a:cs typeface="Microsoft Yahei"/>
                <a:sym typeface="Microsoft Yahei"/>
              </a:defRPr>
            </a:lvl1pPr>
            <a:lvl2pPr lvl="1"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2pPr>
            <a:lvl3pPr lvl="2"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3pPr>
            <a:lvl4pPr lvl="3"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4pPr>
            <a:lvl5pPr lvl="4"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5pPr>
            <a:lvl6pPr lvl="5"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6pPr>
            <a:lvl7pPr lvl="6"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7pPr>
            <a:lvl8pPr lvl="7"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8pPr>
            <a:lvl9pPr lvl="8" marR="0" rtl="0" algn="l">
              <a:spcBef>
                <a:spcPts val="0"/>
              </a:spcBef>
              <a:spcAft>
                <a:spcPts val="0"/>
              </a:spcAft>
              <a:buSzPts val="1400"/>
              <a:buNone/>
              <a:defRPr b="0" i="0" sz="1800" u="none" cap="none" strike="noStrike">
                <a:solidFill>
                  <a:schemeClr val="dk1"/>
                </a:solidFill>
                <a:latin typeface="Microsoft Yahei"/>
                <a:ea typeface="Microsoft Yahei"/>
                <a:cs typeface="Microsoft Yahei"/>
                <a:sym typeface="Microsoft Yahei"/>
              </a:defRPr>
            </a:lvl9pPr>
          </a:lstStyle>
          <a:p/>
        </p:txBody>
      </p:sp>
      <p:sp>
        <p:nvSpPr>
          <p:cNvPr id="14" name="Google Shape;1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1pPr>
            <a:lvl2pPr indent="0" lvl="1"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2pPr>
            <a:lvl3pPr indent="0" lvl="2"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3pPr>
            <a:lvl4pPr indent="0" lvl="3"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4pPr>
            <a:lvl5pPr indent="0" lvl="4"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5pPr>
            <a:lvl6pPr indent="0" lvl="5"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6pPr>
            <a:lvl7pPr indent="0" lvl="6"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7pPr>
            <a:lvl8pPr indent="0" lvl="7"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8pPr>
            <a:lvl9pPr indent="0" lvl="8" marL="0" marR="0" rtl="0" algn="r">
              <a:spcBef>
                <a:spcPts val="0"/>
              </a:spcBef>
              <a:buNone/>
              <a:defRPr b="0" i="0" sz="1200" u="none" cap="none" strike="noStrike">
                <a:solidFill>
                  <a:srgbClr val="888888"/>
                </a:solidFill>
                <a:latin typeface="Microsoft Yahei"/>
                <a:ea typeface="Microsoft Yahei"/>
                <a:cs typeface="Microsoft Yahei"/>
                <a:sym typeface="Microsoft Yahe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3.png"/><Relationship Id="rId4" Type="http://schemas.openxmlformats.org/officeDocument/2006/relationships/image" Target="../media/image37.png"/><Relationship Id="rId5" Type="http://schemas.openxmlformats.org/officeDocument/2006/relationships/image" Target="../media/image41.png"/><Relationship Id="rId6" Type="http://schemas.openxmlformats.org/officeDocument/2006/relationships/image" Target="../media/image48.png"/><Relationship Id="rId7" Type="http://schemas.openxmlformats.org/officeDocument/2006/relationships/image" Target="../media/image50.png"/><Relationship Id="rId8"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9.jpg"/></Relationships>
</file>

<file path=ppt/slides/_rels/slide18.xml.rels><?xml version="1.0" encoding="UTF-8" standalone="yes"?><Relationships xmlns="http://schemas.openxmlformats.org/package/2006/relationships"><Relationship Id="rId11" Type="http://schemas.openxmlformats.org/officeDocument/2006/relationships/image" Target="../media/image60.png"/><Relationship Id="rId10" Type="http://schemas.openxmlformats.org/officeDocument/2006/relationships/image" Target="../media/image54.png"/><Relationship Id="rId13" Type="http://schemas.openxmlformats.org/officeDocument/2006/relationships/image" Target="../media/image72.png"/><Relationship Id="rId12" Type="http://schemas.openxmlformats.org/officeDocument/2006/relationships/image" Target="../media/image61.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41.png"/><Relationship Id="rId4" Type="http://schemas.openxmlformats.org/officeDocument/2006/relationships/image" Target="../media/image50.png"/><Relationship Id="rId9" Type="http://schemas.openxmlformats.org/officeDocument/2006/relationships/image" Target="../media/image47.png"/><Relationship Id="rId15" Type="http://schemas.openxmlformats.org/officeDocument/2006/relationships/image" Target="../media/image65.png"/><Relationship Id="rId14" Type="http://schemas.openxmlformats.org/officeDocument/2006/relationships/image" Target="../media/image56.png"/><Relationship Id="rId5" Type="http://schemas.openxmlformats.org/officeDocument/2006/relationships/image" Target="../media/image53.png"/><Relationship Id="rId6" Type="http://schemas.openxmlformats.org/officeDocument/2006/relationships/image" Target="../media/image44.png"/><Relationship Id="rId7" Type="http://schemas.openxmlformats.org/officeDocument/2006/relationships/image" Target="../media/image45.png"/><Relationship Id="rId8" Type="http://schemas.openxmlformats.org/officeDocument/2006/relationships/image" Target="../media/image4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3.png"/><Relationship Id="rId4" Type="http://schemas.openxmlformats.org/officeDocument/2006/relationships/image" Target="../media/image7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7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71.png"/><Relationship Id="rId4" Type="http://schemas.openxmlformats.org/officeDocument/2006/relationships/image" Target="../media/image73.gif"/><Relationship Id="rId5" Type="http://schemas.openxmlformats.org/officeDocument/2006/relationships/image" Target="../media/image6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69.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75.png"/><Relationship Id="rId4" Type="http://schemas.openxmlformats.org/officeDocument/2006/relationships/image" Target="../media/image77.png"/><Relationship Id="rId5" Type="http://schemas.openxmlformats.org/officeDocument/2006/relationships/image" Target="../media/image7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7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7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25.png"/><Relationship Id="rId6" Type="http://schemas.openxmlformats.org/officeDocument/2006/relationships/image" Target="../media/image31.png"/><Relationship Id="rId7" Type="http://schemas.openxmlformats.org/officeDocument/2006/relationships/image" Target="../media/image30.png"/><Relationship Id="rId8"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3604943" y="2459504"/>
            <a:ext cx="5186100" cy="1938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3000" u="none" cap="none" strike="noStrike">
                <a:solidFill>
                  <a:srgbClr val="CAB8AC"/>
                </a:solidFill>
                <a:latin typeface="Arial"/>
                <a:ea typeface="Arial"/>
                <a:cs typeface="Arial"/>
                <a:sym typeface="Arial"/>
              </a:rPr>
              <a:t>即時教學評量系統:</a:t>
            </a:r>
            <a:endParaRPr/>
          </a:p>
          <a:p>
            <a:pPr indent="0" lvl="0" marL="0" marR="0" rtl="0" algn="ctr">
              <a:spcBef>
                <a:spcPts val="0"/>
              </a:spcBef>
              <a:spcAft>
                <a:spcPts val="0"/>
              </a:spcAft>
              <a:buNone/>
            </a:pPr>
            <a:r>
              <a:rPr b="0" i="0" lang="zh-TW" sz="3000" u="none" cap="none" strike="noStrike">
                <a:solidFill>
                  <a:srgbClr val="CAB8AC"/>
                </a:solidFill>
                <a:latin typeface="Arial"/>
                <a:ea typeface="Arial"/>
                <a:cs typeface="Arial"/>
                <a:sym typeface="Arial"/>
              </a:rPr>
              <a:t>基於深度學習和情緒渲染機制</a:t>
            </a:r>
            <a:endParaRPr b="0" i="0" sz="3000" u="none" cap="none" strike="noStrike">
              <a:solidFill>
                <a:srgbClr val="CAB8AC"/>
              </a:solidFill>
              <a:latin typeface="Arial"/>
              <a:ea typeface="Arial"/>
              <a:cs typeface="Arial"/>
              <a:sym typeface="Arial"/>
            </a:endParaRPr>
          </a:p>
          <a:p>
            <a:pPr indent="0" lvl="0" marL="0" marR="0" rtl="0" algn="ctr">
              <a:spcBef>
                <a:spcPts val="0"/>
              </a:spcBef>
              <a:spcAft>
                <a:spcPts val="0"/>
              </a:spcAft>
              <a:buNone/>
            </a:pPr>
            <a:r>
              <a:rPr b="0" i="0" lang="zh-TW" sz="3000" u="none" cap="none" strike="noStrike">
                <a:solidFill>
                  <a:srgbClr val="CAB8AC"/>
                </a:solidFill>
                <a:latin typeface="Arial"/>
                <a:ea typeface="Arial"/>
                <a:cs typeface="Arial"/>
                <a:sym typeface="Arial"/>
              </a:rPr>
              <a:t>分析學生之課堂教學評價</a:t>
            </a:r>
            <a:endParaRPr/>
          </a:p>
          <a:p>
            <a:pPr indent="0" lvl="0" marL="0" marR="0" rtl="0" algn="ctr">
              <a:spcBef>
                <a:spcPts val="0"/>
              </a:spcBef>
              <a:spcAft>
                <a:spcPts val="0"/>
              </a:spcAft>
              <a:buNone/>
            </a:pPr>
            <a:r>
              <a:t/>
            </a:r>
            <a:endParaRPr b="0" i="0" sz="3000" u="none" cap="none" strike="noStrike">
              <a:solidFill>
                <a:srgbClr val="CAB8AC"/>
              </a:solidFill>
              <a:latin typeface="Arial"/>
              <a:ea typeface="Arial"/>
              <a:cs typeface="Arial"/>
              <a:sym typeface="Arial"/>
            </a:endParaRPr>
          </a:p>
        </p:txBody>
      </p:sp>
      <p:sp>
        <p:nvSpPr>
          <p:cNvPr id="102" name="Google Shape;102;p1"/>
          <p:cNvSpPr txBox="1"/>
          <p:nvPr/>
        </p:nvSpPr>
        <p:spPr>
          <a:xfrm>
            <a:off x="2134846" y="4313068"/>
            <a:ext cx="7718400" cy="9591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0" i="0" lang="zh-TW" sz="2000" u="none" cap="none" strike="noStrike">
                <a:solidFill>
                  <a:schemeClr val="dk1"/>
                </a:solidFill>
                <a:latin typeface="Microsoft JhengHei"/>
                <a:ea typeface="Microsoft JhengHei"/>
                <a:cs typeface="Microsoft JhengHei"/>
                <a:sym typeface="Microsoft JhengHei"/>
              </a:rPr>
              <a:t>指導教授: 林冠成</a:t>
            </a:r>
            <a:endParaRPr/>
          </a:p>
          <a:p>
            <a:pPr indent="0" lvl="0" marL="0" marR="0" rtl="0" algn="ctr">
              <a:lnSpc>
                <a:spcPct val="150000"/>
              </a:lnSpc>
              <a:spcBef>
                <a:spcPts val="0"/>
              </a:spcBef>
              <a:spcAft>
                <a:spcPts val="0"/>
              </a:spcAft>
              <a:buNone/>
            </a:pPr>
            <a:r>
              <a:rPr b="0" i="0" lang="zh-TW" sz="2000" u="none" cap="none" strike="noStrike">
                <a:solidFill>
                  <a:schemeClr val="dk1"/>
                </a:solidFill>
                <a:latin typeface="Microsoft JhengHei"/>
                <a:ea typeface="Microsoft JhengHei"/>
                <a:cs typeface="Microsoft JhengHei"/>
                <a:sym typeface="Microsoft JhengHei"/>
              </a:rPr>
              <a:t>研究生: 林亞宣</a:t>
            </a:r>
            <a:endParaRPr/>
          </a:p>
        </p:txBody>
      </p:sp>
      <p:cxnSp>
        <p:nvCxnSpPr>
          <p:cNvPr id="103" name="Google Shape;103;p1"/>
          <p:cNvCxnSpPr/>
          <p:nvPr/>
        </p:nvCxnSpPr>
        <p:spPr>
          <a:xfrm>
            <a:off x="2585897" y="4313069"/>
            <a:ext cx="7020300" cy="0"/>
          </a:xfrm>
          <a:prstGeom prst="straightConnector1">
            <a:avLst/>
          </a:prstGeom>
          <a:noFill/>
          <a:ln cap="flat" cmpd="sng" w="28575">
            <a:solidFill>
              <a:srgbClr val="373C3F"/>
            </a:solidFill>
            <a:prstDash val="solid"/>
            <a:miter lim="800000"/>
            <a:headEnd len="sm" w="sm" type="none"/>
            <a:tailEnd len="sm" w="sm" type="none"/>
          </a:ln>
        </p:spPr>
      </p:cxnSp>
      <p:grpSp>
        <p:nvGrpSpPr>
          <p:cNvPr id="104" name="Google Shape;104;p1"/>
          <p:cNvGrpSpPr/>
          <p:nvPr/>
        </p:nvGrpSpPr>
        <p:grpSpPr>
          <a:xfrm>
            <a:off x="5581774" y="5298310"/>
            <a:ext cx="1028381" cy="104100"/>
            <a:chOff x="4259484" y="4803494"/>
            <a:chExt cx="1028381" cy="104100"/>
          </a:xfrm>
        </p:grpSpPr>
        <p:sp>
          <p:nvSpPr>
            <p:cNvPr id="105" name="Google Shape;105;p1"/>
            <p:cNvSpPr/>
            <p:nvPr/>
          </p:nvSpPr>
          <p:spPr>
            <a:xfrm>
              <a:off x="4259484" y="4803494"/>
              <a:ext cx="104100" cy="104100"/>
            </a:xfrm>
            <a:prstGeom prst="ellipse">
              <a:avLst/>
            </a:prstGeom>
            <a:solidFill>
              <a:srgbClr val="8289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6" name="Google Shape;106;p1"/>
            <p:cNvSpPr/>
            <p:nvPr/>
          </p:nvSpPr>
          <p:spPr>
            <a:xfrm>
              <a:off x="4567578" y="4803494"/>
              <a:ext cx="104100" cy="104100"/>
            </a:xfrm>
            <a:prstGeom prst="ellipse">
              <a:avLst/>
            </a:prstGeom>
            <a:solidFill>
              <a:srgbClr val="CAB8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7" name="Google Shape;107;p1"/>
            <p:cNvSpPr/>
            <p:nvPr/>
          </p:nvSpPr>
          <p:spPr>
            <a:xfrm>
              <a:off x="4875671" y="4803494"/>
              <a:ext cx="104100" cy="104100"/>
            </a:xfrm>
            <a:prstGeom prst="ellipse">
              <a:avLst/>
            </a:prstGeom>
            <a:solidFill>
              <a:srgbClr val="E0CC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sp>
          <p:nvSpPr>
            <p:cNvPr id="108" name="Google Shape;108;p1"/>
            <p:cNvSpPr/>
            <p:nvPr/>
          </p:nvSpPr>
          <p:spPr>
            <a:xfrm>
              <a:off x="5183765" y="4803494"/>
              <a:ext cx="104100" cy="104100"/>
            </a:xfrm>
            <a:prstGeom prst="ellipse">
              <a:avLst/>
            </a:prstGeom>
            <a:solidFill>
              <a:srgbClr val="BDC2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Microsoft Yahei"/>
                <a:ea typeface="Microsoft Yahei"/>
                <a:cs typeface="Microsoft Yahei"/>
                <a:sym typeface="Microsoft Yahe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nvSpPr>
        <p:spPr>
          <a:xfrm>
            <a:off x="744094" y="854875"/>
            <a:ext cx="43815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YOLO 偵測流程</a:t>
            </a:r>
            <a:endParaRPr b="1" sz="3600">
              <a:solidFill>
                <a:srgbClr val="828979"/>
              </a:solidFill>
              <a:latin typeface="Microsoft Yahei"/>
              <a:ea typeface="Microsoft Yahei"/>
              <a:cs typeface="Microsoft Yahei"/>
              <a:sym typeface="Microsoft Yahei"/>
            </a:endParaRPr>
          </a:p>
        </p:txBody>
      </p:sp>
      <p:grpSp>
        <p:nvGrpSpPr>
          <p:cNvPr id="278" name="Google Shape;278;p10"/>
          <p:cNvGrpSpPr/>
          <p:nvPr/>
        </p:nvGrpSpPr>
        <p:grpSpPr>
          <a:xfrm>
            <a:off x="6425359" y="175485"/>
            <a:ext cx="5546264" cy="346714"/>
            <a:chOff x="6852164" y="-95943"/>
            <a:chExt cx="5546264" cy="346714"/>
          </a:xfrm>
        </p:grpSpPr>
        <p:sp>
          <p:nvSpPr>
            <p:cNvPr id="279" name="Google Shape;279;p10"/>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280" name="Google Shape;280;p10"/>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281" name="Google Shape;281;p10"/>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282" name="Google Shape;282;p10"/>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283" name="Google Shape;283;p10"/>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284" name="Google Shape;284;p10"/>
          <p:cNvSpPr/>
          <p:nvPr/>
        </p:nvSpPr>
        <p:spPr>
          <a:xfrm>
            <a:off x="14717371" y="3841640"/>
            <a:ext cx="3294600" cy="499500"/>
          </a:xfrm>
          <a:prstGeom prst="rect">
            <a:avLst/>
          </a:prstGeom>
          <a:noFill/>
          <a:ln>
            <a:noFill/>
          </a:ln>
        </p:spPr>
        <p:txBody>
          <a:bodyPr anchorCtr="0" anchor="t" bIns="45700" lIns="91425" spcFirstLastPara="1" rIns="91425" wrap="square" tIns="45700">
            <a:spAutoFit/>
          </a:bodyPr>
          <a:lstStyle/>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輸出的張量結構</a:t>
            </a:r>
            <a:endParaRPr b="0" i="0" sz="2000" u="none" cap="none" strike="noStrike">
              <a:solidFill>
                <a:srgbClr val="3F3F3F"/>
              </a:solidFill>
              <a:latin typeface="Microsoft Yahei"/>
              <a:ea typeface="Microsoft Yahei"/>
              <a:cs typeface="Microsoft Yahei"/>
              <a:sym typeface="Microsoft Yahei"/>
            </a:endParaRPr>
          </a:p>
        </p:txBody>
      </p:sp>
      <p:sp>
        <p:nvSpPr>
          <p:cNvPr id="285" name="Google Shape;285;p10"/>
          <p:cNvSpPr/>
          <p:nvPr/>
        </p:nvSpPr>
        <p:spPr>
          <a:xfrm>
            <a:off x="1050822" y="1702656"/>
            <a:ext cx="273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000000"/>
                </a:solidFill>
                <a:latin typeface="Arial"/>
                <a:ea typeface="Arial"/>
                <a:cs typeface="Arial"/>
                <a:sym typeface="Arial"/>
              </a:rPr>
              <a:t>遠距教學臉部畫面示意圖</a:t>
            </a:r>
            <a:endParaRPr sz="1800">
              <a:solidFill>
                <a:schemeClr val="dk1"/>
              </a:solidFill>
              <a:latin typeface="Microsoft Yahei"/>
              <a:ea typeface="Microsoft Yahei"/>
              <a:cs typeface="Microsoft Yahei"/>
              <a:sym typeface="Microsoft Yahei"/>
            </a:endParaRPr>
          </a:p>
        </p:txBody>
      </p:sp>
      <p:sp>
        <p:nvSpPr>
          <p:cNvPr id="286" name="Google Shape;286;p10"/>
          <p:cNvSpPr/>
          <p:nvPr/>
        </p:nvSpPr>
        <p:spPr>
          <a:xfrm>
            <a:off x="9842523" y="2847093"/>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信賴度</a:t>
            </a:r>
            <a:endParaRPr sz="1800">
              <a:solidFill>
                <a:schemeClr val="dk1"/>
              </a:solidFill>
              <a:latin typeface="Microsoft Yahei"/>
              <a:ea typeface="Microsoft Yahei"/>
              <a:cs typeface="Microsoft Yahei"/>
              <a:sym typeface="Microsoft Yahei"/>
            </a:endParaRPr>
          </a:p>
        </p:txBody>
      </p:sp>
      <p:sp>
        <p:nvSpPr>
          <p:cNvPr id="287" name="Google Shape;287;p10"/>
          <p:cNvSpPr/>
          <p:nvPr/>
        </p:nvSpPr>
        <p:spPr>
          <a:xfrm>
            <a:off x="8950647" y="5422049"/>
            <a:ext cx="3020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預測框: 座標值(x, y, w, h)</a:t>
            </a:r>
            <a:endParaRPr sz="1800">
              <a:solidFill>
                <a:schemeClr val="dk1"/>
              </a:solidFill>
              <a:latin typeface="Microsoft Yahei"/>
              <a:ea typeface="Microsoft Yahei"/>
              <a:cs typeface="Microsoft Yahei"/>
              <a:sym typeface="Microsoft Yahei"/>
            </a:endParaRPr>
          </a:p>
        </p:txBody>
      </p:sp>
      <p:pic>
        <p:nvPicPr>
          <p:cNvPr id="288" name="Google Shape;288;p10"/>
          <p:cNvPicPr preferRelativeResize="0"/>
          <p:nvPr/>
        </p:nvPicPr>
        <p:blipFill rotWithShape="1">
          <a:blip r:embed="rId3">
            <a:alphaModFix/>
          </a:blip>
          <a:srcRect b="0" l="0" r="0" t="0"/>
          <a:stretch/>
        </p:blipFill>
        <p:spPr>
          <a:xfrm>
            <a:off x="1135837" y="2093915"/>
            <a:ext cx="7328160" cy="4187520"/>
          </a:xfrm>
          <a:prstGeom prst="rect">
            <a:avLst/>
          </a:prstGeom>
          <a:noFill/>
          <a:ln>
            <a:noFill/>
          </a:ln>
        </p:spPr>
      </p:pic>
      <p:cxnSp>
        <p:nvCxnSpPr>
          <p:cNvPr id="289" name="Google Shape;289;p10"/>
          <p:cNvCxnSpPr/>
          <p:nvPr/>
        </p:nvCxnSpPr>
        <p:spPr>
          <a:xfrm>
            <a:off x="5125453" y="5606715"/>
            <a:ext cx="3669600" cy="0"/>
          </a:xfrm>
          <a:prstGeom prst="straightConnector1">
            <a:avLst/>
          </a:prstGeom>
          <a:noFill/>
          <a:ln cap="flat" cmpd="sng" w="38100">
            <a:solidFill>
              <a:srgbClr val="E87B9F"/>
            </a:solidFill>
            <a:prstDash val="solid"/>
            <a:miter lim="800000"/>
            <a:headEnd len="sm" w="sm" type="none"/>
            <a:tailEnd len="med" w="med" type="stealth"/>
          </a:ln>
        </p:spPr>
      </p:cxnSp>
      <p:sp>
        <p:nvSpPr>
          <p:cNvPr id="290" name="Google Shape;290;p10"/>
          <p:cNvSpPr/>
          <p:nvPr/>
        </p:nvSpPr>
        <p:spPr>
          <a:xfrm>
            <a:off x="3702404" y="2774277"/>
            <a:ext cx="613500" cy="613500"/>
          </a:xfrm>
          <a:prstGeom prst="roundRect">
            <a:avLst>
              <a:gd fmla="val 16667" name="adj"/>
            </a:avLst>
          </a:prstGeom>
          <a:noFill/>
          <a:ln cap="flat" cmpd="sng" w="38100">
            <a:solidFill>
              <a:srgbClr val="D5E8D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291" name="Google Shape;291;p10"/>
          <p:cNvCxnSpPr>
            <a:endCxn id="286" idx="1"/>
          </p:cNvCxnSpPr>
          <p:nvPr/>
        </p:nvCxnSpPr>
        <p:spPr>
          <a:xfrm>
            <a:off x="4315923" y="3031743"/>
            <a:ext cx="5526600" cy="0"/>
          </a:xfrm>
          <a:prstGeom prst="straightConnector1">
            <a:avLst/>
          </a:prstGeom>
          <a:noFill/>
          <a:ln cap="flat" cmpd="sng" w="38100">
            <a:solidFill>
              <a:srgbClr val="C4E0B2"/>
            </a:solidFill>
            <a:prstDash val="solid"/>
            <a:miter lim="800000"/>
            <a:headEnd len="sm" w="sm" type="none"/>
            <a:tailEnd len="med" w="med" type="stealth"/>
          </a:ln>
        </p:spPr>
      </p:cxnSp>
      <p:sp>
        <p:nvSpPr>
          <p:cNvPr id="292" name="Google Shape;292;p10"/>
          <p:cNvSpPr/>
          <p:nvPr/>
        </p:nvSpPr>
        <p:spPr>
          <a:xfrm>
            <a:off x="9308260" y="2954771"/>
            <a:ext cx="2738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情緒類別: 7種基本情緒</a:t>
            </a:r>
            <a:endParaRPr sz="1800">
              <a:solidFill>
                <a:schemeClr val="dk1"/>
              </a:solidFill>
              <a:latin typeface="Microsoft Yahei"/>
              <a:ea typeface="Microsoft Yahei"/>
              <a:cs typeface="Microsoft Yahei"/>
              <a:sym typeface="Microsoft Yahei"/>
            </a:endParaRPr>
          </a:p>
        </p:txBody>
      </p:sp>
      <p:sp>
        <p:nvSpPr>
          <p:cNvPr id="293" name="Google Shape;293;p10"/>
          <p:cNvSpPr/>
          <p:nvPr/>
        </p:nvSpPr>
        <p:spPr>
          <a:xfrm>
            <a:off x="3168141" y="2878844"/>
            <a:ext cx="613500" cy="473100"/>
          </a:xfrm>
          <a:prstGeom prst="roundRect">
            <a:avLst>
              <a:gd fmla="val 16667" name="adj"/>
            </a:avLst>
          </a:prstGeom>
          <a:noFill/>
          <a:ln cap="flat" cmpd="sng" w="38100">
            <a:solidFill>
              <a:srgbClr val="DAE8F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294" name="Google Shape;294;p10"/>
          <p:cNvCxnSpPr/>
          <p:nvPr/>
        </p:nvCxnSpPr>
        <p:spPr>
          <a:xfrm>
            <a:off x="3781752" y="3123214"/>
            <a:ext cx="5526600" cy="0"/>
          </a:xfrm>
          <a:prstGeom prst="straightConnector1">
            <a:avLst/>
          </a:prstGeom>
          <a:noFill/>
          <a:ln cap="flat" cmpd="sng" w="38100">
            <a:solidFill>
              <a:srgbClr val="DAE8FC"/>
            </a:solidFill>
            <a:prstDash val="solid"/>
            <a:miter lim="800000"/>
            <a:headEnd len="sm" w="sm" type="none"/>
            <a:tailEnd len="med" w="med" type="stealth"/>
          </a:ln>
        </p:spPr>
      </p:cxnSp>
      <p:sp>
        <p:nvSpPr>
          <p:cNvPr id="295" name="Google Shape;295;p10"/>
          <p:cNvSpPr/>
          <p:nvPr/>
        </p:nvSpPr>
        <p:spPr>
          <a:xfrm>
            <a:off x="8301732" y="3363909"/>
            <a:ext cx="3669600" cy="1290000"/>
          </a:xfrm>
          <a:prstGeom prst="rect">
            <a:avLst/>
          </a:prstGeom>
          <a:noFill/>
          <a:ln>
            <a:noFill/>
          </a:ln>
        </p:spPr>
        <p:txBody>
          <a:bodyPr anchorCtr="0" anchor="t" bIns="45700" lIns="91425" spcFirstLastPara="1" rIns="91425" wrap="square" tIns="45700">
            <a:spAutoFit/>
          </a:bodyPr>
          <a:lstStyle/>
          <a:p>
            <a:pPr indent="-285750" lvl="2" marL="1301750" marR="0" rtl="0" algn="l">
              <a:lnSpc>
                <a:spcPct val="150000"/>
              </a:lnSpc>
              <a:spcBef>
                <a:spcPts val="0"/>
              </a:spcBef>
              <a:spcAft>
                <a:spcPts val="0"/>
              </a:spcAft>
              <a:buClr>
                <a:srgbClr val="1F3651"/>
              </a:buClr>
              <a:buSzPts val="2000"/>
              <a:buFont typeface="Arial"/>
              <a:buChar char="•"/>
            </a:pPr>
            <a:r>
              <a:rPr b="0" i="0" lang="zh-TW" sz="1800" u="none" cap="none" strike="noStrike">
                <a:solidFill>
                  <a:schemeClr val="dk1"/>
                </a:solidFill>
                <a:latin typeface="Microsoft Yahei"/>
                <a:ea typeface="Microsoft Yahei"/>
                <a:cs typeface="Microsoft Yahei"/>
                <a:sym typeface="Microsoft Yahei"/>
              </a:rPr>
              <a:t>中性、高興、驚訝、憤怒、厭惡、恐懼、悲傷</a:t>
            </a:r>
            <a:endParaRPr/>
          </a:p>
        </p:txBody>
      </p:sp>
      <p:sp>
        <p:nvSpPr>
          <p:cNvPr id="296" name="Google Shape;296;p10"/>
          <p:cNvSpPr/>
          <p:nvPr/>
        </p:nvSpPr>
        <p:spPr>
          <a:xfrm>
            <a:off x="3304309" y="3278689"/>
            <a:ext cx="1922400" cy="2799900"/>
          </a:xfrm>
          <a:prstGeom prst="rect">
            <a:avLst/>
          </a:prstGeom>
          <a:noFill/>
          <a:ln cap="flat" cmpd="sng" w="38100">
            <a:solidFill>
              <a:srgbClr val="FFF2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297" name="Google Shape;297;p10"/>
          <p:cNvSpPr/>
          <p:nvPr/>
        </p:nvSpPr>
        <p:spPr>
          <a:xfrm>
            <a:off x="3396987" y="3276130"/>
            <a:ext cx="1728600" cy="2802600"/>
          </a:xfrm>
          <a:prstGeom prst="rect">
            <a:avLst/>
          </a:prstGeom>
          <a:solidFill>
            <a:srgbClr val="FEFFFF">
              <a:alpha val="498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2CC"/>
              </a:solidFill>
              <a:latin typeface="Microsoft Yahei"/>
              <a:ea typeface="Microsoft Yahei"/>
              <a:cs typeface="Microsoft Yahei"/>
              <a:sym typeface="Microsoft Yahei"/>
            </a:endParaRPr>
          </a:p>
        </p:txBody>
      </p:sp>
      <p:cxnSp>
        <p:nvCxnSpPr>
          <p:cNvPr id="298" name="Google Shape;298;p10"/>
          <p:cNvCxnSpPr/>
          <p:nvPr/>
        </p:nvCxnSpPr>
        <p:spPr>
          <a:xfrm>
            <a:off x="5124513" y="5031678"/>
            <a:ext cx="4071300" cy="0"/>
          </a:xfrm>
          <a:prstGeom prst="straightConnector1">
            <a:avLst/>
          </a:prstGeom>
          <a:noFill/>
          <a:ln cap="flat" cmpd="sng" w="38100">
            <a:solidFill>
              <a:srgbClr val="FFF2CC"/>
            </a:solidFill>
            <a:prstDash val="solid"/>
            <a:miter lim="800000"/>
            <a:headEnd len="sm" w="sm" type="none"/>
            <a:tailEnd len="med" w="med" type="stealth"/>
          </a:ln>
        </p:spPr>
      </p:cxnSp>
      <p:sp>
        <p:nvSpPr>
          <p:cNvPr id="299" name="Google Shape;299;p10"/>
          <p:cNvSpPr/>
          <p:nvPr/>
        </p:nvSpPr>
        <p:spPr>
          <a:xfrm>
            <a:off x="9209269" y="4831892"/>
            <a:ext cx="24846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IOU: 預測位置與實際位置交集和並集的比值</a:t>
            </a:r>
            <a:endParaRPr sz="1800">
              <a:solidFill>
                <a:schemeClr val="dk1"/>
              </a:solidFill>
              <a:latin typeface="Microsoft Yahei"/>
              <a:ea typeface="Microsoft Yahei"/>
              <a:cs typeface="Microsoft Yahei"/>
              <a:sym typeface="Microsoft Yahei"/>
            </a:endParaRPr>
          </a:p>
        </p:txBody>
      </p:sp>
      <p:sp>
        <p:nvSpPr>
          <p:cNvPr id="300" name="Google Shape;300;p10"/>
          <p:cNvSpPr/>
          <p:nvPr/>
        </p:nvSpPr>
        <p:spPr>
          <a:xfrm>
            <a:off x="5195552" y="4646291"/>
            <a:ext cx="26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FFF2CC"/>
                </a:solidFill>
                <a:latin typeface="Microsoft Yahei"/>
                <a:ea typeface="Microsoft Yahei"/>
                <a:cs typeface="Microsoft Yahei"/>
                <a:sym typeface="Microsoft Yahei"/>
              </a:rPr>
              <a:t>真實框(Ground Truth)</a:t>
            </a:r>
            <a:endParaRPr sz="1800">
              <a:solidFill>
                <a:srgbClr val="FFF2CC"/>
              </a:solidFill>
              <a:latin typeface="Microsoft Yahei"/>
              <a:ea typeface="Microsoft Yahei"/>
              <a:cs typeface="Microsoft Yahei"/>
              <a:sym typeface="Microsoft Yahei"/>
            </a:endParaRPr>
          </a:p>
        </p:txBody>
      </p:sp>
      <p:sp>
        <p:nvSpPr>
          <p:cNvPr id="301" name="Google Shape;301;p10"/>
          <p:cNvSpPr/>
          <p:nvPr/>
        </p:nvSpPr>
        <p:spPr>
          <a:xfrm>
            <a:off x="3304309" y="2578648"/>
            <a:ext cx="26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E87B9F"/>
                </a:solidFill>
                <a:latin typeface="Microsoft Yahei"/>
                <a:ea typeface="Microsoft Yahei"/>
                <a:cs typeface="Microsoft Yahei"/>
                <a:sym typeface="Microsoft Yahei"/>
              </a:rPr>
              <a:t>預測框(Bounding Box)</a:t>
            </a:r>
            <a:endParaRPr sz="1800">
              <a:solidFill>
                <a:srgbClr val="E87B9F"/>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8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5">
                                            <p:txEl>
                                              <p:pRg end="0" st="0"/>
                                            </p:txEl>
                                          </p:spTgt>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8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1"/>
          <p:cNvSpPr txBox="1"/>
          <p:nvPr/>
        </p:nvSpPr>
        <p:spPr>
          <a:xfrm>
            <a:off x="815008" y="874853"/>
            <a:ext cx="26040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研究動機</a:t>
            </a:r>
            <a:endParaRPr b="1" sz="3600">
              <a:solidFill>
                <a:srgbClr val="828979"/>
              </a:solidFill>
              <a:latin typeface="Microsoft Yahei"/>
              <a:ea typeface="Microsoft Yahei"/>
              <a:cs typeface="Microsoft Yahei"/>
              <a:sym typeface="Microsoft Yahei"/>
            </a:endParaRPr>
          </a:p>
        </p:txBody>
      </p:sp>
      <p:grpSp>
        <p:nvGrpSpPr>
          <p:cNvPr id="308" name="Google Shape;308;p11"/>
          <p:cNvGrpSpPr/>
          <p:nvPr/>
        </p:nvGrpSpPr>
        <p:grpSpPr>
          <a:xfrm>
            <a:off x="6425359" y="175485"/>
            <a:ext cx="5546264" cy="346714"/>
            <a:chOff x="6852164" y="-95943"/>
            <a:chExt cx="5546264" cy="346714"/>
          </a:xfrm>
        </p:grpSpPr>
        <p:sp>
          <p:nvSpPr>
            <p:cNvPr id="309" name="Google Shape;309;p11"/>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310" name="Google Shape;310;p11"/>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311" name="Google Shape;311;p11"/>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312" name="Google Shape;312;p11"/>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313" name="Google Shape;313;p11"/>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314" name="Google Shape;314;p11"/>
          <p:cNvSpPr/>
          <p:nvPr/>
        </p:nvSpPr>
        <p:spPr>
          <a:xfrm>
            <a:off x="1059303" y="2228223"/>
            <a:ext cx="4193700" cy="1884600"/>
          </a:xfrm>
          <a:prstGeom prst="rect">
            <a:avLst/>
          </a:prstGeom>
          <a:noFill/>
          <a:ln>
            <a:noFill/>
          </a:ln>
        </p:spPr>
        <p:txBody>
          <a:bodyPr anchorCtr="0" anchor="t" bIns="45700" lIns="91425" spcFirstLastPara="1" rIns="91425" wrap="square" tIns="45700">
            <a:spAutoFit/>
          </a:bodyPr>
          <a:lstStyle/>
          <a:p>
            <a:pPr indent="-457200" lvl="0" marL="514350" marR="0" rtl="0" algn="l">
              <a:lnSpc>
                <a:spcPct val="150000"/>
              </a:lnSpc>
              <a:spcBef>
                <a:spcPts val="0"/>
              </a:spcBef>
              <a:spcAft>
                <a:spcPts val="0"/>
              </a:spcAft>
              <a:buClr>
                <a:schemeClr val="dk1"/>
              </a:buClr>
              <a:buSzPts val="2000"/>
              <a:buFont typeface="Microsoft Yahei"/>
              <a:buAutoNum type="arabicPeriod"/>
            </a:pPr>
            <a:r>
              <a:rPr lang="zh-TW" sz="2000">
                <a:solidFill>
                  <a:schemeClr val="dk1"/>
                </a:solidFill>
                <a:latin typeface="Microsoft Yahei"/>
                <a:ea typeface="Microsoft Yahei"/>
                <a:cs typeface="Microsoft Yahei"/>
                <a:sym typeface="Microsoft Yahei"/>
              </a:rPr>
              <a:t>傳統課堂情緒評估方法:</a:t>
            </a:r>
            <a:endParaRPr/>
          </a:p>
          <a:p>
            <a:pPr indent="-285750" lvl="1" marL="800100" marR="0" rtl="0" algn="l">
              <a:lnSpc>
                <a:spcPct val="150000"/>
              </a:lnSpc>
              <a:spcBef>
                <a:spcPts val="0"/>
              </a:spcBef>
              <a:spcAft>
                <a:spcPts val="0"/>
              </a:spcAft>
              <a:buClr>
                <a:schemeClr val="dk1"/>
              </a:buClr>
              <a:buSzPts val="2000"/>
              <a:buFont typeface="Arial"/>
              <a:buChar char="•"/>
            </a:pPr>
            <a:r>
              <a:rPr b="0" i="0" lang="zh-TW" sz="2000" u="none" cap="none" strike="noStrike">
                <a:solidFill>
                  <a:schemeClr val="dk1"/>
                </a:solidFill>
                <a:latin typeface="Microsoft Yahei"/>
                <a:ea typeface="Microsoft Yahei"/>
                <a:cs typeface="Microsoft Yahei"/>
                <a:sym typeface="Microsoft Yahei"/>
              </a:rPr>
              <a:t>傳統問卷評量、課堂觀察</a:t>
            </a:r>
            <a:endParaRPr b="0" i="0" sz="2000" u="none" cap="none" strike="noStrike">
              <a:solidFill>
                <a:schemeClr val="dk1"/>
              </a:solidFill>
              <a:latin typeface="Microsoft Yahei"/>
              <a:ea typeface="Microsoft Yahei"/>
              <a:cs typeface="Microsoft Yahei"/>
              <a:sym typeface="Microsoft Yahei"/>
            </a:endParaRPr>
          </a:p>
          <a:p>
            <a:pPr indent="-285750" lvl="1" marL="800100" marR="0" rtl="0" algn="l">
              <a:lnSpc>
                <a:spcPct val="150000"/>
              </a:lnSpc>
              <a:spcBef>
                <a:spcPts val="0"/>
              </a:spcBef>
              <a:spcAft>
                <a:spcPts val="0"/>
              </a:spcAft>
              <a:buClr>
                <a:schemeClr val="dk1"/>
              </a:buClr>
              <a:buSzPts val="2000"/>
              <a:buFont typeface="Arial"/>
              <a:buChar char="•"/>
            </a:pPr>
            <a:r>
              <a:rPr b="0" i="0" lang="zh-TW" sz="2000" u="none" cap="none" strike="noStrike">
                <a:solidFill>
                  <a:schemeClr val="dk1"/>
                </a:solidFill>
                <a:latin typeface="Microsoft Yahei"/>
                <a:ea typeface="Microsoft Yahei"/>
                <a:cs typeface="Microsoft Yahei"/>
                <a:sym typeface="Microsoft Yahei"/>
              </a:rPr>
              <a:t>缺點: 成本高、不客觀 </a:t>
            </a:r>
            <a:endParaRPr b="0" i="0" sz="2000" u="none" cap="none" strike="noStrike">
              <a:solidFill>
                <a:schemeClr val="dk1"/>
              </a:solidFill>
              <a:latin typeface="Microsoft Yahei"/>
              <a:ea typeface="Microsoft Yahei"/>
              <a:cs typeface="Microsoft Yahei"/>
              <a:sym typeface="Microsoft Yahei"/>
            </a:endParaRPr>
          </a:p>
          <a:p>
            <a:pPr indent="0" lvl="1" marL="514350" marR="0" rtl="0" algn="l">
              <a:lnSpc>
                <a:spcPct val="150000"/>
              </a:lnSpc>
              <a:spcBef>
                <a:spcPts val="0"/>
              </a:spcBef>
              <a:spcAft>
                <a:spcPts val="0"/>
              </a:spcAft>
              <a:buNone/>
            </a:pPr>
            <a:r>
              <a:rPr b="1" i="0" lang="zh-TW" sz="2000" u="none" cap="none" strike="noStrike">
                <a:solidFill>
                  <a:schemeClr val="dk1"/>
                </a:solidFill>
                <a:latin typeface="Microsoft Yahei"/>
                <a:ea typeface="Microsoft Yahei"/>
                <a:cs typeface="Microsoft Yahei"/>
                <a:sym typeface="Microsoft Yahei"/>
              </a:rPr>
              <a:t>-&gt; 自動化</a:t>
            </a:r>
            <a:r>
              <a:rPr b="0" i="0" lang="zh-TW" sz="2000" u="none" cap="none" strike="noStrike">
                <a:solidFill>
                  <a:schemeClr val="dk1"/>
                </a:solidFill>
                <a:latin typeface="Microsoft Yahei"/>
                <a:ea typeface="Microsoft Yahei"/>
                <a:cs typeface="Microsoft Yahei"/>
                <a:sym typeface="Microsoft Yahei"/>
              </a:rPr>
              <a:t>偵測師生臉部情緒</a:t>
            </a:r>
            <a:endParaRPr b="0" i="0" sz="2000" u="none" cap="none" strike="noStrike">
              <a:solidFill>
                <a:schemeClr val="dk1"/>
              </a:solidFill>
              <a:latin typeface="Microsoft Yahei"/>
              <a:ea typeface="Microsoft Yahei"/>
              <a:cs typeface="Microsoft Yahei"/>
              <a:sym typeface="Microsoft Yahei"/>
            </a:endParaRPr>
          </a:p>
        </p:txBody>
      </p:sp>
      <p:sp>
        <p:nvSpPr>
          <p:cNvPr id="315" name="Google Shape;315;p11"/>
          <p:cNvSpPr/>
          <p:nvPr/>
        </p:nvSpPr>
        <p:spPr>
          <a:xfrm>
            <a:off x="6425359" y="2228223"/>
            <a:ext cx="4634700" cy="1884600"/>
          </a:xfrm>
          <a:prstGeom prst="rect">
            <a:avLst/>
          </a:prstGeom>
          <a:noFill/>
          <a:ln>
            <a:noFill/>
          </a:ln>
        </p:spPr>
        <p:txBody>
          <a:bodyPr anchorCtr="0" anchor="t" bIns="45700" lIns="91425" spcFirstLastPara="1" rIns="91425" wrap="square" tIns="45700">
            <a:spAutoFit/>
          </a:bodyPr>
          <a:lstStyle/>
          <a:p>
            <a:pPr indent="-457200" lvl="0" marL="514350" marR="0" rtl="0" algn="l">
              <a:lnSpc>
                <a:spcPct val="150000"/>
              </a:lnSpc>
              <a:spcBef>
                <a:spcPts val="0"/>
              </a:spcBef>
              <a:spcAft>
                <a:spcPts val="0"/>
              </a:spcAft>
              <a:buClr>
                <a:schemeClr val="dk1"/>
              </a:buClr>
              <a:buSzPts val="2000"/>
              <a:buFont typeface="Microsoft Yahei"/>
              <a:buAutoNum type="arabicPeriod" startAt="2"/>
            </a:pPr>
            <a:r>
              <a:rPr lang="zh-TW" sz="2000">
                <a:solidFill>
                  <a:schemeClr val="dk1"/>
                </a:solidFill>
                <a:latin typeface="Microsoft Yahei"/>
                <a:ea typeface="Microsoft Yahei"/>
                <a:cs typeface="Microsoft Yahei"/>
                <a:sym typeface="Microsoft Yahei"/>
              </a:rPr>
              <a:t>學生評鑑教師方法:</a:t>
            </a:r>
            <a:endParaRPr/>
          </a:p>
          <a:p>
            <a:pPr indent="-285750" lvl="1" marL="800100" marR="0" rtl="0" algn="l">
              <a:lnSpc>
                <a:spcPct val="150000"/>
              </a:lnSpc>
              <a:spcBef>
                <a:spcPts val="0"/>
              </a:spcBef>
              <a:spcAft>
                <a:spcPts val="0"/>
              </a:spcAft>
              <a:buClr>
                <a:schemeClr val="dk1"/>
              </a:buClr>
              <a:buSzPts val="2000"/>
              <a:buFont typeface="Arial"/>
              <a:buChar char="•"/>
            </a:pPr>
            <a:r>
              <a:rPr b="0" i="0" lang="zh-TW" sz="2000" u="none" cap="none" strike="noStrike">
                <a:solidFill>
                  <a:schemeClr val="dk1"/>
                </a:solidFill>
                <a:latin typeface="Microsoft Yahei"/>
                <a:ea typeface="Microsoft Yahei"/>
                <a:cs typeface="Microsoft Yahei"/>
                <a:sym typeface="Microsoft Yahei"/>
              </a:rPr>
              <a:t>期中期末填寫教學問卷</a:t>
            </a:r>
            <a:endParaRPr b="0" i="0" sz="2000" u="none" cap="none" strike="noStrike">
              <a:solidFill>
                <a:schemeClr val="dk1"/>
              </a:solidFill>
              <a:latin typeface="Microsoft Yahei"/>
              <a:ea typeface="Microsoft Yahei"/>
              <a:cs typeface="Microsoft Yahei"/>
              <a:sym typeface="Microsoft Yahei"/>
            </a:endParaRPr>
          </a:p>
          <a:p>
            <a:pPr indent="-285750" lvl="1" marL="800100" marR="0" rtl="0" algn="l">
              <a:lnSpc>
                <a:spcPct val="150000"/>
              </a:lnSpc>
              <a:spcBef>
                <a:spcPts val="0"/>
              </a:spcBef>
              <a:spcAft>
                <a:spcPts val="0"/>
              </a:spcAft>
              <a:buClr>
                <a:schemeClr val="dk1"/>
              </a:buClr>
              <a:buSzPts val="2000"/>
              <a:buFont typeface="Arial"/>
              <a:buChar char="•"/>
            </a:pPr>
            <a:r>
              <a:rPr b="0" i="0" lang="zh-TW" sz="2000" u="none" cap="none" strike="noStrike">
                <a:solidFill>
                  <a:schemeClr val="dk1"/>
                </a:solidFill>
                <a:latin typeface="Microsoft Yahei"/>
                <a:ea typeface="Microsoft Yahei"/>
                <a:cs typeface="Microsoft Yahei"/>
                <a:sym typeface="Microsoft Yahei"/>
              </a:rPr>
              <a:t>缺點: 高分數效應(造假)、不即時</a:t>
            </a:r>
            <a:endParaRPr b="0" i="0" sz="2000" u="none" cap="none" strike="noStrike">
              <a:solidFill>
                <a:schemeClr val="dk1"/>
              </a:solidFill>
              <a:latin typeface="Microsoft Yahei"/>
              <a:ea typeface="Microsoft Yahei"/>
              <a:cs typeface="Microsoft Yahei"/>
              <a:sym typeface="Microsoft Yahei"/>
            </a:endParaRPr>
          </a:p>
          <a:p>
            <a:pPr indent="0" lvl="1" marL="514350" marR="0" rtl="0" algn="l">
              <a:lnSpc>
                <a:spcPct val="150000"/>
              </a:lnSpc>
              <a:spcBef>
                <a:spcPts val="0"/>
              </a:spcBef>
              <a:spcAft>
                <a:spcPts val="0"/>
              </a:spcAft>
              <a:buNone/>
            </a:pPr>
            <a:r>
              <a:rPr b="1" i="0" lang="zh-TW" sz="2000" u="none" cap="none" strike="noStrike">
                <a:solidFill>
                  <a:schemeClr val="dk1"/>
                </a:solidFill>
                <a:latin typeface="Microsoft Yahei"/>
                <a:ea typeface="Microsoft Yahei"/>
                <a:cs typeface="Microsoft Yahei"/>
                <a:sym typeface="Microsoft Yahei"/>
              </a:rPr>
              <a:t>-&gt; 即時</a:t>
            </a:r>
            <a:r>
              <a:rPr b="0" i="0" lang="zh-TW" sz="2000" u="none" cap="none" strike="noStrike">
                <a:solidFill>
                  <a:schemeClr val="dk1"/>
                </a:solidFill>
                <a:latin typeface="Microsoft Yahei"/>
                <a:ea typeface="Microsoft Yahei"/>
                <a:cs typeface="Microsoft Yahei"/>
                <a:sym typeface="Microsoft Yahei"/>
              </a:rPr>
              <a:t>課堂滿意度回饋</a:t>
            </a:r>
            <a:endParaRPr/>
          </a:p>
        </p:txBody>
      </p:sp>
      <p:sp>
        <p:nvSpPr>
          <p:cNvPr id="316" name="Google Shape;316;p11"/>
          <p:cNvSpPr/>
          <p:nvPr/>
        </p:nvSpPr>
        <p:spPr>
          <a:xfrm>
            <a:off x="496871" y="4628642"/>
            <a:ext cx="8830200" cy="400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000"/>
              <a:buFont typeface="Arial"/>
              <a:buChar char="•"/>
            </a:pPr>
            <a:r>
              <a:rPr b="1" lang="zh-TW" sz="2000">
                <a:solidFill>
                  <a:srgbClr val="3F3F3F"/>
                </a:solidFill>
                <a:latin typeface="Microsoft Yahei"/>
                <a:ea typeface="Microsoft Yahei"/>
                <a:cs typeface="Microsoft Yahei"/>
                <a:sym typeface="Microsoft Yahei"/>
              </a:rPr>
              <a:t>深度學習(YOLO)建立即時教學評價系統 -&gt; 可用於協助教師修正教學策略</a:t>
            </a:r>
            <a:endParaRPr sz="2000">
              <a:solidFill>
                <a:schemeClr val="dk1"/>
              </a:solidFill>
              <a:latin typeface="Microsoft Yahei"/>
              <a:ea typeface="Microsoft Yahei"/>
              <a:cs typeface="Microsoft Yahei"/>
              <a:sym typeface="Microsoft Yahei"/>
            </a:endParaRPr>
          </a:p>
        </p:txBody>
      </p:sp>
      <p:sp>
        <p:nvSpPr>
          <p:cNvPr id="317" name="Google Shape;317;p11"/>
          <p:cNvSpPr/>
          <p:nvPr/>
        </p:nvSpPr>
        <p:spPr>
          <a:xfrm>
            <a:off x="496871" y="5286912"/>
            <a:ext cx="10305300" cy="400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000"/>
              <a:buFont typeface="Arial"/>
              <a:buChar char="•"/>
            </a:pPr>
            <a:r>
              <a:rPr b="1" lang="zh-TW" sz="2000">
                <a:solidFill>
                  <a:srgbClr val="3F3F3F"/>
                </a:solidFill>
                <a:latin typeface="Microsoft Yahei"/>
                <a:ea typeface="Microsoft Yahei"/>
                <a:cs typeface="Microsoft Yahei"/>
                <a:sym typeface="Microsoft Yahei"/>
              </a:rPr>
              <a:t>基於情緒渲染的端對端系統(end2end) -&gt; 高度使用者親和性(highly user friendly)  </a:t>
            </a:r>
            <a:endParaRPr b="1" sz="2000">
              <a:solidFill>
                <a:srgbClr val="3F3F3F"/>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txBox="1"/>
          <p:nvPr/>
        </p:nvSpPr>
        <p:spPr>
          <a:xfrm>
            <a:off x="1202380" y="880615"/>
            <a:ext cx="20313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研究目的</a:t>
            </a:r>
            <a:endParaRPr b="1" sz="3600">
              <a:solidFill>
                <a:srgbClr val="828979"/>
              </a:solidFill>
              <a:latin typeface="Microsoft Yahei"/>
              <a:ea typeface="Microsoft Yahei"/>
              <a:cs typeface="Microsoft Yahei"/>
              <a:sym typeface="Microsoft Yahei"/>
            </a:endParaRPr>
          </a:p>
        </p:txBody>
      </p:sp>
      <p:sp>
        <p:nvSpPr>
          <p:cNvPr id="324" name="Google Shape;324;p12"/>
          <p:cNvSpPr txBox="1"/>
          <p:nvPr/>
        </p:nvSpPr>
        <p:spPr>
          <a:xfrm>
            <a:off x="3627266" y="2187781"/>
            <a:ext cx="6497700" cy="390000"/>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t/>
            </a:r>
            <a:endParaRPr sz="2267">
              <a:solidFill>
                <a:srgbClr val="262626"/>
              </a:solidFill>
              <a:latin typeface="Microsoft Yahei"/>
              <a:ea typeface="Microsoft Yahei"/>
              <a:cs typeface="Microsoft Yahei"/>
              <a:sym typeface="Microsoft Yahei"/>
            </a:endParaRPr>
          </a:p>
        </p:txBody>
      </p:sp>
      <p:sp>
        <p:nvSpPr>
          <p:cNvPr id="325" name="Google Shape;325;p12"/>
          <p:cNvSpPr txBox="1"/>
          <p:nvPr/>
        </p:nvSpPr>
        <p:spPr>
          <a:xfrm>
            <a:off x="1202380" y="3457632"/>
            <a:ext cx="3657000" cy="390000"/>
          </a:xfrm>
          <a:prstGeom prst="rect">
            <a:avLst/>
          </a:prstGeom>
          <a:noFill/>
          <a:ln>
            <a:noFill/>
          </a:ln>
        </p:spPr>
        <p:txBody>
          <a:bodyPr anchorCtr="0" anchor="ctr" bIns="121900" lIns="121900" spcFirstLastPara="1" rIns="121900" wrap="square" tIns="121900">
            <a:noAutofit/>
          </a:bodyPr>
          <a:lstStyle/>
          <a:p>
            <a:pPr indent="0" lvl="0" marL="0" marR="0" rtl="0" algn="ctr">
              <a:spcBef>
                <a:spcPts val="0"/>
              </a:spcBef>
              <a:spcAft>
                <a:spcPts val="0"/>
              </a:spcAft>
              <a:buNone/>
            </a:pPr>
            <a:r>
              <a:rPr lang="zh-TW" sz="2267">
                <a:solidFill>
                  <a:srgbClr val="FFFFFF"/>
                </a:solidFill>
                <a:latin typeface="Microsoft Yahei"/>
                <a:ea typeface="Microsoft Yahei"/>
                <a:cs typeface="Microsoft Yahei"/>
                <a:sym typeface="Microsoft Yahei"/>
              </a:rPr>
              <a:t>分析教學滿意度分數驗證課堂互動評分系統有效性。</a:t>
            </a:r>
            <a:endParaRPr/>
          </a:p>
        </p:txBody>
      </p:sp>
      <p:sp>
        <p:nvSpPr>
          <p:cNvPr id="326" name="Google Shape;326;p12"/>
          <p:cNvSpPr txBox="1"/>
          <p:nvPr/>
        </p:nvSpPr>
        <p:spPr>
          <a:xfrm>
            <a:off x="1258517" y="2156568"/>
            <a:ext cx="8660100" cy="3518100"/>
          </a:xfrm>
          <a:prstGeom prst="rect">
            <a:avLst/>
          </a:prstGeom>
          <a:noFill/>
          <a:ln>
            <a:noFill/>
          </a:ln>
        </p:spPr>
        <p:txBody>
          <a:bodyPr anchorCtr="0" anchor="ctr" bIns="121900" lIns="121900" spcFirstLastPara="1" rIns="121900" wrap="square" tIns="121900">
            <a:noAutofit/>
          </a:bodyPr>
          <a:lstStyle/>
          <a:p>
            <a:pPr indent="-313245" lvl="0" marL="457200" marR="0" rtl="0" algn="l">
              <a:lnSpc>
                <a:spcPct val="200000"/>
              </a:lnSpc>
              <a:spcBef>
                <a:spcPts val="0"/>
              </a:spcBef>
              <a:spcAft>
                <a:spcPts val="0"/>
              </a:spcAft>
              <a:buClr>
                <a:srgbClr val="000000"/>
              </a:buClr>
              <a:buSzPts val="2267"/>
              <a:buFont typeface="Microsoft Yahei"/>
              <a:buNone/>
            </a:pPr>
            <a:r>
              <a:t/>
            </a:r>
            <a:endParaRPr sz="2267">
              <a:solidFill>
                <a:srgbClr val="262626"/>
              </a:solidFill>
              <a:latin typeface="Microsoft Yahei"/>
              <a:ea typeface="Microsoft Yahei"/>
              <a:cs typeface="Microsoft Yahei"/>
              <a:sym typeface="Microsoft Yahei"/>
            </a:endParaRPr>
          </a:p>
          <a:p>
            <a:pPr indent="-313245" lvl="0" marL="457200" marR="0" rtl="0" algn="l">
              <a:lnSpc>
                <a:spcPct val="200000"/>
              </a:lnSpc>
              <a:spcBef>
                <a:spcPts val="0"/>
              </a:spcBef>
              <a:spcAft>
                <a:spcPts val="0"/>
              </a:spcAft>
              <a:buClr>
                <a:srgbClr val="000000"/>
              </a:buClr>
              <a:buSzPts val="2267"/>
              <a:buFont typeface="Microsoft Yahei"/>
              <a:buNone/>
            </a:pPr>
            <a:r>
              <a:t/>
            </a:r>
            <a:endParaRPr sz="2267">
              <a:solidFill>
                <a:srgbClr val="262626"/>
              </a:solidFill>
              <a:latin typeface="Microsoft Yahei"/>
              <a:ea typeface="Microsoft Yahei"/>
              <a:cs typeface="Microsoft Yahei"/>
              <a:sym typeface="Microsoft Yahei"/>
            </a:endParaRPr>
          </a:p>
          <a:p>
            <a:pPr indent="-457200" lvl="0" marL="457200" marR="0" rtl="0" algn="l">
              <a:lnSpc>
                <a:spcPct val="200000"/>
              </a:lnSpc>
              <a:spcBef>
                <a:spcPts val="0"/>
              </a:spcBef>
              <a:spcAft>
                <a:spcPts val="0"/>
              </a:spcAft>
              <a:buClr>
                <a:srgbClr val="000000"/>
              </a:buClr>
              <a:buSzPts val="2000"/>
              <a:buFont typeface="Microsoft Yahei"/>
              <a:buAutoNum type="arabicPeriod"/>
            </a:pPr>
            <a:r>
              <a:rPr lang="zh-TW" sz="2000">
                <a:solidFill>
                  <a:schemeClr val="dk1"/>
                </a:solidFill>
                <a:latin typeface="Microsoft Yahei"/>
                <a:ea typeface="Microsoft Yahei"/>
                <a:cs typeface="Microsoft Yahei"/>
                <a:sym typeface="Microsoft Yahei"/>
              </a:rPr>
              <a:t>建立即時端對端的課堂互動評分系統</a:t>
            </a:r>
            <a:endParaRPr sz="2000">
              <a:solidFill>
                <a:schemeClr val="dk1"/>
              </a:solidFill>
              <a:latin typeface="Microsoft Yahei"/>
              <a:ea typeface="Microsoft Yahei"/>
              <a:cs typeface="Microsoft Yahei"/>
              <a:sym typeface="Microsoft Yahei"/>
            </a:endParaRPr>
          </a:p>
          <a:p>
            <a:pPr indent="-457200" lvl="1" marL="914400" marR="0" rtl="0" algn="l">
              <a:lnSpc>
                <a:spcPct val="200000"/>
              </a:lnSpc>
              <a:spcBef>
                <a:spcPts val="0"/>
              </a:spcBef>
              <a:spcAft>
                <a:spcPts val="0"/>
              </a:spcAft>
              <a:buClr>
                <a:srgbClr val="000000"/>
              </a:buClr>
              <a:buSzPts val="2000"/>
              <a:buFont typeface="Microsoft Yahei"/>
              <a:buAutoNum type="alphaLcParenR"/>
            </a:pPr>
            <a:r>
              <a:rPr b="0" i="0" lang="zh-TW" sz="2000" u="none" cap="none" strike="noStrike">
                <a:solidFill>
                  <a:srgbClr val="262626"/>
                </a:solidFill>
                <a:latin typeface="Microsoft Yahei"/>
                <a:ea typeface="Microsoft Yahei"/>
                <a:cs typeface="Microsoft Yahei"/>
                <a:sym typeface="Microsoft Yahei"/>
              </a:rPr>
              <a:t>運用YOLO建立教師、學生課堂情緒辨識模型</a:t>
            </a:r>
            <a:endParaRPr/>
          </a:p>
          <a:p>
            <a:pPr indent="-457200" lvl="1" marL="914400" marR="0" rtl="0" algn="l">
              <a:lnSpc>
                <a:spcPct val="200000"/>
              </a:lnSpc>
              <a:spcBef>
                <a:spcPts val="0"/>
              </a:spcBef>
              <a:spcAft>
                <a:spcPts val="0"/>
              </a:spcAft>
              <a:buClr>
                <a:srgbClr val="000000"/>
              </a:buClr>
              <a:buSzPts val="2000"/>
              <a:buFont typeface="Microsoft Yahei"/>
              <a:buAutoNum type="alphaLcParenR"/>
            </a:pPr>
            <a:r>
              <a:rPr b="0" i="0" lang="zh-TW" sz="2000" u="none" cap="none" strike="noStrike">
                <a:solidFill>
                  <a:srgbClr val="262626"/>
                </a:solidFill>
                <a:latin typeface="Microsoft Yahei"/>
                <a:ea typeface="Microsoft Yahei"/>
                <a:cs typeface="Microsoft Yahei"/>
                <a:sym typeface="Microsoft Yahei"/>
              </a:rPr>
              <a:t>透過深度學習與師生情緒渲染建立教學滿意度模型</a:t>
            </a:r>
            <a:endParaRPr b="0" i="0" sz="2000" u="none" cap="none" strike="noStrike">
              <a:solidFill>
                <a:srgbClr val="262626"/>
              </a:solidFill>
              <a:latin typeface="Microsoft Yahei"/>
              <a:ea typeface="Microsoft Yahei"/>
              <a:cs typeface="Microsoft Yahei"/>
              <a:sym typeface="Microsoft Yahei"/>
            </a:endParaRPr>
          </a:p>
          <a:p>
            <a:pPr indent="-457200" lvl="0" marL="457200" marR="0" rtl="0" algn="l">
              <a:lnSpc>
                <a:spcPct val="200000"/>
              </a:lnSpc>
              <a:spcBef>
                <a:spcPts val="0"/>
              </a:spcBef>
              <a:spcAft>
                <a:spcPts val="0"/>
              </a:spcAft>
              <a:buClr>
                <a:srgbClr val="000000"/>
              </a:buClr>
              <a:buSzPts val="2000"/>
              <a:buFont typeface="Microsoft Yahei"/>
              <a:buAutoNum type="arabicPeriod"/>
            </a:pPr>
            <a:r>
              <a:rPr lang="zh-TW" sz="2000">
                <a:solidFill>
                  <a:schemeClr val="dk1"/>
                </a:solidFill>
                <a:latin typeface="Arial"/>
                <a:ea typeface="Arial"/>
                <a:cs typeface="Arial"/>
                <a:sym typeface="Arial"/>
              </a:rPr>
              <a:t>使用教學滿意度量表分數驗證課堂互動評分系統有效性</a:t>
            </a:r>
            <a:endParaRPr/>
          </a:p>
          <a:p>
            <a:pPr indent="0" lvl="0" marL="0" marR="0" rtl="0" algn="l">
              <a:lnSpc>
                <a:spcPct val="200000"/>
              </a:lnSpc>
              <a:spcBef>
                <a:spcPts val="0"/>
              </a:spcBef>
              <a:spcAft>
                <a:spcPts val="0"/>
              </a:spcAft>
              <a:buNone/>
            </a:pPr>
            <a:r>
              <a:t/>
            </a:r>
            <a:endParaRPr sz="2400">
              <a:solidFill>
                <a:schemeClr val="dk1"/>
              </a:solidFill>
              <a:latin typeface="Arial"/>
              <a:ea typeface="Arial"/>
              <a:cs typeface="Arial"/>
              <a:sym typeface="Arial"/>
            </a:endParaRPr>
          </a:p>
          <a:p>
            <a:pPr indent="0" lvl="0" marL="0" marR="0" rtl="0" algn="ctr">
              <a:lnSpc>
                <a:spcPct val="200000"/>
              </a:lnSpc>
              <a:spcBef>
                <a:spcPts val="0"/>
              </a:spcBef>
              <a:spcAft>
                <a:spcPts val="0"/>
              </a:spcAft>
              <a:buNone/>
            </a:pPr>
            <a:r>
              <a:t/>
            </a:r>
            <a:endParaRPr sz="2267">
              <a:solidFill>
                <a:srgbClr val="262626"/>
              </a:solidFill>
              <a:latin typeface="Microsoft Yahei"/>
              <a:ea typeface="Microsoft Yahei"/>
              <a:cs typeface="Microsoft Yahei"/>
              <a:sym typeface="Microsoft Yahei"/>
            </a:endParaRPr>
          </a:p>
          <a:p>
            <a:pPr indent="0" lvl="0" marL="0" marR="0" rtl="0" algn="ctr">
              <a:lnSpc>
                <a:spcPct val="200000"/>
              </a:lnSpc>
              <a:spcBef>
                <a:spcPts val="0"/>
              </a:spcBef>
              <a:spcAft>
                <a:spcPts val="0"/>
              </a:spcAft>
              <a:buNone/>
            </a:pPr>
            <a:r>
              <a:t/>
            </a:r>
            <a:endParaRPr sz="2267">
              <a:solidFill>
                <a:srgbClr val="FFFFFF"/>
              </a:solidFill>
              <a:latin typeface="Microsoft Yahei"/>
              <a:ea typeface="Microsoft Yahei"/>
              <a:cs typeface="Microsoft Yahei"/>
              <a:sym typeface="Microsoft Yahei"/>
            </a:endParaRPr>
          </a:p>
        </p:txBody>
      </p:sp>
      <p:grpSp>
        <p:nvGrpSpPr>
          <p:cNvPr id="327" name="Google Shape;327;p12"/>
          <p:cNvGrpSpPr/>
          <p:nvPr/>
        </p:nvGrpSpPr>
        <p:grpSpPr>
          <a:xfrm>
            <a:off x="6425359" y="175485"/>
            <a:ext cx="5546264" cy="346714"/>
            <a:chOff x="6852164" y="-95943"/>
            <a:chExt cx="5546264" cy="346714"/>
          </a:xfrm>
        </p:grpSpPr>
        <p:sp>
          <p:nvSpPr>
            <p:cNvPr id="328" name="Google Shape;328;p12"/>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329" name="Google Shape;329;p12"/>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330" name="Google Shape;330;p12"/>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331" name="Google Shape;331;p12"/>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332" name="Google Shape;332;p12"/>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3"/>
          <p:cNvSpPr/>
          <p:nvPr/>
        </p:nvSpPr>
        <p:spPr>
          <a:xfrm>
            <a:off x="1500412" y="2202745"/>
            <a:ext cx="4340100" cy="36318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教學實驗設計 – 教學場景</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教學實驗設計 – 資料蒐集</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實驗流程</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情緒資料集</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情緒序列資料處理</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建立滿意度分數</a:t>
            </a:r>
            <a:endParaRPr sz="2000">
              <a:solidFill>
                <a:srgbClr val="373C3F"/>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73C3F"/>
              </a:buClr>
              <a:buSzPts val="2000"/>
              <a:buFont typeface="Microsoft Yahei"/>
              <a:buAutoNum type="arabicPeriod"/>
            </a:pPr>
            <a:r>
              <a:rPr lang="zh-TW" sz="2000">
                <a:solidFill>
                  <a:srgbClr val="373C3F"/>
                </a:solidFill>
                <a:latin typeface="Microsoft Yahei"/>
                <a:ea typeface="Microsoft Yahei"/>
                <a:cs typeface="Microsoft Yahei"/>
                <a:sym typeface="Microsoft Yahei"/>
              </a:rPr>
              <a:t>資料傳輸流程</a:t>
            </a:r>
            <a:endParaRPr sz="2000">
              <a:solidFill>
                <a:srgbClr val="373C3F"/>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2000">
              <a:solidFill>
                <a:srgbClr val="373C3F"/>
              </a:solidFill>
              <a:latin typeface="Microsoft Yahei"/>
              <a:ea typeface="Microsoft Yahei"/>
              <a:cs typeface="Microsoft Yahei"/>
              <a:sym typeface="Microsoft Yahei"/>
            </a:endParaRPr>
          </a:p>
        </p:txBody>
      </p:sp>
      <p:sp>
        <p:nvSpPr>
          <p:cNvPr id="339" name="Google Shape;339;p13"/>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340" name="Google Shape;340;p13"/>
          <p:cNvSpPr/>
          <p:nvPr/>
        </p:nvSpPr>
        <p:spPr>
          <a:xfrm>
            <a:off x="1500412" y="1430381"/>
            <a:ext cx="1851900" cy="62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600">
                <a:solidFill>
                  <a:srgbClr val="373C3F"/>
                </a:solidFill>
                <a:latin typeface="Microsoft Yahei"/>
                <a:ea typeface="Microsoft Yahei"/>
                <a:cs typeface="Microsoft Yahei"/>
                <a:sym typeface="Microsoft Yahei"/>
              </a:rPr>
              <a:t>研究方法、</a:t>
            </a:r>
            <a:endParaRPr/>
          </a:p>
        </p:txBody>
      </p:sp>
      <p:grpSp>
        <p:nvGrpSpPr>
          <p:cNvPr id="341" name="Google Shape;341;p13"/>
          <p:cNvGrpSpPr/>
          <p:nvPr/>
        </p:nvGrpSpPr>
        <p:grpSpPr>
          <a:xfrm>
            <a:off x="6484993" y="175485"/>
            <a:ext cx="5486630" cy="346714"/>
            <a:chOff x="6911798" y="-95943"/>
            <a:chExt cx="5486630" cy="346714"/>
          </a:xfrm>
        </p:grpSpPr>
        <p:sp>
          <p:nvSpPr>
            <p:cNvPr id="342" name="Google Shape;342;p13"/>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343" name="Google Shape;343;p13"/>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344" name="Google Shape;344;p13"/>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345" name="Google Shape;345;p13"/>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4"/>
          <p:cNvSpPr txBox="1"/>
          <p:nvPr/>
        </p:nvSpPr>
        <p:spPr>
          <a:xfrm>
            <a:off x="815008" y="874853"/>
            <a:ext cx="56103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教學實驗設計 – 教學場景</a:t>
            </a:r>
            <a:endParaRPr/>
          </a:p>
          <a:p>
            <a:pPr indent="0" lvl="0" marL="0" marR="0" rtl="0" algn="ctr">
              <a:spcBef>
                <a:spcPts val="0"/>
              </a:spcBef>
              <a:spcAft>
                <a:spcPts val="0"/>
              </a:spcAft>
              <a:buNone/>
            </a:pPr>
            <a:r>
              <a:t/>
            </a:r>
            <a:endParaRPr b="1" sz="3600">
              <a:solidFill>
                <a:srgbClr val="828979"/>
              </a:solidFill>
              <a:latin typeface="Microsoft Yahei"/>
              <a:ea typeface="Microsoft Yahei"/>
              <a:cs typeface="Microsoft Yahei"/>
              <a:sym typeface="Microsoft Yahei"/>
            </a:endParaRPr>
          </a:p>
        </p:txBody>
      </p:sp>
      <p:sp>
        <p:nvSpPr>
          <p:cNvPr id="352" name="Google Shape;352;p14"/>
          <p:cNvSpPr/>
          <p:nvPr/>
        </p:nvSpPr>
        <p:spPr>
          <a:xfrm>
            <a:off x="532607" y="1979834"/>
            <a:ext cx="9738600" cy="3269700"/>
          </a:xfrm>
          <a:prstGeom prst="rect">
            <a:avLst/>
          </a:prstGeom>
          <a:noFill/>
          <a:ln>
            <a:noFill/>
          </a:ln>
        </p:spPr>
        <p:txBody>
          <a:bodyPr anchorCtr="0" anchor="t" bIns="45700" lIns="72000" spcFirstLastPara="1" rIns="72000" wrap="square" tIns="45700">
            <a:spAutoFit/>
          </a:bodyPr>
          <a:lstStyle/>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場景：遠距同步教學（課程: 深度生成模型）</a:t>
            </a:r>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探討師生情緒喚醒與課堂質量</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多位教師對多位學生	</a:t>
            </a:r>
            <a:endParaRPr b="0" i="0" sz="2000" u="none" cap="none" strike="noStrike">
              <a:solidFill>
                <a:srgbClr val="3F3F3F"/>
              </a:solidFill>
              <a:latin typeface="Microsoft Yahei"/>
              <a:ea typeface="Microsoft Yahei"/>
              <a:cs typeface="Microsoft Yahei"/>
              <a:sym typeface="Microsoft Yahei"/>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基本情緒：7 種基本情緒</a:t>
            </a:r>
            <a:endParaRPr b="0" i="0" sz="2000" u="none" cap="none" strike="noStrike">
              <a:solidFill>
                <a:srgbClr val="3F3F3F"/>
              </a:solidFill>
              <a:latin typeface="Microsoft Yahei"/>
              <a:ea typeface="Microsoft Yahei"/>
              <a:cs typeface="Microsoft Yahei"/>
              <a:sym typeface="Microsoft Yahei"/>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正負向情緒：</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積極正向： 中性(投入)、高興、驚訝</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消極負向： 憤怒、厭惡、恐懼、悲傷</a:t>
            </a:r>
            <a:endParaRPr/>
          </a:p>
        </p:txBody>
      </p:sp>
      <p:grpSp>
        <p:nvGrpSpPr>
          <p:cNvPr id="353" name="Google Shape;353;p14"/>
          <p:cNvGrpSpPr/>
          <p:nvPr/>
        </p:nvGrpSpPr>
        <p:grpSpPr>
          <a:xfrm>
            <a:off x="6484993" y="175485"/>
            <a:ext cx="5486630" cy="346714"/>
            <a:chOff x="6911798" y="-95943"/>
            <a:chExt cx="5486630" cy="346714"/>
          </a:xfrm>
        </p:grpSpPr>
        <p:sp>
          <p:nvSpPr>
            <p:cNvPr id="354" name="Google Shape;354;p14"/>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355" name="Google Shape;355;p14"/>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356" name="Google Shape;356;p14"/>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357" name="Google Shape;357;p14"/>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358" name="Google Shape;358;p14"/>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pic>
        <p:nvPicPr>
          <p:cNvPr descr="Your Smartphone Knows you Better than you May Think: Emotional Assessment  'on the Go' Via TapSense | SpringerLink" id="359" name="Google Shape;359;p14"/>
          <p:cNvPicPr preferRelativeResize="0"/>
          <p:nvPr/>
        </p:nvPicPr>
        <p:blipFill rotWithShape="1">
          <a:blip r:embed="rId3">
            <a:alphaModFix/>
          </a:blip>
          <a:srcRect b="0" l="0" r="0" t="0"/>
          <a:stretch/>
        </p:blipFill>
        <p:spPr>
          <a:xfrm>
            <a:off x="6689805" y="2075182"/>
            <a:ext cx="5004041" cy="3623366"/>
          </a:xfrm>
          <a:prstGeom prst="rect">
            <a:avLst/>
          </a:prstGeom>
          <a:noFill/>
          <a:ln>
            <a:noFill/>
          </a:ln>
        </p:spPr>
      </p:pic>
      <p:sp>
        <p:nvSpPr>
          <p:cNvPr id="360" name="Google Shape;360;p14"/>
          <p:cNvSpPr/>
          <p:nvPr/>
        </p:nvSpPr>
        <p:spPr>
          <a:xfrm>
            <a:off x="7938530" y="5793895"/>
            <a:ext cx="1854000" cy="3693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A3838"/>
              </a:buClr>
              <a:buSzPts val="1800"/>
              <a:buFont typeface="Arial"/>
              <a:buChar char="•"/>
            </a:pPr>
            <a:r>
              <a:rPr lang="zh-TW" sz="1800">
                <a:solidFill>
                  <a:srgbClr val="3A3838"/>
                </a:solidFill>
                <a:latin typeface="arial"/>
                <a:ea typeface="arial"/>
                <a:cs typeface="arial"/>
                <a:sym typeface="arial"/>
              </a:rPr>
              <a:t>VAD情緒模型</a:t>
            </a:r>
            <a:endParaRPr sz="1800">
              <a:solidFill>
                <a:srgbClr val="3A3838"/>
              </a:solidFill>
              <a:latin typeface="Microsoft Yahei"/>
              <a:ea typeface="Microsoft Yahei"/>
              <a:cs typeface="Microsoft Yahei"/>
              <a:sym typeface="Microsoft Yahei"/>
            </a:endParaRPr>
          </a:p>
        </p:txBody>
      </p:sp>
      <p:cxnSp>
        <p:nvCxnSpPr>
          <p:cNvPr id="361" name="Google Shape;361;p14"/>
          <p:cNvCxnSpPr/>
          <p:nvPr/>
        </p:nvCxnSpPr>
        <p:spPr>
          <a:xfrm flipH="1">
            <a:off x="8278623" y="4119716"/>
            <a:ext cx="1640100" cy="1129800"/>
          </a:xfrm>
          <a:prstGeom prst="straightConnector1">
            <a:avLst/>
          </a:prstGeom>
          <a:noFill/>
          <a:ln cap="flat" cmpd="sng" w="38100">
            <a:solidFill>
              <a:srgbClr val="FF0000"/>
            </a:solidFill>
            <a:prstDash val="solid"/>
            <a:miter lim="800000"/>
            <a:headEnd len="sm" w="sm" type="none"/>
            <a:tailEnd len="sm" w="sm" type="none"/>
          </a:ln>
        </p:spPr>
      </p:cxnSp>
      <p:cxnSp>
        <p:nvCxnSpPr>
          <p:cNvPr id="362" name="Google Shape;362;p14"/>
          <p:cNvCxnSpPr/>
          <p:nvPr/>
        </p:nvCxnSpPr>
        <p:spPr>
          <a:xfrm>
            <a:off x="9153832" y="4630994"/>
            <a:ext cx="2015700" cy="0"/>
          </a:xfrm>
          <a:prstGeom prst="straightConnector1">
            <a:avLst/>
          </a:prstGeom>
          <a:noFill/>
          <a:ln cap="flat" cmpd="sng" w="28575">
            <a:solidFill>
              <a:srgbClr val="FF0000"/>
            </a:solidFill>
            <a:prstDash val="solid"/>
            <a:miter lim="800000"/>
            <a:headEnd len="sm" w="sm" type="none"/>
            <a:tailEnd len="med" w="med" type="triangle"/>
          </a:ln>
        </p:spPr>
      </p:cxnSp>
      <p:cxnSp>
        <p:nvCxnSpPr>
          <p:cNvPr id="363" name="Google Shape;363;p14"/>
          <p:cNvCxnSpPr/>
          <p:nvPr/>
        </p:nvCxnSpPr>
        <p:spPr>
          <a:xfrm rot="10800000">
            <a:off x="7602232" y="4630994"/>
            <a:ext cx="1551600" cy="0"/>
          </a:xfrm>
          <a:prstGeom prst="straightConnector1">
            <a:avLst/>
          </a:prstGeom>
          <a:noFill/>
          <a:ln cap="flat" cmpd="sng" w="28575">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5"/>
          <p:cNvSpPr txBox="1"/>
          <p:nvPr/>
        </p:nvSpPr>
        <p:spPr>
          <a:xfrm>
            <a:off x="176444" y="906131"/>
            <a:ext cx="61365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教學實驗設計 – 資料蒐集</a:t>
            </a:r>
            <a:endParaRPr/>
          </a:p>
        </p:txBody>
      </p:sp>
      <p:graphicFrame>
        <p:nvGraphicFramePr>
          <p:cNvPr id="370" name="Google Shape;370;p15"/>
          <p:cNvGraphicFramePr/>
          <p:nvPr/>
        </p:nvGraphicFramePr>
        <p:xfrm>
          <a:off x="6856316" y="1782876"/>
          <a:ext cx="3000000" cy="3000000"/>
        </p:xfrm>
        <a:graphic>
          <a:graphicData uri="http://schemas.openxmlformats.org/drawingml/2006/table">
            <a:tbl>
              <a:tblPr>
                <a:noFill/>
                <a:tableStyleId>{D48DDFD0-8026-4A8E-837E-87368E2169B1}</a:tableStyleId>
              </a:tblPr>
              <a:tblGrid>
                <a:gridCol w="2620375"/>
                <a:gridCol w="904875"/>
                <a:gridCol w="1127800"/>
              </a:tblGrid>
              <a:tr h="314325">
                <a:tc>
                  <a:txBody>
                    <a:bodyPr/>
                    <a:lstStyle/>
                    <a:p>
                      <a:pPr indent="0" lvl="0" marL="0" marR="2286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資料集</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2540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人數</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127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影像筆數</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554375">
                <a:tc>
                  <a:txBody>
                    <a:bodyPr/>
                    <a:lstStyle/>
                    <a:p>
                      <a:pPr indent="0" lvl="0" marL="0" marR="2286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教師課堂情緒資料集</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254000" rtl="0" algn="ctr">
                        <a:lnSpc>
                          <a:spcPct val="150000"/>
                        </a:lnSpc>
                        <a:spcBef>
                          <a:spcPts val="0"/>
                        </a:spcBef>
                        <a:spcAft>
                          <a:spcPts val="0"/>
                        </a:spcAft>
                        <a:buClr>
                          <a:srgbClr val="1F3651"/>
                        </a:buClr>
                        <a:buSzPts val="2000"/>
                        <a:buFont typeface="Arial"/>
                        <a:buNone/>
                      </a:pPr>
                      <a:r>
                        <a:rPr b="1" lang="zh-TW" sz="1800" u="none" cap="none" strike="noStrike">
                          <a:solidFill>
                            <a:srgbClr val="FF0000"/>
                          </a:solidFill>
                          <a:latin typeface="Microsoft Yahei"/>
                          <a:ea typeface="Microsoft Yahei"/>
                          <a:cs typeface="Microsoft Yahei"/>
                          <a:sym typeface="Microsoft Yahei"/>
                        </a:rPr>
                        <a:t>5</a:t>
                      </a:r>
                      <a:endParaRPr b="1" sz="1800" u="none" cap="none" strike="noStrike">
                        <a:solidFill>
                          <a:srgbClr val="FF0000"/>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12700" rtl="0" algn="ctr">
                        <a:lnSpc>
                          <a:spcPct val="150000"/>
                        </a:lnSpc>
                        <a:spcBef>
                          <a:spcPts val="0"/>
                        </a:spcBef>
                        <a:spcAft>
                          <a:spcPts val="0"/>
                        </a:spcAft>
                        <a:buClr>
                          <a:srgbClr val="1F3651"/>
                        </a:buClr>
                        <a:buSzPts val="2000"/>
                        <a:buFont typeface="Arial"/>
                        <a:buNone/>
                      </a:pPr>
                      <a:r>
                        <a:rPr b="0" lang="zh-TW" sz="1800" u="none" cap="none" strike="noStrike">
                          <a:solidFill>
                            <a:srgbClr val="0C0C0C"/>
                          </a:solidFill>
                          <a:latin typeface="Microsoft Yahei"/>
                          <a:ea typeface="Microsoft Yahei"/>
                          <a:cs typeface="Microsoft Yahei"/>
                          <a:sym typeface="Microsoft Yahei"/>
                        </a:rPr>
                        <a:t>3770</a:t>
                      </a:r>
                      <a:endParaRPr b="0" sz="1800" u="none" cap="none" strike="noStrike">
                        <a:solidFill>
                          <a:srgbClr val="0C0C0C"/>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r h="314325">
                <a:tc>
                  <a:txBody>
                    <a:bodyPr/>
                    <a:lstStyle/>
                    <a:p>
                      <a:pPr indent="0" lvl="0" marL="0" marR="2286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學生課堂情緒資料集</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2540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25</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marR="12700" rtl="0" algn="ctr">
                        <a:lnSpc>
                          <a:spcPct val="150000"/>
                        </a:lnSpc>
                        <a:spcBef>
                          <a:spcPts val="0"/>
                        </a:spcBef>
                        <a:spcAft>
                          <a:spcPts val="0"/>
                        </a:spcAft>
                        <a:buClr>
                          <a:srgbClr val="1F3651"/>
                        </a:buClr>
                        <a:buSzPts val="2000"/>
                        <a:buFont typeface="Arial"/>
                        <a:buNone/>
                      </a:pPr>
                      <a:r>
                        <a:rPr lang="zh-TW" sz="1800" u="none" cap="none" strike="noStrike">
                          <a:solidFill>
                            <a:srgbClr val="3F3F3F"/>
                          </a:solidFill>
                          <a:latin typeface="Microsoft Yahei"/>
                          <a:ea typeface="Microsoft Yahei"/>
                          <a:cs typeface="Microsoft Yahei"/>
                          <a:sym typeface="Microsoft Yahei"/>
                        </a:rPr>
                        <a:t>1230</a:t>
                      </a:r>
                      <a:endParaRPr sz="1800" u="none" cap="none" strike="noStrike">
                        <a:solidFill>
                          <a:srgbClr val="3F3F3F"/>
                        </a:solidFill>
                        <a:latin typeface="Microsoft Yahei"/>
                        <a:ea typeface="Microsoft Yahei"/>
                        <a:cs typeface="Microsoft Yahei"/>
                        <a:sym typeface="Microsoft Yahei"/>
                      </a:endParaRPr>
                    </a:p>
                  </a:txBody>
                  <a:tcPr marT="91425" marB="91425" marR="91425" marL="91425" anchor="ctr">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grpSp>
        <p:nvGrpSpPr>
          <p:cNvPr id="371" name="Google Shape;371;p15"/>
          <p:cNvGrpSpPr/>
          <p:nvPr/>
        </p:nvGrpSpPr>
        <p:grpSpPr>
          <a:xfrm>
            <a:off x="6484993" y="175485"/>
            <a:ext cx="5486630" cy="346714"/>
            <a:chOff x="6911798" y="-95943"/>
            <a:chExt cx="5486630" cy="346714"/>
          </a:xfrm>
        </p:grpSpPr>
        <p:sp>
          <p:nvSpPr>
            <p:cNvPr id="372" name="Google Shape;372;p15"/>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373" name="Google Shape;373;p15"/>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374" name="Google Shape;374;p15"/>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375" name="Google Shape;375;p15"/>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pSp>
        <p:nvGrpSpPr>
          <p:cNvPr id="376" name="Google Shape;376;p15"/>
          <p:cNvGrpSpPr/>
          <p:nvPr/>
        </p:nvGrpSpPr>
        <p:grpSpPr>
          <a:xfrm>
            <a:off x="852911" y="1874156"/>
            <a:ext cx="2555700" cy="580800"/>
            <a:chOff x="2687303" y="3301270"/>
            <a:chExt cx="2555700" cy="580800"/>
          </a:xfrm>
        </p:grpSpPr>
        <p:sp>
          <p:nvSpPr>
            <p:cNvPr id="377" name="Google Shape;377;p15"/>
            <p:cNvSpPr txBox="1"/>
            <p:nvPr/>
          </p:nvSpPr>
          <p:spPr>
            <a:xfrm>
              <a:off x="2823946" y="3434800"/>
              <a:ext cx="2292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262626"/>
                  </a:solidFill>
                  <a:latin typeface="Microsoft JhengHei"/>
                  <a:ea typeface="Microsoft JhengHei"/>
                  <a:cs typeface="Microsoft JhengHei"/>
                  <a:sym typeface="Microsoft JhengHei"/>
                </a:rPr>
                <a:t>遠距同步線上教學</a:t>
              </a:r>
              <a:endParaRPr sz="1800">
                <a:solidFill>
                  <a:srgbClr val="262626"/>
                </a:solidFill>
                <a:latin typeface="Microsoft JhengHei"/>
                <a:ea typeface="Microsoft JhengHei"/>
                <a:cs typeface="Microsoft JhengHei"/>
                <a:sym typeface="Microsoft JhengHei"/>
              </a:endParaRPr>
            </a:p>
          </p:txBody>
        </p:sp>
        <p:sp>
          <p:nvSpPr>
            <p:cNvPr id="378" name="Google Shape;378;p15"/>
            <p:cNvSpPr/>
            <p:nvPr/>
          </p:nvSpPr>
          <p:spPr>
            <a:xfrm>
              <a:off x="2687303" y="3301270"/>
              <a:ext cx="2555700" cy="580800"/>
            </a:xfrm>
            <a:prstGeom prst="roundRect">
              <a:avLst>
                <a:gd fmla="val 16667" name="adj"/>
              </a:avLst>
            </a:prstGeom>
            <a:noFill/>
            <a:ln cap="flat" cmpd="sng" w="222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379" name="Google Shape;379;p15"/>
          <p:cNvGrpSpPr/>
          <p:nvPr/>
        </p:nvGrpSpPr>
        <p:grpSpPr>
          <a:xfrm>
            <a:off x="852910" y="2848357"/>
            <a:ext cx="2555700" cy="646346"/>
            <a:chOff x="2687303" y="3301270"/>
            <a:chExt cx="2555700" cy="633300"/>
          </a:xfrm>
        </p:grpSpPr>
        <p:sp>
          <p:nvSpPr>
            <p:cNvPr id="380" name="Google Shape;380;p15"/>
            <p:cNvSpPr txBox="1"/>
            <p:nvPr/>
          </p:nvSpPr>
          <p:spPr>
            <a:xfrm>
              <a:off x="2823946" y="3434800"/>
              <a:ext cx="22929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262626"/>
                  </a:solidFill>
                  <a:latin typeface="Microsoft JhengHei"/>
                  <a:ea typeface="Microsoft JhengHei"/>
                  <a:cs typeface="Microsoft JhengHei"/>
                  <a:sym typeface="Microsoft JhengHei"/>
                </a:rPr>
                <a:t>攝像頭錄製情緒</a:t>
              </a:r>
              <a:endParaRPr/>
            </a:p>
          </p:txBody>
        </p:sp>
        <p:sp>
          <p:nvSpPr>
            <p:cNvPr id="381" name="Google Shape;381;p15"/>
            <p:cNvSpPr/>
            <p:nvPr/>
          </p:nvSpPr>
          <p:spPr>
            <a:xfrm>
              <a:off x="2687303" y="3301270"/>
              <a:ext cx="2555700" cy="633300"/>
            </a:xfrm>
            <a:prstGeom prst="roundRect">
              <a:avLst>
                <a:gd fmla="val 16667" name="adj"/>
              </a:avLst>
            </a:prstGeom>
            <a:noFill/>
            <a:ln cap="flat" cmpd="sng" w="222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382" name="Google Shape;382;p15"/>
          <p:cNvGrpSpPr/>
          <p:nvPr/>
        </p:nvGrpSpPr>
        <p:grpSpPr>
          <a:xfrm>
            <a:off x="852909" y="3832297"/>
            <a:ext cx="2555700" cy="588906"/>
            <a:chOff x="2687303" y="3301270"/>
            <a:chExt cx="2555700" cy="633300"/>
          </a:xfrm>
        </p:grpSpPr>
        <p:sp>
          <p:nvSpPr>
            <p:cNvPr id="383" name="Google Shape;383;p15"/>
            <p:cNvSpPr txBox="1"/>
            <p:nvPr/>
          </p:nvSpPr>
          <p:spPr>
            <a:xfrm>
              <a:off x="2823946" y="3434800"/>
              <a:ext cx="2292900" cy="397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262626"/>
                  </a:solidFill>
                  <a:latin typeface="Microsoft JhengHei"/>
                  <a:ea typeface="Microsoft JhengHei"/>
                  <a:cs typeface="Microsoft JhengHei"/>
                  <a:sym typeface="Microsoft JhengHei"/>
                </a:rPr>
                <a:t>單元式教學</a:t>
              </a:r>
              <a:endParaRPr/>
            </a:p>
          </p:txBody>
        </p:sp>
        <p:sp>
          <p:nvSpPr>
            <p:cNvPr id="384" name="Google Shape;384;p15"/>
            <p:cNvSpPr/>
            <p:nvPr/>
          </p:nvSpPr>
          <p:spPr>
            <a:xfrm>
              <a:off x="2687303" y="3301270"/>
              <a:ext cx="2555700" cy="633300"/>
            </a:xfrm>
            <a:prstGeom prst="roundRect">
              <a:avLst>
                <a:gd fmla="val 16667" name="adj"/>
              </a:avLst>
            </a:prstGeom>
            <a:noFill/>
            <a:ln cap="flat" cmpd="sng" w="222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385" name="Google Shape;385;p15"/>
          <p:cNvGrpSpPr/>
          <p:nvPr/>
        </p:nvGrpSpPr>
        <p:grpSpPr>
          <a:xfrm>
            <a:off x="852908" y="4821149"/>
            <a:ext cx="2555700" cy="564144"/>
            <a:chOff x="2687303" y="3301270"/>
            <a:chExt cx="2555700" cy="633300"/>
          </a:xfrm>
        </p:grpSpPr>
        <p:sp>
          <p:nvSpPr>
            <p:cNvPr id="386" name="Google Shape;386;p15"/>
            <p:cNvSpPr txBox="1"/>
            <p:nvPr/>
          </p:nvSpPr>
          <p:spPr>
            <a:xfrm>
              <a:off x="2823946" y="3434800"/>
              <a:ext cx="2292900" cy="38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262626"/>
                  </a:solidFill>
                  <a:latin typeface="Microsoft JhengHei"/>
                  <a:ea typeface="Microsoft JhengHei"/>
                  <a:cs typeface="Microsoft JhengHei"/>
                  <a:sym typeface="Microsoft JhengHei"/>
                </a:rPr>
                <a:t>單元結束後做評鑑量表</a:t>
              </a:r>
              <a:endParaRPr/>
            </a:p>
          </p:txBody>
        </p:sp>
        <p:sp>
          <p:nvSpPr>
            <p:cNvPr id="387" name="Google Shape;387;p15"/>
            <p:cNvSpPr/>
            <p:nvPr/>
          </p:nvSpPr>
          <p:spPr>
            <a:xfrm>
              <a:off x="2687303" y="3301270"/>
              <a:ext cx="2555700" cy="633300"/>
            </a:xfrm>
            <a:prstGeom prst="roundRect">
              <a:avLst>
                <a:gd fmla="val 16667" name="adj"/>
              </a:avLst>
            </a:prstGeom>
            <a:noFill/>
            <a:ln cap="flat" cmpd="sng" w="222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388" name="Google Shape;388;p15"/>
          <p:cNvSpPr/>
          <p:nvPr/>
        </p:nvSpPr>
        <p:spPr>
          <a:xfrm>
            <a:off x="2095049" y="2536780"/>
            <a:ext cx="108600" cy="228600"/>
          </a:xfrm>
          <a:prstGeom prst="downArrow">
            <a:avLst>
              <a:gd fmla="val 50000" name="adj1"/>
              <a:gd fmla="val 50000" name="adj2"/>
            </a:avLst>
          </a:prstGeom>
          <a:solidFill>
            <a:srgbClr val="AAA09E"/>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89" name="Google Shape;389;p15"/>
          <p:cNvSpPr/>
          <p:nvPr/>
        </p:nvSpPr>
        <p:spPr>
          <a:xfrm>
            <a:off x="2095049" y="3552507"/>
            <a:ext cx="108600" cy="228600"/>
          </a:xfrm>
          <a:prstGeom prst="downArrow">
            <a:avLst>
              <a:gd fmla="val 50000" name="adj1"/>
              <a:gd fmla="val 50000" name="adj2"/>
            </a:avLst>
          </a:prstGeom>
          <a:solidFill>
            <a:srgbClr val="AAA09E"/>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0" name="Google Shape;390;p15"/>
          <p:cNvSpPr/>
          <p:nvPr/>
        </p:nvSpPr>
        <p:spPr>
          <a:xfrm>
            <a:off x="2092931" y="4519136"/>
            <a:ext cx="108600" cy="228600"/>
          </a:xfrm>
          <a:prstGeom prst="downArrow">
            <a:avLst>
              <a:gd fmla="val 50000" name="adj1"/>
              <a:gd fmla="val 50000" name="adj2"/>
            </a:avLst>
          </a:prstGeom>
          <a:solidFill>
            <a:srgbClr val="AAA09E"/>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391" name="Google Shape;391;p15"/>
          <p:cNvSpPr/>
          <p:nvPr/>
        </p:nvSpPr>
        <p:spPr>
          <a:xfrm>
            <a:off x="2092931" y="5502465"/>
            <a:ext cx="108600" cy="228600"/>
          </a:xfrm>
          <a:prstGeom prst="downArrow">
            <a:avLst>
              <a:gd fmla="val 50000" name="adj1"/>
              <a:gd fmla="val 50000" name="adj2"/>
            </a:avLst>
          </a:prstGeom>
          <a:solidFill>
            <a:srgbClr val="AAA09E"/>
          </a:solidFill>
          <a:ln cap="flat" cmpd="sng" w="12700">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392" name="Google Shape;392;p15"/>
          <p:cNvGrpSpPr/>
          <p:nvPr/>
        </p:nvGrpSpPr>
        <p:grpSpPr>
          <a:xfrm>
            <a:off x="844505" y="5816372"/>
            <a:ext cx="2555700" cy="564144"/>
            <a:chOff x="2716799" y="3301270"/>
            <a:chExt cx="2555700" cy="633300"/>
          </a:xfrm>
        </p:grpSpPr>
        <p:sp>
          <p:nvSpPr>
            <p:cNvPr id="393" name="Google Shape;393;p15"/>
            <p:cNvSpPr txBox="1"/>
            <p:nvPr/>
          </p:nvSpPr>
          <p:spPr>
            <a:xfrm>
              <a:off x="2823946" y="3434800"/>
              <a:ext cx="2292900" cy="380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600">
                  <a:solidFill>
                    <a:srgbClr val="262626"/>
                  </a:solidFill>
                  <a:latin typeface="Microsoft JhengHei"/>
                  <a:ea typeface="Microsoft JhengHei"/>
                  <a:cs typeface="Microsoft JhengHei"/>
                  <a:sym typeface="Microsoft JhengHei"/>
                </a:rPr>
                <a:t>得到教學滿意度分數</a:t>
              </a:r>
              <a:endParaRPr/>
            </a:p>
          </p:txBody>
        </p:sp>
        <p:sp>
          <p:nvSpPr>
            <p:cNvPr id="394" name="Google Shape;394;p15"/>
            <p:cNvSpPr/>
            <p:nvPr/>
          </p:nvSpPr>
          <p:spPr>
            <a:xfrm>
              <a:off x="2716799" y="3301270"/>
              <a:ext cx="2555700" cy="633300"/>
            </a:xfrm>
            <a:prstGeom prst="roundRect">
              <a:avLst>
                <a:gd fmla="val 16667" name="adj"/>
              </a:avLst>
            </a:prstGeom>
            <a:noFill/>
            <a:ln cap="flat" cmpd="sng" w="22225">
              <a:solidFill>
                <a:srgbClr val="A5A5A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cxnSp>
        <p:nvCxnSpPr>
          <p:cNvPr id="395" name="Google Shape;395;p15"/>
          <p:cNvCxnSpPr>
            <a:stCxn id="394" idx="3"/>
          </p:cNvCxnSpPr>
          <p:nvPr/>
        </p:nvCxnSpPr>
        <p:spPr>
          <a:xfrm flipH="1" rot="10800000">
            <a:off x="3400205" y="6086144"/>
            <a:ext cx="1161900" cy="12300"/>
          </a:xfrm>
          <a:prstGeom prst="straightConnector1">
            <a:avLst/>
          </a:prstGeom>
          <a:noFill/>
          <a:ln cap="flat" cmpd="sng" w="9525">
            <a:solidFill>
              <a:schemeClr val="dk1"/>
            </a:solidFill>
            <a:prstDash val="dash"/>
            <a:round/>
            <a:headEnd len="med" w="med" type="oval"/>
            <a:tailEnd len="med" w="med" type="oval"/>
          </a:ln>
        </p:spPr>
      </p:cxnSp>
      <p:grpSp>
        <p:nvGrpSpPr>
          <p:cNvPr id="396" name="Google Shape;396;p15"/>
          <p:cNvGrpSpPr/>
          <p:nvPr/>
        </p:nvGrpSpPr>
        <p:grpSpPr>
          <a:xfrm>
            <a:off x="4981963" y="5075564"/>
            <a:ext cx="3006060" cy="1326942"/>
            <a:chOff x="5167787" y="5218386"/>
            <a:chExt cx="3006060" cy="1326942"/>
          </a:xfrm>
        </p:grpSpPr>
        <p:pic>
          <p:nvPicPr>
            <p:cNvPr id="397" name="Google Shape;397;p15"/>
            <p:cNvPicPr preferRelativeResize="0"/>
            <p:nvPr/>
          </p:nvPicPr>
          <p:blipFill rotWithShape="1">
            <a:blip r:embed="rId3">
              <a:alphaModFix/>
            </a:blip>
            <a:srcRect b="0" l="0" r="0" t="0"/>
            <a:stretch/>
          </p:blipFill>
          <p:spPr>
            <a:xfrm>
              <a:off x="5167787" y="5218386"/>
              <a:ext cx="2428875" cy="866775"/>
            </a:xfrm>
            <a:prstGeom prst="rect">
              <a:avLst/>
            </a:prstGeom>
            <a:noFill/>
            <a:ln>
              <a:noFill/>
            </a:ln>
          </p:spPr>
        </p:pic>
        <p:pic>
          <p:nvPicPr>
            <p:cNvPr id="398" name="Google Shape;398;p15"/>
            <p:cNvPicPr preferRelativeResize="0"/>
            <p:nvPr/>
          </p:nvPicPr>
          <p:blipFill rotWithShape="1">
            <a:blip r:embed="rId4">
              <a:alphaModFix/>
            </a:blip>
            <a:srcRect b="0" l="0" r="0" t="0"/>
            <a:stretch/>
          </p:blipFill>
          <p:spPr>
            <a:xfrm>
              <a:off x="5173471" y="5964303"/>
              <a:ext cx="3000376" cy="581025"/>
            </a:xfrm>
            <a:prstGeom prst="rect">
              <a:avLst/>
            </a:prstGeom>
            <a:noFill/>
            <a:ln>
              <a:noFill/>
            </a:ln>
          </p:spPr>
        </p:pic>
      </p:grpSp>
      <p:sp>
        <p:nvSpPr>
          <p:cNvPr id="399" name="Google Shape;399;p15"/>
          <p:cNvSpPr/>
          <p:nvPr/>
        </p:nvSpPr>
        <p:spPr>
          <a:xfrm>
            <a:off x="4566409" y="3981492"/>
            <a:ext cx="3900300" cy="2421000"/>
          </a:xfrm>
          <a:prstGeom prst="roundRect">
            <a:avLst>
              <a:gd fmla="val 16667" name="adj"/>
            </a:avLst>
          </a:prstGeom>
          <a:noFill/>
          <a:ln cap="flat" cmpd="sng" w="19050">
            <a:solidFill>
              <a:srgbClr val="A5A5A5"/>
            </a:solidFill>
            <a:prstDash val="lgDashDot"/>
            <a:miter lim="800000"/>
            <a:headEnd len="sm" w="sm" type="none"/>
            <a:tailEnd len="sm" w="sm" type="none"/>
          </a:ln>
        </p:spPr>
        <p:txBody>
          <a:bodyPr anchorCtr="0" anchor="ctr" bIns="45700" lIns="91425" spcFirstLastPara="1" rIns="91425" wrap="square" tIns="45700">
            <a:noAutofit/>
          </a:bodyPr>
          <a:lstStyle/>
          <a:p>
            <a:pPr indent="-285750" lvl="0" marL="285750" marR="0" rtl="0" algn="l">
              <a:spcBef>
                <a:spcPts val="0"/>
              </a:spcBef>
              <a:spcAft>
                <a:spcPts val="0"/>
              </a:spcAft>
              <a:buClr>
                <a:srgbClr val="262626"/>
              </a:buClr>
              <a:buSzPts val="1800"/>
              <a:buFont typeface="Arial"/>
              <a:buChar char="•"/>
            </a:pPr>
            <a:r>
              <a:rPr lang="zh-TW" sz="1800">
                <a:solidFill>
                  <a:srgbClr val="262626"/>
                </a:solidFill>
                <a:latin typeface="Microsoft JhengHei"/>
                <a:ea typeface="Microsoft JhengHei"/>
                <a:cs typeface="Microsoft JhengHei"/>
                <a:sym typeface="Microsoft JhengHei"/>
              </a:rPr>
              <a:t>採李克特量表(likert scale)計分</a:t>
            </a:r>
            <a:endParaRPr/>
          </a:p>
          <a:p>
            <a:pPr indent="-285750" lvl="0" marL="285750" marR="0" rtl="0" algn="l">
              <a:spcBef>
                <a:spcPts val="0"/>
              </a:spcBef>
              <a:spcAft>
                <a:spcPts val="0"/>
              </a:spcAft>
              <a:buClr>
                <a:srgbClr val="262626"/>
              </a:buClr>
              <a:buSzPts val="1800"/>
              <a:buFont typeface="Arial"/>
              <a:buChar char="•"/>
            </a:pPr>
            <a:r>
              <a:rPr lang="zh-TW" sz="1800">
                <a:solidFill>
                  <a:srgbClr val="262626"/>
                </a:solidFill>
                <a:latin typeface="Microsoft JhengHei"/>
                <a:ea typeface="Microsoft JhengHei"/>
                <a:cs typeface="Microsoft JhengHei"/>
                <a:sym typeface="Microsoft JhengHei"/>
              </a:rPr>
              <a:t>分數範圍: 1~5分</a:t>
            </a:r>
            <a:endParaRPr/>
          </a:p>
          <a:p>
            <a:pPr indent="-285750" lvl="0" marL="285750" marR="0" rtl="0" algn="l">
              <a:spcBef>
                <a:spcPts val="0"/>
              </a:spcBef>
              <a:spcAft>
                <a:spcPts val="0"/>
              </a:spcAft>
              <a:buClr>
                <a:srgbClr val="262626"/>
              </a:buClr>
              <a:buSzPts val="1800"/>
              <a:buFont typeface="Arial"/>
              <a:buChar char="•"/>
            </a:pPr>
            <a:r>
              <a:rPr lang="zh-TW" sz="1800">
                <a:solidFill>
                  <a:srgbClr val="262626"/>
                </a:solidFill>
                <a:latin typeface="Microsoft JhengHei"/>
                <a:ea typeface="Microsoft JhengHei"/>
                <a:cs typeface="Microsoft JhengHei"/>
                <a:sym typeface="Microsoft JhengHei"/>
              </a:rPr>
              <a:t>公式如下:</a:t>
            </a:r>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Microsoft JhengHei"/>
              <a:ea typeface="Microsoft JhengHei"/>
              <a:cs typeface="Microsoft JhengHei"/>
              <a:sym typeface="Microsoft JhengHei"/>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Microsoft JhengHei"/>
              <a:ea typeface="Microsoft JhengHei"/>
              <a:cs typeface="Microsoft JhengHei"/>
              <a:sym typeface="Microsoft JhengHei"/>
            </a:endParaRPr>
          </a:p>
          <a:p>
            <a:pPr indent="-171450" lvl="0" marL="285750" marR="0" rtl="0" algn="l">
              <a:spcBef>
                <a:spcPts val="0"/>
              </a:spcBef>
              <a:spcAft>
                <a:spcPts val="0"/>
              </a:spcAft>
              <a:buClr>
                <a:schemeClr val="dk1"/>
              </a:buClr>
              <a:buSzPts val="1800"/>
              <a:buFont typeface="Arial"/>
              <a:buNone/>
            </a:pPr>
            <a:r>
              <a:t/>
            </a:r>
            <a:endParaRPr sz="1800">
              <a:solidFill>
                <a:srgbClr val="000000"/>
              </a:solidFill>
              <a:latin typeface="Microsoft JhengHei"/>
              <a:ea typeface="Microsoft JhengHei"/>
              <a:cs typeface="Microsoft JhengHei"/>
              <a:sym typeface="Microsoft JhengHei"/>
            </a:endParaRPr>
          </a:p>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00" name="Google Shape;400;p15"/>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cxnSp>
        <p:nvCxnSpPr>
          <p:cNvPr id="401" name="Google Shape;401;p15"/>
          <p:cNvCxnSpPr/>
          <p:nvPr/>
        </p:nvCxnSpPr>
        <p:spPr>
          <a:xfrm flipH="1" rot="10800000">
            <a:off x="3419243" y="3134817"/>
            <a:ext cx="3437100" cy="36600"/>
          </a:xfrm>
          <a:prstGeom prst="straightConnector1">
            <a:avLst/>
          </a:prstGeom>
          <a:noFill/>
          <a:ln cap="flat" cmpd="sng" w="9525">
            <a:solidFill>
              <a:schemeClr val="dk1"/>
            </a:solidFill>
            <a:prstDash val="dash"/>
            <a:round/>
            <a:headEnd len="med" w="med" type="oval"/>
            <a:tailEnd len="med" w="med" type="oval"/>
          </a:ln>
        </p:spPr>
      </p:cxnSp>
      <p:sp>
        <p:nvSpPr>
          <p:cNvPr id="402" name="Google Shape;402;p15"/>
          <p:cNvSpPr txBox="1"/>
          <p:nvPr/>
        </p:nvSpPr>
        <p:spPr>
          <a:xfrm rot="-5400000">
            <a:off x="10673481" y="2648759"/>
            <a:ext cx="4380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600">
                <a:solidFill>
                  <a:srgbClr val="FF0000"/>
                </a:solidFill>
                <a:latin typeface="Microsoft Yahei"/>
                <a:ea typeface="Microsoft Yahei"/>
                <a:cs typeface="Microsoft Yahei"/>
                <a:sym typeface="Microsoft Yahei"/>
              </a:rPr>
              <a:t>&lt;</a:t>
            </a:r>
            <a:endParaRPr b="1" sz="2600">
              <a:solidFill>
                <a:srgbClr val="FF0000"/>
              </a:solidFill>
              <a:latin typeface="Microsoft Yahei"/>
              <a:ea typeface="Microsoft Yahei"/>
              <a:cs typeface="Microsoft Yahei"/>
              <a:sym typeface="Microsoft Yahei"/>
            </a:endParaRPr>
          </a:p>
        </p:txBody>
      </p:sp>
      <p:sp>
        <p:nvSpPr>
          <p:cNvPr id="403" name="Google Shape;403;p15"/>
          <p:cNvSpPr/>
          <p:nvPr/>
        </p:nvSpPr>
        <p:spPr>
          <a:xfrm>
            <a:off x="8790417" y="3596583"/>
            <a:ext cx="32367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Arial"/>
                <a:ea typeface="Arial"/>
                <a:cs typeface="Arial"/>
                <a:sym typeface="Arial"/>
              </a:rPr>
              <a:t>教師說話表達 -&gt;情緒複雜度</a:t>
            </a:r>
            <a:r>
              <a:rPr b="1" lang="zh-TW" sz="2600">
                <a:solidFill>
                  <a:srgbClr val="FF0000"/>
                </a:solidFill>
                <a:latin typeface="Microsoft Yahei"/>
                <a:ea typeface="Microsoft Yahei"/>
                <a:cs typeface="Microsoft Yahei"/>
                <a:sym typeface="Microsoft Yahei"/>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6"/>
          <p:cNvSpPr txBox="1"/>
          <p:nvPr/>
        </p:nvSpPr>
        <p:spPr>
          <a:xfrm>
            <a:off x="815009" y="874853"/>
            <a:ext cx="2743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實驗流程</a:t>
            </a:r>
            <a:endParaRPr b="1" sz="3600">
              <a:solidFill>
                <a:srgbClr val="828979"/>
              </a:solidFill>
              <a:latin typeface="Microsoft Yahei"/>
              <a:ea typeface="Microsoft Yahei"/>
              <a:cs typeface="Microsoft Yahei"/>
              <a:sym typeface="Microsoft Yahei"/>
            </a:endParaRPr>
          </a:p>
        </p:txBody>
      </p:sp>
      <p:grpSp>
        <p:nvGrpSpPr>
          <p:cNvPr id="410" name="Google Shape;410;p16"/>
          <p:cNvGrpSpPr/>
          <p:nvPr/>
        </p:nvGrpSpPr>
        <p:grpSpPr>
          <a:xfrm>
            <a:off x="6484993" y="175485"/>
            <a:ext cx="5486630" cy="346714"/>
            <a:chOff x="6911798" y="-95943"/>
            <a:chExt cx="5486630" cy="346714"/>
          </a:xfrm>
        </p:grpSpPr>
        <p:sp>
          <p:nvSpPr>
            <p:cNvPr id="411" name="Google Shape;411;p16"/>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412" name="Google Shape;412;p16"/>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413" name="Google Shape;413;p16"/>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414" name="Google Shape;414;p16"/>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415" name="Google Shape;415;p16"/>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pic>
        <p:nvPicPr>
          <p:cNvPr id="416" name="Google Shape;416;p16"/>
          <p:cNvPicPr preferRelativeResize="0"/>
          <p:nvPr/>
        </p:nvPicPr>
        <p:blipFill rotWithShape="1">
          <a:blip r:embed="rId3">
            <a:alphaModFix/>
          </a:blip>
          <a:srcRect b="0" l="0" r="0" t="0"/>
          <a:stretch/>
        </p:blipFill>
        <p:spPr>
          <a:xfrm>
            <a:off x="3246498" y="2155403"/>
            <a:ext cx="4391025" cy="876300"/>
          </a:xfrm>
          <a:prstGeom prst="rect">
            <a:avLst/>
          </a:prstGeom>
          <a:noFill/>
          <a:ln>
            <a:noFill/>
          </a:ln>
        </p:spPr>
      </p:pic>
      <p:grpSp>
        <p:nvGrpSpPr>
          <p:cNvPr id="417" name="Google Shape;417;p16"/>
          <p:cNvGrpSpPr/>
          <p:nvPr/>
        </p:nvGrpSpPr>
        <p:grpSpPr>
          <a:xfrm>
            <a:off x="4164440" y="2885558"/>
            <a:ext cx="2555139" cy="581025"/>
            <a:chOff x="5047207" y="2639410"/>
            <a:chExt cx="2555139" cy="581025"/>
          </a:xfrm>
        </p:grpSpPr>
        <p:pic>
          <p:nvPicPr>
            <p:cNvPr id="418" name="Google Shape;418;p16"/>
            <p:cNvPicPr preferRelativeResize="0"/>
            <p:nvPr/>
          </p:nvPicPr>
          <p:blipFill rotWithShape="1">
            <a:blip r:embed="rId4">
              <a:alphaModFix/>
            </a:blip>
            <a:srcRect b="0" l="0" r="0" t="0"/>
            <a:stretch/>
          </p:blipFill>
          <p:spPr>
            <a:xfrm>
              <a:off x="5047207" y="2639410"/>
              <a:ext cx="419100" cy="581025"/>
            </a:xfrm>
            <a:prstGeom prst="rect">
              <a:avLst/>
            </a:prstGeom>
            <a:noFill/>
            <a:ln>
              <a:noFill/>
            </a:ln>
          </p:spPr>
        </p:pic>
        <p:pic>
          <p:nvPicPr>
            <p:cNvPr id="419" name="Google Shape;419;p16"/>
            <p:cNvPicPr preferRelativeResize="0"/>
            <p:nvPr/>
          </p:nvPicPr>
          <p:blipFill rotWithShape="1">
            <a:blip r:embed="rId4">
              <a:alphaModFix/>
            </a:blip>
            <a:srcRect b="0" l="0" r="0" t="0"/>
            <a:stretch/>
          </p:blipFill>
          <p:spPr>
            <a:xfrm>
              <a:off x="7183246" y="2639410"/>
              <a:ext cx="419100" cy="581025"/>
            </a:xfrm>
            <a:prstGeom prst="rect">
              <a:avLst/>
            </a:prstGeom>
            <a:noFill/>
            <a:ln>
              <a:noFill/>
            </a:ln>
          </p:spPr>
        </p:pic>
      </p:grpSp>
      <p:pic>
        <p:nvPicPr>
          <p:cNvPr id="420" name="Google Shape;420;p16"/>
          <p:cNvPicPr preferRelativeResize="0"/>
          <p:nvPr/>
        </p:nvPicPr>
        <p:blipFill rotWithShape="1">
          <a:blip r:embed="rId4">
            <a:alphaModFix/>
          </a:blip>
          <a:srcRect b="0" l="0" r="0" t="0"/>
          <a:stretch/>
        </p:blipFill>
        <p:spPr>
          <a:xfrm>
            <a:off x="5332045" y="1662343"/>
            <a:ext cx="419100" cy="581025"/>
          </a:xfrm>
          <a:prstGeom prst="rect">
            <a:avLst/>
          </a:prstGeom>
          <a:noFill/>
          <a:ln>
            <a:noFill/>
          </a:ln>
        </p:spPr>
      </p:pic>
      <p:sp>
        <p:nvSpPr>
          <p:cNvPr id="421" name="Google Shape;421;p16"/>
          <p:cNvSpPr/>
          <p:nvPr/>
        </p:nvSpPr>
        <p:spPr>
          <a:xfrm>
            <a:off x="3982180" y="1073580"/>
            <a:ext cx="3118800" cy="559500"/>
          </a:xfrm>
          <a:prstGeom prst="roundRect">
            <a:avLst>
              <a:gd fmla="val 16667" name="adj"/>
            </a:avLst>
          </a:prstGeom>
          <a:solidFill>
            <a:srgbClr val="DAE8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3F3F3F"/>
                </a:solidFill>
                <a:latin typeface="Microsoft Yahei"/>
                <a:ea typeface="Microsoft Yahei"/>
                <a:cs typeface="Microsoft Yahei"/>
                <a:sym typeface="Microsoft Yahei"/>
              </a:rPr>
              <a:t>教師課堂情緒資料集</a:t>
            </a:r>
            <a:endParaRPr/>
          </a:p>
        </p:txBody>
      </p:sp>
      <p:pic>
        <p:nvPicPr>
          <p:cNvPr id="422" name="Google Shape;422;p16"/>
          <p:cNvPicPr preferRelativeResize="0"/>
          <p:nvPr/>
        </p:nvPicPr>
        <p:blipFill rotWithShape="1">
          <a:blip r:embed="rId5">
            <a:alphaModFix/>
          </a:blip>
          <a:srcRect b="0" l="0" r="0" t="0"/>
          <a:stretch/>
        </p:blipFill>
        <p:spPr>
          <a:xfrm>
            <a:off x="3155758" y="5780725"/>
            <a:ext cx="4552950" cy="876300"/>
          </a:xfrm>
          <a:prstGeom prst="rect">
            <a:avLst/>
          </a:prstGeom>
          <a:noFill/>
          <a:ln>
            <a:noFill/>
          </a:ln>
        </p:spPr>
      </p:pic>
      <p:pic>
        <p:nvPicPr>
          <p:cNvPr id="423" name="Google Shape;423;p16"/>
          <p:cNvPicPr preferRelativeResize="0"/>
          <p:nvPr/>
        </p:nvPicPr>
        <p:blipFill rotWithShape="1">
          <a:blip r:embed="rId6">
            <a:alphaModFix/>
          </a:blip>
          <a:srcRect b="0" l="0" r="0" t="0"/>
          <a:stretch/>
        </p:blipFill>
        <p:spPr>
          <a:xfrm>
            <a:off x="4154759" y="4168176"/>
            <a:ext cx="3514726" cy="1809750"/>
          </a:xfrm>
          <a:prstGeom prst="rect">
            <a:avLst/>
          </a:prstGeom>
          <a:noFill/>
          <a:ln>
            <a:noFill/>
          </a:ln>
        </p:spPr>
      </p:pic>
      <p:sp>
        <p:nvSpPr>
          <p:cNvPr id="424" name="Google Shape;424;p16"/>
          <p:cNvSpPr/>
          <p:nvPr/>
        </p:nvSpPr>
        <p:spPr>
          <a:xfrm>
            <a:off x="7865096" y="2408887"/>
            <a:ext cx="347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Arial"/>
                <a:ea typeface="Arial"/>
                <a:cs typeface="Arial"/>
                <a:sym typeface="Arial"/>
              </a:rPr>
              <a:t>已在WIDER FACE訓練好的模型</a:t>
            </a:r>
            <a:endParaRPr b="1" sz="1800">
              <a:solidFill>
                <a:srgbClr val="FF0000"/>
              </a:solidFill>
              <a:latin typeface="Microsoft Yahei"/>
              <a:ea typeface="Microsoft Yahei"/>
              <a:cs typeface="Microsoft Yahei"/>
              <a:sym typeface="Microsoft Yahei"/>
            </a:endParaRPr>
          </a:p>
        </p:txBody>
      </p:sp>
      <p:sp>
        <p:nvSpPr>
          <p:cNvPr id="425" name="Google Shape;425;p16"/>
          <p:cNvSpPr/>
          <p:nvPr/>
        </p:nvSpPr>
        <p:spPr>
          <a:xfrm>
            <a:off x="7865096" y="4170007"/>
            <a:ext cx="318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Arial"/>
                <a:ea typeface="Arial"/>
                <a:cs typeface="Arial"/>
                <a:sym typeface="Arial"/>
              </a:rPr>
              <a:t>基本情緒操作型定義重新標註</a:t>
            </a:r>
            <a:endParaRPr b="1" sz="1800">
              <a:solidFill>
                <a:srgbClr val="FF0000"/>
              </a:solidFill>
              <a:latin typeface="Microsoft Yahei"/>
              <a:ea typeface="Microsoft Yahei"/>
              <a:cs typeface="Microsoft Yahei"/>
              <a:sym typeface="Microsoft Yahei"/>
            </a:endParaRPr>
          </a:p>
        </p:txBody>
      </p:sp>
      <p:sp>
        <p:nvSpPr>
          <p:cNvPr id="426" name="Google Shape;426;p16"/>
          <p:cNvSpPr/>
          <p:nvPr/>
        </p:nvSpPr>
        <p:spPr>
          <a:xfrm>
            <a:off x="3982180" y="1074005"/>
            <a:ext cx="3118800" cy="559500"/>
          </a:xfrm>
          <a:prstGeom prst="roundRect">
            <a:avLst>
              <a:gd fmla="val 16667" name="adj"/>
            </a:avLst>
          </a:prstGeom>
          <a:solidFill>
            <a:srgbClr val="D5E8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zh-TW" sz="1800">
                <a:solidFill>
                  <a:srgbClr val="3F3F3F"/>
                </a:solidFill>
                <a:latin typeface="Microsoft Yahei"/>
                <a:ea typeface="Microsoft Yahei"/>
                <a:cs typeface="Microsoft Yahei"/>
                <a:sym typeface="Microsoft Yahei"/>
              </a:rPr>
              <a:t>學生課堂情緒資料集</a:t>
            </a:r>
            <a:endParaRPr/>
          </a:p>
        </p:txBody>
      </p:sp>
      <p:pic>
        <p:nvPicPr>
          <p:cNvPr id="427" name="Google Shape;427;p16"/>
          <p:cNvPicPr preferRelativeResize="0"/>
          <p:nvPr/>
        </p:nvPicPr>
        <p:blipFill rotWithShape="1">
          <a:blip r:embed="rId7">
            <a:alphaModFix/>
          </a:blip>
          <a:srcRect b="0" l="0" r="0" t="0"/>
          <a:stretch/>
        </p:blipFill>
        <p:spPr>
          <a:xfrm>
            <a:off x="3211321" y="5783995"/>
            <a:ext cx="4391025" cy="876300"/>
          </a:xfrm>
          <a:prstGeom prst="rect">
            <a:avLst/>
          </a:prstGeom>
          <a:noFill/>
          <a:ln>
            <a:noFill/>
          </a:ln>
        </p:spPr>
      </p:pic>
      <p:sp>
        <p:nvSpPr>
          <p:cNvPr id="428" name="Google Shape;428;p16"/>
          <p:cNvSpPr/>
          <p:nvPr/>
        </p:nvSpPr>
        <p:spPr>
          <a:xfrm>
            <a:off x="3643921" y="627753"/>
            <a:ext cx="3596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建立YOLO即時課堂情緒辨識模型</a:t>
            </a:r>
            <a:endParaRPr b="1" sz="1800">
              <a:solidFill>
                <a:srgbClr val="828979"/>
              </a:solidFill>
              <a:latin typeface="Microsoft Yahei"/>
              <a:ea typeface="Microsoft Yahei"/>
              <a:cs typeface="Microsoft Yahei"/>
              <a:sym typeface="Microsoft Yahei"/>
            </a:endParaRPr>
          </a:p>
        </p:txBody>
      </p:sp>
      <p:pic>
        <p:nvPicPr>
          <p:cNvPr id="429" name="Google Shape;429;p16"/>
          <p:cNvPicPr preferRelativeResize="0"/>
          <p:nvPr/>
        </p:nvPicPr>
        <p:blipFill rotWithShape="1">
          <a:blip r:embed="rId8">
            <a:alphaModFix/>
          </a:blip>
          <a:srcRect b="0" l="0" r="0" t="0"/>
          <a:stretch/>
        </p:blipFill>
        <p:spPr>
          <a:xfrm>
            <a:off x="3270618" y="3323338"/>
            <a:ext cx="4391024" cy="9366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7"/>
          <p:cNvSpPr txBox="1"/>
          <p:nvPr/>
        </p:nvSpPr>
        <p:spPr>
          <a:xfrm>
            <a:off x="815008" y="874853"/>
            <a:ext cx="33435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情緒資料集</a:t>
            </a:r>
            <a:endParaRPr b="1" sz="3600">
              <a:solidFill>
                <a:srgbClr val="828979"/>
              </a:solidFill>
              <a:latin typeface="Microsoft Yahei"/>
              <a:ea typeface="Microsoft Yahei"/>
              <a:cs typeface="Microsoft Yahei"/>
              <a:sym typeface="Microsoft Yahei"/>
            </a:endParaRPr>
          </a:p>
        </p:txBody>
      </p:sp>
      <p:grpSp>
        <p:nvGrpSpPr>
          <p:cNvPr id="436" name="Google Shape;436;p17"/>
          <p:cNvGrpSpPr/>
          <p:nvPr/>
        </p:nvGrpSpPr>
        <p:grpSpPr>
          <a:xfrm>
            <a:off x="6484993" y="175485"/>
            <a:ext cx="5486630" cy="346714"/>
            <a:chOff x="6911798" y="-95943"/>
            <a:chExt cx="5486630" cy="346714"/>
          </a:xfrm>
        </p:grpSpPr>
        <p:sp>
          <p:nvSpPr>
            <p:cNvPr id="437" name="Google Shape;437;p17"/>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438" name="Google Shape;438;p17"/>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439" name="Google Shape;439;p17"/>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440" name="Google Shape;440;p17"/>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441" name="Google Shape;441;p17"/>
          <p:cNvSpPr/>
          <p:nvPr/>
        </p:nvSpPr>
        <p:spPr>
          <a:xfrm>
            <a:off x="1246807" y="1921391"/>
            <a:ext cx="4762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000">
                <a:solidFill>
                  <a:srgbClr val="828979"/>
                </a:solidFill>
                <a:latin typeface="Microsoft Yahei"/>
                <a:ea typeface="Microsoft Yahei"/>
                <a:cs typeface="Microsoft Yahei"/>
                <a:sym typeface="Microsoft Yahei"/>
              </a:rPr>
              <a:t>－輔助人臉偵測的資料集 WIDER FACE </a:t>
            </a:r>
            <a:endParaRPr b="1" sz="2000">
              <a:solidFill>
                <a:srgbClr val="828979"/>
              </a:solidFill>
              <a:latin typeface="Microsoft Yahei"/>
              <a:ea typeface="Microsoft Yahei"/>
              <a:cs typeface="Microsoft Yahei"/>
              <a:sym typeface="Microsoft Yahei"/>
            </a:endParaRPr>
          </a:p>
        </p:txBody>
      </p:sp>
      <p:pic>
        <p:nvPicPr>
          <p:cNvPr descr="https://lh4.googleusercontent.com/aR_N669rqW8G3PaUoMI07TPJ8y8AOMF1WACUCKDe3P8koGZwAFzoaUeni2WGBHchRvUpLK9ZefWOOsGNi586o1pLoha3pQoF7n7e8yk0Id-FB11mhAlLmKz33CR3xdFVMzklf8L-Dd1yCOTM2Q" id="442" name="Google Shape;442;p17"/>
          <p:cNvPicPr preferRelativeResize="0"/>
          <p:nvPr/>
        </p:nvPicPr>
        <p:blipFill rotWithShape="1">
          <a:blip r:embed="rId3">
            <a:alphaModFix/>
          </a:blip>
          <a:srcRect b="0" l="0" r="0" t="0"/>
          <a:stretch/>
        </p:blipFill>
        <p:spPr>
          <a:xfrm>
            <a:off x="2486824" y="2492631"/>
            <a:ext cx="7518413" cy="2495289"/>
          </a:xfrm>
          <a:prstGeom prst="rect">
            <a:avLst/>
          </a:prstGeom>
          <a:noFill/>
          <a:ln>
            <a:noFill/>
          </a:ln>
        </p:spPr>
      </p:pic>
      <p:sp>
        <p:nvSpPr>
          <p:cNvPr id="443" name="Google Shape;443;p17"/>
          <p:cNvSpPr/>
          <p:nvPr/>
        </p:nvSpPr>
        <p:spPr>
          <a:xfrm>
            <a:off x="1488210" y="5336043"/>
            <a:ext cx="8430600" cy="1015800"/>
          </a:xfrm>
          <a:prstGeom prst="rect">
            <a:avLst/>
          </a:prstGeom>
          <a:noFill/>
          <a:ln>
            <a:noFill/>
          </a:ln>
        </p:spPr>
        <p:txBody>
          <a:bodyPr anchorCtr="0" anchor="t" bIns="45700" lIns="91425" spcFirstLastPara="1" rIns="91425" wrap="square" tIns="45700">
            <a:spAutoFit/>
          </a:bodyPr>
          <a:lstStyle/>
          <a:p>
            <a:pPr indent="-285750" lvl="3" marL="1816100" marR="0" rtl="0" algn="l">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32,203 張圖像</a:t>
            </a:r>
            <a:endParaRPr b="0" i="0" sz="2000" u="none" cap="none" strike="noStrike">
              <a:solidFill>
                <a:srgbClr val="3A3838"/>
              </a:solidFill>
              <a:latin typeface="Microsoft JhengHei"/>
              <a:ea typeface="Microsoft JhengHei"/>
              <a:cs typeface="Microsoft JhengHei"/>
              <a:sym typeface="Microsoft JhengHei"/>
            </a:endParaRPr>
          </a:p>
          <a:p>
            <a:pPr indent="-285750" lvl="3" marL="1816100" marR="0" rtl="0" algn="l">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393,703 個標註人臉</a:t>
            </a:r>
            <a:endParaRPr b="0" i="0" sz="2000" u="none" cap="none" strike="noStrike">
              <a:solidFill>
                <a:srgbClr val="3A3838"/>
              </a:solidFill>
              <a:latin typeface="Microsoft JhengHei"/>
              <a:ea typeface="Microsoft JhengHei"/>
              <a:cs typeface="Microsoft JhengHei"/>
              <a:sym typeface="Microsoft JhengHei"/>
            </a:endParaRPr>
          </a:p>
          <a:p>
            <a:pPr indent="-285750" lvl="3" marL="1816100" marR="0" rtl="0" algn="l">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大小，姿態，光照、表情、遮擋方面都有很大的變化範圍</a:t>
            </a:r>
            <a:endParaRPr b="0" i="0" sz="2000" u="none" cap="none" strike="noStrike">
              <a:solidFill>
                <a:srgbClr val="3A3838"/>
              </a:solidFill>
              <a:latin typeface="Microsoft JhengHei"/>
              <a:ea typeface="Microsoft JhengHei"/>
              <a:cs typeface="Microsoft JhengHei"/>
              <a:sym typeface="Microsoft JhengHei"/>
            </a:endParaRPr>
          </a:p>
        </p:txBody>
      </p:sp>
      <p:sp>
        <p:nvSpPr>
          <p:cNvPr id="444" name="Google Shape;444;p17"/>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8"/>
          <p:cNvSpPr txBox="1"/>
          <p:nvPr/>
        </p:nvSpPr>
        <p:spPr>
          <a:xfrm>
            <a:off x="815009" y="874853"/>
            <a:ext cx="2743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實驗流程</a:t>
            </a:r>
            <a:endParaRPr b="1" sz="3600">
              <a:solidFill>
                <a:srgbClr val="828979"/>
              </a:solidFill>
              <a:latin typeface="Microsoft Yahei"/>
              <a:ea typeface="Microsoft Yahei"/>
              <a:cs typeface="Microsoft Yahei"/>
              <a:sym typeface="Microsoft Yahei"/>
            </a:endParaRPr>
          </a:p>
        </p:txBody>
      </p:sp>
      <p:grpSp>
        <p:nvGrpSpPr>
          <p:cNvPr id="451" name="Google Shape;451;p18"/>
          <p:cNvGrpSpPr/>
          <p:nvPr/>
        </p:nvGrpSpPr>
        <p:grpSpPr>
          <a:xfrm>
            <a:off x="6484993" y="175485"/>
            <a:ext cx="5486630" cy="346714"/>
            <a:chOff x="6911798" y="-95943"/>
            <a:chExt cx="5486630" cy="346714"/>
          </a:xfrm>
        </p:grpSpPr>
        <p:sp>
          <p:nvSpPr>
            <p:cNvPr id="452" name="Google Shape;452;p18"/>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453" name="Google Shape;453;p18"/>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454" name="Google Shape;454;p18"/>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455" name="Google Shape;455;p18"/>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456" name="Google Shape;456;p18"/>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pic>
        <p:nvPicPr>
          <p:cNvPr id="457" name="Google Shape;457;p18"/>
          <p:cNvPicPr preferRelativeResize="0"/>
          <p:nvPr/>
        </p:nvPicPr>
        <p:blipFill rotWithShape="1">
          <a:blip r:embed="rId3">
            <a:alphaModFix/>
          </a:blip>
          <a:srcRect b="0" l="0" r="0" t="0"/>
          <a:stretch/>
        </p:blipFill>
        <p:spPr>
          <a:xfrm>
            <a:off x="1375863" y="3660963"/>
            <a:ext cx="4552950" cy="876300"/>
          </a:xfrm>
          <a:prstGeom prst="rect">
            <a:avLst/>
          </a:prstGeom>
          <a:noFill/>
          <a:ln>
            <a:noFill/>
          </a:ln>
        </p:spPr>
      </p:pic>
      <p:pic>
        <p:nvPicPr>
          <p:cNvPr id="458" name="Google Shape;458;p18"/>
          <p:cNvPicPr preferRelativeResize="0"/>
          <p:nvPr/>
        </p:nvPicPr>
        <p:blipFill rotWithShape="1">
          <a:blip r:embed="rId4">
            <a:alphaModFix/>
          </a:blip>
          <a:srcRect b="0" l="0" r="0" t="0"/>
          <a:stretch/>
        </p:blipFill>
        <p:spPr>
          <a:xfrm>
            <a:off x="6257926" y="3660963"/>
            <a:ext cx="4391025" cy="876300"/>
          </a:xfrm>
          <a:prstGeom prst="rect">
            <a:avLst/>
          </a:prstGeom>
          <a:noFill/>
          <a:ln>
            <a:noFill/>
          </a:ln>
        </p:spPr>
      </p:pic>
      <p:pic>
        <p:nvPicPr>
          <p:cNvPr id="459" name="Google Shape;459;p18"/>
          <p:cNvPicPr preferRelativeResize="0"/>
          <p:nvPr/>
        </p:nvPicPr>
        <p:blipFill rotWithShape="1">
          <a:blip r:embed="rId5">
            <a:alphaModFix/>
          </a:blip>
          <a:srcRect b="0" l="0" r="0" t="0"/>
          <a:stretch/>
        </p:blipFill>
        <p:spPr>
          <a:xfrm>
            <a:off x="2628830" y="1889456"/>
            <a:ext cx="2057399" cy="1438275"/>
          </a:xfrm>
          <a:prstGeom prst="rect">
            <a:avLst/>
          </a:prstGeom>
          <a:noFill/>
          <a:ln>
            <a:noFill/>
          </a:ln>
        </p:spPr>
      </p:pic>
      <p:pic>
        <p:nvPicPr>
          <p:cNvPr id="460" name="Google Shape;460;p18"/>
          <p:cNvPicPr preferRelativeResize="0"/>
          <p:nvPr/>
        </p:nvPicPr>
        <p:blipFill rotWithShape="1">
          <a:blip r:embed="rId6">
            <a:alphaModFix/>
          </a:blip>
          <a:srcRect b="0" l="0" r="0" t="0"/>
          <a:stretch/>
        </p:blipFill>
        <p:spPr>
          <a:xfrm>
            <a:off x="7412211" y="1889456"/>
            <a:ext cx="1990725" cy="1390650"/>
          </a:xfrm>
          <a:prstGeom prst="rect">
            <a:avLst/>
          </a:prstGeom>
          <a:noFill/>
          <a:ln>
            <a:noFill/>
          </a:ln>
        </p:spPr>
      </p:pic>
      <p:cxnSp>
        <p:nvCxnSpPr>
          <p:cNvPr id="461" name="Google Shape;461;p18"/>
          <p:cNvCxnSpPr>
            <a:stCxn id="459" idx="3"/>
            <a:endCxn id="460" idx="1"/>
          </p:cNvCxnSpPr>
          <p:nvPr/>
        </p:nvCxnSpPr>
        <p:spPr>
          <a:xfrm flipH="1" rot="10800000">
            <a:off x="4686229" y="2584894"/>
            <a:ext cx="2726100" cy="23700"/>
          </a:xfrm>
          <a:prstGeom prst="straightConnector1">
            <a:avLst/>
          </a:prstGeom>
          <a:noFill/>
          <a:ln cap="flat" cmpd="sng" w="12700">
            <a:solidFill>
              <a:schemeClr val="accent1"/>
            </a:solidFill>
            <a:prstDash val="dash"/>
            <a:miter lim="800000"/>
            <a:headEnd len="sm" w="sm" type="none"/>
            <a:tailEnd len="sm" w="sm" type="none"/>
          </a:ln>
        </p:spPr>
      </p:cxnSp>
      <p:sp>
        <p:nvSpPr>
          <p:cNvPr id="462" name="Google Shape;462;p18"/>
          <p:cNvSpPr/>
          <p:nvPr/>
        </p:nvSpPr>
        <p:spPr>
          <a:xfrm>
            <a:off x="5772834" y="2186391"/>
            <a:ext cx="64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對齊</a:t>
            </a:r>
            <a:endParaRPr sz="1800">
              <a:solidFill>
                <a:schemeClr val="dk1"/>
              </a:solidFill>
              <a:latin typeface="Microsoft Yahei"/>
              <a:ea typeface="Microsoft Yahei"/>
              <a:cs typeface="Microsoft Yahei"/>
              <a:sym typeface="Microsoft Yahei"/>
            </a:endParaRPr>
          </a:p>
        </p:txBody>
      </p:sp>
      <p:sp>
        <p:nvSpPr>
          <p:cNvPr id="463" name="Google Shape;463;p18"/>
          <p:cNvSpPr/>
          <p:nvPr/>
        </p:nvSpPr>
        <p:spPr>
          <a:xfrm>
            <a:off x="1635784" y="2025266"/>
            <a:ext cx="110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教師影片</a:t>
            </a:r>
            <a:endParaRPr/>
          </a:p>
        </p:txBody>
      </p:sp>
      <p:sp>
        <p:nvSpPr>
          <p:cNvPr id="464" name="Google Shape;464;p18"/>
          <p:cNvSpPr/>
          <p:nvPr/>
        </p:nvSpPr>
        <p:spPr>
          <a:xfrm>
            <a:off x="9263403" y="1983513"/>
            <a:ext cx="110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學生影片</a:t>
            </a:r>
            <a:endParaRPr/>
          </a:p>
        </p:txBody>
      </p:sp>
      <p:grpSp>
        <p:nvGrpSpPr>
          <p:cNvPr id="465" name="Google Shape;465;p18"/>
          <p:cNvGrpSpPr/>
          <p:nvPr/>
        </p:nvGrpSpPr>
        <p:grpSpPr>
          <a:xfrm>
            <a:off x="3159986" y="3190388"/>
            <a:ext cx="5803998" cy="581025"/>
            <a:chOff x="5047207" y="2639410"/>
            <a:chExt cx="2555139" cy="581025"/>
          </a:xfrm>
        </p:grpSpPr>
        <p:pic>
          <p:nvPicPr>
            <p:cNvPr id="466" name="Google Shape;466;p18"/>
            <p:cNvPicPr preferRelativeResize="0"/>
            <p:nvPr/>
          </p:nvPicPr>
          <p:blipFill rotWithShape="1">
            <a:blip r:embed="rId7">
              <a:alphaModFix/>
            </a:blip>
            <a:srcRect b="0" l="0" r="0" t="0"/>
            <a:stretch/>
          </p:blipFill>
          <p:spPr>
            <a:xfrm>
              <a:off x="5047207" y="2639410"/>
              <a:ext cx="419100" cy="581025"/>
            </a:xfrm>
            <a:prstGeom prst="rect">
              <a:avLst/>
            </a:prstGeom>
            <a:noFill/>
            <a:ln>
              <a:noFill/>
            </a:ln>
          </p:spPr>
        </p:pic>
        <p:pic>
          <p:nvPicPr>
            <p:cNvPr id="467" name="Google Shape;467;p18"/>
            <p:cNvPicPr preferRelativeResize="0"/>
            <p:nvPr/>
          </p:nvPicPr>
          <p:blipFill rotWithShape="1">
            <a:blip r:embed="rId7">
              <a:alphaModFix/>
            </a:blip>
            <a:srcRect b="0" l="0" r="0" t="0"/>
            <a:stretch/>
          </p:blipFill>
          <p:spPr>
            <a:xfrm>
              <a:off x="7183246" y="2639410"/>
              <a:ext cx="419100" cy="581025"/>
            </a:xfrm>
            <a:prstGeom prst="rect">
              <a:avLst/>
            </a:prstGeom>
            <a:noFill/>
            <a:ln>
              <a:noFill/>
            </a:ln>
          </p:spPr>
        </p:pic>
      </p:grpSp>
      <p:pic>
        <p:nvPicPr>
          <p:cNvPr id="468" name="Google Shape;468;p18"/>
          <p:cNvPicPr preferRelativeResize="0"/>
          <p:nvPr/>
        </p:nvPicPr>
        <p:blipFill rotWithShape="1">
          <a:blip r:embed="rId8">
            <a:alphaModFix/>
          </a:blip>
          <a:srcRect b="0" l="0" r="0" t="0"/>
          <a:stretch/>
        </p:blipFill>
        <p:spPr>
          <a:xfrm>
            <a:off x="2539511" y="4842558"/>
            <a:ext cx="1952626" cy="876300"/>
          </a:xfrm>
          <a:prstGeom prst="rect">
            <a:avLst/>
          </a:prstGeom>
          <a:noFill/>
          <a:ln>
            <a:noFill/>
          </a:ln>
        </p:spPr>
      </p:pic>
      <p:pic>
        <p:nvPicPr>
          <p:cNvPr id="469" name="Google Shape;469;p18"/>
          <p:cNvPicPr preferRelativeResize="0"/>
          <p:nvPr/>
        </p:nvPicPr>
        <p:blipFill rotWithShape="1">
          <a:blip r:embed="rId9">
            <a:alphaModFix/>
          </a:blip>
          <a:srcRect b="0" l="0" r="0" t="0"/>
          <a:stretch/>
        </p:blipFill>
        <p:spPr>
          <a:xfrm>
            <a:off x="7498338" y="4842558"/>
            <a:ext cx="1952626" cy="876300"/>
          </a:xfrm>
          <a:prstGeom prst="rect">
            <a:avLst/>
          </a:prstGeom>
          <a:noFill/>
          <a:ln>
            <a:noFill/>
          </a:ln>
        </p:spPr>
      </p:pic>
      <p:pic>
        <p:nvPicPr>
          <p:cNvPr id="470" name="Google Shape;470;p18"/>
          <p:cNvPicPr preferRelativeResize="0"/>
          <p:nvPr/>
        </p:nvPicPr>
        <p:blipFill rotWithShape="1">
          <a:blip r:embed="rId10">
            <a:alphaModFix/>
          </a:blip>
          <a:srcRect b="0" l="0" r="0" t="0"/>
          <a:stretch/>
        </p:blipFill>
        <p:spPr>
          <a:xfrm>
            <a:off x="3119718" y="4379993"/>
            <a:ext cx="951992" cy="590550"/>
          </a:xfrm>
          <a:prstGeom prst="rect">
            <a:avLst/>
          </a:prstGeom>
          <a:noFill/>
          <a:ln>
            <a:noFill/>
          </a:ln>
        </p:spPr>
      </p:pic>
      <p:pic>
        <p:nvPicPr>
          <p:cNvPr id="471" name="Google Shape;471;p18"/>
          <p:cNvPicPr preferRelativeResize="0"/>
          <p:nvPr/>
        </p:nvPicPr>
        <p:blipFill rotWithShape="1">
          <a:blip r:embed="rId10">
            <a:alphaModFix/>
          </a:blip>
          <a:srcRect b="0" l="0" r="0" t="0"/>
          <a:stretch/>
        </p:blipFill>
        <p:spPr>
          <a:xfrm>
            <a:off x="8006810" y="4383021"/>
            <a:ext cx="951992" cy="590550"/>
          </a:xfrm>
          <a:prstGeom prst="rect">
            <a:avLst/>
          </a:prstGeom>
          <a:noFill/>
          <a:ln>
            <a:noFill/>
          </a:ln>
        </p:spPr>
      </p:pic>
      <p:pic>
        <p:nvPicPr>
          <p:cNvPr id="472" name="Google Shape;472;p18"/>
          <p:cNvPicPr preferRelativeResize="0"/>
          <p:nvPr/>
        </p:nvPicPr>
        <p:blipFill rotWithShape="1">
          <a:blip r:embed="rId11">
            <a:alphaModFix/>
          </a:blip>
          <a:srcRect b="0" l="0" r="0" t="0"/>
          <a:stretch/>
        </p:blipFill>
        <p:spPr>
          <a:xfrm>
            <a:off x="4679007" y="4857192"/>
            <a:ext cx="2647950" cy="876300"/>
          </a:xfrm>
          <a:prstGeom prst="rect">
            <a:avLst/>
          </a:prstGeom>
          <a:noFill/>
          <a:ln>
            <a:noFill/>
          </a:ln>
        </p:spPr>
      </p:pic>
      <p:pic>
        <p:nvPicPr>
          <p:cNvPr id="473" name="Google Shape;473;p18"/>
          <p:cNvPicPr preferRelativeResize="0"/>
          <p:nvPr/>
        </p:nvPicPr>
        <p:blipFill rotWithShape="1">
          <a:blip r:embed="rId12">
            <a:alphaModFix/>
          </a:blip>
          <a:srcRect b="0" l="0" r="0" t="0"/>
          <a:stretch/>
        </p:blipFill>
        <p:spPr>
          <a:xfrm>
            <a:off x="4273867" y="5060432"/>
            <a:ext cx="581025" cy="419100"/>
          </a:xfrm>
          <a:prstGeom prst="rect">
            <a:avLst/>
          </a:prstGeom>
          <a:noFill/>
          <a:ln>
            <a:noFill/>
          </a:ln>
        </p:spPr>
      </p:pic>
      <p:pic>
        <p:nvPicPr>
          <p:cNvPr id="474" name="Google Shape;474;p18"/>
          <p:cNvPicPr preferRelativeResize="0"/>
          <p:nvPr/>
        </p:nvPicPr>
        <p:blipFill rotWithShape="1">
          <a:blip r:embed="rId13">
            <a:alphaModFix/>
          </a:blip>
          <a:srcRect b="0" l="0" r="0" t="0"/>
          <a:stretch/>
        </p:blipFill>
        <p:spPr>
          <a:xfrm>
            <a:off x="7121698" y="5073879"/>
            <a:ext cx="581025" cy="419100"/>
          </a:xfrm>
          <a:prstGeom prst="rect">
            <a:avLst/>
          </a:prstGeom>
          <a:noFill/>
          <a:ln>
            <a:noFill/>
          </a:ln>
        </p:spPr>
      </p:pic>
      <p:pic>
        <p:nvPicPr>
          <p:cNvPr id="475" name="Google Shape;475;p18"/>
          <p:cNvPicPr preferRelativeResize="0"/>
          <p:nvPr/>
        </p:nvPicPr>
        <p:blipFill rotWithShape="1">
          <a:blip r:embed="rId14">
            <a:alphaModFix/>
          </a:blip>
          <a:srcRect b="0" l="0" r="0" t="0"/>
          <a:stretch/>
        </p:blipFill>
        <p:spPr>
          <a:xfrm>
            <a:off x="2435939" y="5895223"/>
            <a:ext cx="7200901" cy="876300"/>
          </a:xfrm>
          <a:prstGeom prst="rect">
            <a:avLst/>
          </a:prstGeom>
          <a:noFill/>
          <a:ln>
            <a:noFill/>
          </a:ln>
        </p:spPr>
      </p:pic>
      <p:pic>
        <p:nvPicPr>
          <p:cNvPr id="476" name="Google Shape;476;p18"/>
          <p:cNvPicPr preferRelativeResize="0"/>
          <p:nvPr/>
        </p:nvPicPr>
        <p:blipFill rotWithShape="1">
          <a:blip r:embed="rId15">
            <a:alphaModFix/>
          </a:blip>
          <a:srcRect b="0" l="0" r="0" t="0"/>
          <a:stretch/>
        </p:blipFill>
        <p:spPr>
          <a:xfrm>
            <a:off x="5552452" y="5530042"/>
            <a:ext cx="911241" cy="581025"/>
          </a:xfrm>
          <a:prstGeom prst="rect">
            <a:avLst/>
          </a:prstGeom>
          <a:noFill/>
          <a:ln>
            <a:noFill/>
          </a:ln>
        </p:spPr>
      </p:pic>
      <p:sp>
        <p:nvSpPr>
          <p:cNvPr id="477" name="Google Shape;477;p18"/>
          <p:cNvSpPr/>
          <p:nvPr/>
        </p:nvSpPr>
        <p:spPr>
          <a:xfrm>
            <a:off x="3464990" y="1320929"/>
            <a:ext cx="5493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建構端對端基於師生情緒交流的即時滿意度預測系統</a:t>
            </a:r>
            <a:endParaRPr sz="1800">
              <a:solidFill>
                <a:schemeClr val="dk1"/>
              </a:solidFill>
              <a:latin typeface="Microsoft Yahei"/>
              <a:ea typeface="Microsoft Yahei"/>
              <a:cs typeface="Microsoft Yahei"/>
              <a:sym typeface="Microsoft Yahei"/>
            </a:endParaRPr>
          </a:p>
        </p:txBody>
      </p:sp>
      <p:sp>
        <p:nvSpPr>
          <p:cNvPr id="478" name="Google Shape;478;p18"/>
          <p:cNvSpPr/>
          <p:nvPr/>
        </p:nvSpPr>
        <p:spPr>
          <a:xfrm>
            <a:off x="5064261" y="2615656"/>
            <a:ext cx="22623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latin typeface="Arial"/>
                <a:ea typeface="Arial"/>
                <a:cs typeface="Arial"/>
                <a:sym typeface="Arial"/>
              </a:rPr>
              <a:t>How?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lang="zh-TW" sz="1800">
                <a:solidFill>
                  <a:schemeClr val="dk1"/>
                </a:solidFill>
                <a:latin typeface="Arial"/>
                <a:ea typeface="Arial"/>
                <a:cs typeface="Arial"/>
                <a:sym typeface="Arial"/>
              </a:rPr>
              <a:t>由影片結尾往前對齊</a:t>
            </a:r>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19"/>
          <p:cNvSpPr txBox="1"/>
          <p:nvPr/>
        </p:nvSpPr>
        <p:spPr>
          <a:xfrm>
            <a:off x="815009" y="874853"/>
            <a:ext cx="4408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情緒序列資料處理</a:t>
            </a:r>
            <a:endParaRPr b="1" sz="3600">
              <a:solidFill>
                <a:srgbClr val="828979"/>
              </a:solidFill>
              <a:latin typeface="Microsoft Yahei"/>
              <a:ea typeface="Microsoft Yahei"/>
              <a:cs typeface="Microsoft Yahei"/>
              <a:sym typeface="Microsoft Yahei"/>
            </a:endParaRPr>
          </a:p>
        </p:txBody>
      </p:sp>
      <p:grpSp>
        <p:nvGrpSpPr>
          <p:cNvPr id="485" name="Google Shape;485;p19"/>
          <p:cNvGrpSpPr/>
          <p:nvPr/>
        </p:nvGrpSpPr>
        <p:grpSpPr>
          <a:xfrm>
            <a:off x="6484993" y="175485"/>
            <a:ext cx="5486630" cy="346714"/>
            <a:chOff x="6911798" y="-95943"/>
            <a:chExt cx="5486630" cy="346714"/>
          </a:xfrm>
        </p:grpSpPr>
        <p:sp>
          <p:nvSpPr>
            <p:cNvPr id="486" name="Google Shape;486;p19"/>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487" name="Google Shape;487;p19"/>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488" name="Google Shape;488;p19"/>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489" name="Google Shape;489;p19"/>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pic>
        <p:nvPicPr>
          <p:cNvPr id="490" name="Google Shape;490;p19"/>
          <p:cNvPicPr preferRelativeResize="0"/>
          <p:nvPr/>
        </p:nvPicPr>
        <p:blipFill rotWithShape="1">
          <a:blip r:embed="rId3">
            <a:alphaModFix/>
          </a:blip>
          <a:srcRect b="0" l="0" r="0" t="0"/>
          <a:stretch/>
        </p:blipFill>
        <p:spPr>
          <a:xfrm>
            <a:off x="919552" y="1645538"/>
            <a:ext cx="2875208" cy="4730531"/>
          </a:xfrm>
          <a:prstGeom prst="rect">
            <a:avLst/>
          </a:prstGeom>
          <a:noFill/>
          <a:ln>
            <a:noFill/>
          </a:ln>
        </p:spPr>
      </p:pic>
      <p:sp>
        <p:nvSpPr>
          <p:cNvPr id="491" name="Google Shape;491;p19"/>
          <p:cNvSpPr/>
          <p:nvPr/>
        </p:nvSpPr>
        <p:spPr>
          <a:xfrm>
            <a:off x="2615954" y="1936628"/>
            <a:ext cx="8492400" cy="1882500"/>
          </a:xfrm>
          <a:prstGeom prst="rect">
            <a:avLst/>
          </a:prstGeom>
          <a:noFill/>
          <a:ln>
            <a:noFill/>
          </a:ln>
        </p:spPr>
        <p:txBody>
          <a:bodyPr anchorCtr="0" anchor="t" bIns="45700" lIns="91425" spcFirstLastPara="1" rIns="91425" wrap="square" tIns="45700">
            <a:spAutoFit/>
          </a:bodyPr>
          <a:lstStyle/>
          <a:p>
            <a:pPr indent="-457200" lvl="3" marL="1987550" marR="0" rtl="0" algn="l">
              <a:lnSpc>
                <a:spcPct val="150000"/>
              </a:lnSpc>
              <a:spcBef>
                <a:spcPts val="0"/>
              </a:spcBef>
              <a:spcAft>
                <a:spcPts val="0"/>
              </a:spcAft>
              <a:buClr>
                <a:srgbClr val="1F3651"/>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多個csv檔案</a:t>
            </a:r>
            <a:endParaRPr/>
          </a:p>
          <a:p>
            <a:pPr indent="-457200" lvl="3" marL="1987550" marR="0" rtl="0" algn="l">
              <a:lnSpc>
                <a:spcPct val="150000"/>
              </a:lnSpc>
              <a:spcBef>
                <a:spcPts val="0"/>
              </a:spcBef>
              <a:spcAft>
                <a:spcPts val="0"/>
              </a:spcAft>
              <a:buClr>
                <a:srgbClr val="1F3651"/>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每個csv檔案為在一個單元中一位學生與一位教師的影片對齊序列，對應一個滿意度分數。</a:t>
            </a:r>
            <a:endParaRPr/>
          </a:p>
          <a:p>
            <a:pPr indent="-457200" lvl="3" marL="1987550" marR="0" rtl="0" algn="l">
              <a:lnSpc>
                <a:spcPct val="150000"/>
              </a:lnSpc>
              <a:spcBef>
                <a:spcPts val="0"/>
              </a:spcBef>
              <a:spcAft>
                <a:spcPts val="0"/>
              </a:spcAft>
              <a:buClr>
                <a:srgbClr val="1F3651"/>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依照固定長度的情緒序列切割產生樣本資料</a:t>
            </a:r>
            <a:endParaRPr/>
          </a:p>
        </p:txBody>
      </p:sp>
      <p:sp>
        <p:nvSpPr>
          <p:cNvPr id="492" name="Google Shape;492;p19"/>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pic>
        <p:nvPicPr>
          <p:cNvPr id="493" name="Google Shape;493;p19"/>
          <p:cNvPicPr preferRelativeResize="0"/>
          <p:nvPr/>
        </p:nvPicPr>
        <p:blipFill rotWithShape="1">
          <a:blip r:embed="rId4">
            <a:alphaModFix/>
          </a:blip>
          <a:srcRect b="0" l="0" r="0" t="0"/>
          <a:stretch/>
        </p:blipFill>
        <p:spPr>
          <a:xfrm>
            <a:off x="5521647" y="3850783"/>
            <a:ext cx="3429000" cy="1400175"/>
          </a:xfrm>
          <a:prstGeom prst="rect">
            <a:avLst/>
          </a:prstGeom>
          <a:noFill/>
          <a:ln>
            <a:noFill/>
          </a:ln>
        </p:spPr>
      </p:pic>
      <p:sp>
        <p:nvSpPr>
          <p:cNvPr id="494" name="Google Shape;494;p19"/>
          <p:cNvSpPr txBox="1"/>
          <p:nvPr/>
        </p:nvSpPr>
        <p:spPr>
          <a:xfrm rot="5400000">
            <a:off x="7282413" y="5276729"/>
            <a:ext cx="33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a:t>
            </a:r>
            <a:endParaRPr sz="1800">
              <a:solidFill>
                <a:schemeClr val="dk1"/>
              </a:solidFill>
              <a:latin typeface="Microsoft Yahei"/>
              <a:ea typeface="Microsoft Yahei"/>
              <a:cs typeface="Microsoft Yahei"/>
              <a:sym typeface="Microsoft Yahei"/>
            </a:endParaRPr>
          </a:p>
        </p:txBody>
      </p:sp>
      <p:pic>
        <p:nvPicPr>
          <p:cNvPr id="495" name="Google Shape;495;p19"/>
          <p:cNvPicPr preferRelativeResize="0"/>
          <p:nvPr/>
        </p:nvPicPr>
        <p:blipFill rotWithShape="1">
          <a:blip r:embed="rId5">
            <a:alphaModFix/>
          </a:blip>
          <a:srcRect b="0" l="0" r="0" t="0"/>
          <a:stretch/>
        </p:blipFill>
        <p:spPr>
          <a:xfrm>
            <a:off x="5552430" y="5630634"/>
            <a:ext cx="3429000" cy="838200"/>
          </a:xfrm>
          <a:prstGeom prst="rect">
            <a:avLst/>
          </a:prstGeom>
          <a:noFill/>
          <a:ln>
            <a:noFill/>
          </a:ln>
        </p:spPr>
      </p:pic>
      <p:sp>
        <p:nvSpPr>
          <p:cNvPr id="496" name="Google Shape;496;p19"/>
          <p:cNvSpPr/>
          <p:nvPr/>
        </p:nvSpPr>
        <p:spPr>
          <a:xfrm>
            <a:off x="2109224" y="2469509"/>
            <a:ext cx="1113900" cy="1878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97" name="Google Shape;497;p19"/>
          <p:cNvSpPr/>
          <p:nvPr/>
        </p:nvSpPr>
        <p:spPr>
          <a:xfrm>
            <a:off x="2109224" y="2568522"/>
            <a:ext cx="1113900" cy="175200"/>
          </a:xfrm>
          <a:prstGeom prst="roundRect">
            <a:avLst>
              <a:gd fmla="val 16667" name="adj"/>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
        <p:nvSpPr>
          <p:cNvPr id="498" name="Google Shape;498;p19"/>
          <p:cNvSpPr/>
          <p:nvPr/>
        </p:nvSpPr>
        <p:spPr>
          <a:xfrm>
            <a:off x="2109224" y="2645785"/>
            <a:ext cx="1113900" cy="187800"/>
          </a:xfrm>
          <a:prstGeom prst="roundRect">
            <a:avLst>
              <a:gd fmla="val 16667" name="adj"/>
            </a:avLst>
          </a:prstGeom>
          <a:noFill/>
          <a:ln cap="flat" cmpd="sng" w="19050">
            <a:solidFill>
              <a:srgbClr val="0070C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499" name="Google Shape;499;p19"/>
          <p:cNvSpPr/>
          <p:nvPr/>
        </p:nvSpPr>
        <p:spPr>
          <a:xfrm>
            <a:off x="903098" y="1543598"/>
            <a:ext cx="2891700" cy="22755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499"/>
                                        </p:tgtEl>
                                      </p:cBhvr>
                                    </p:animEffect>
                                    <p:set>
                                      <p:cBhvr>
                                        <p:cTn dur="1" fill="hold">
                                          <p:stCondLst>
                                            <p:cond delay="500"/>
                                          </p:stCondLst>
                                        </p:cTn>
                                        <p:tgtEl>
                                          <p:spTgt spid="4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500"/>
                                        <p:tgtEl>
                                          <p:spTgt spid="496"/>
                                        </p:tgtEl>
                                      </p:cBhvr>
                                    </p:animEffect>
                                    <p:set>
                                      <p:cBhvr>
                                        <p:cTn dur="1" fill="hold">
                                          <p:stCondLst>
                                            <p:cond delay="500"/>
                                          </p:stCondLst>
                                        </p:cTn>
                                        <p:tgtEl>
                                          <p:spTgt spid="4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9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nvSpPr>
        <p:spPr>
          <a:xfrm rot="5400000">
            <a:off x="1380507" y="2789638"/>
            <a:ext cx="14772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zh-TW" sz="5400" u="none" cap="none" strike="noStrike">
                <a:solidFill>
                  <a:schemeClr val="lt1"/>
                </a:solidFill>
                <a:latin typeface="Microsoft Yahei"/>
                <a:ea typeface="Microsoft Yahei"/>
                <a:cs typeface="Microsoft Yahei"/>
                <a:sym typeface="Microsoft Yahei"/>
              </a:rPr>
              <a:t>大綱</a:t>
            </a:r>
            <a:endParaRPr b="1" i="0" sz="5400" u="none" cap="none" strike="noStrike">
              <a:solidFill>
                <a:schemeClr val="lt1"/>
              </a:solidFill>
              <a:latin typeface="Microsoft Yahei"/>
              <a:ea typeface="Microsoft Yahei"/>
              <a:cs typeface="Microsoft Yahei"/>
              <a:sym typeface="Microsoft Yahei"/>
            </a:endParaRPr>
          </a:p>
        </p:txBody>
      </p:sp>
      <p:sp>
        <p:nvSpPr>
          <p:cNvPr id="114" name="Google Shape;114;p2"/>
          <p:cNvSpPr/>
          <p:nvPr/>
        </p:nvSpPr>
        <p:spPr>
          <a:xfrm>
            <a:off x="208102" y="3070716"/>
            <a:ext cx="1015800" cy="261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zh-TW" sz="1100" u="none" cap="none" strike="noStrike">
                <a:solidFill>
                  <a:srgbClr val="828979"/>
                </a:solidFill>
                <a:latin typeface="Microsoft Yahei"/>
                <a:ea typeface="Microsoft Yahei"/>
                <a:cs typeface="Microsoft Yahei"/>
                <a:sym typeface="Microsoft Yahei"/>
              </a:rPr>
              <a:t>OUTLINE</a:t>
            </a:r>
            <a:endParaRPr b="1" i="0" sz="1100" u="none" cap="none" strike="noStrike">
              <a:solidFill>
                <a:srgbClr val="828979"/>
              </a:solidFill>
              <a:latin typeface="Microsoft Yahei"/>
              <a:ea typeface="Microsoft Yahei"/>
              <a:cs typeface="Microsoft Yahei"/>
              <a:sym typeface="Microsoft Yahei"/>
            </a:endParaRPr>
          </a:p>
        </p:txBody>
      </p:sp>
      <p:grpSp>
        <p:nvGrpSpPr>
          <p:cNvPr id="115" name="Google Shape;115;p2"/>
          <p:cNvGrpSpPr/>
          <p:nvPr/>
        </p:nvGrpSpPr>
        <p:grpSpPr>
          <a:xfrm>
            <a:off x="3272291" y="1904656"/>
            <a:ext cx="4807308" cy="831000"/>
            <a:chOff x="3846235" y="1511291"/>
            <a:chExt cx="4807308" cy="831000"/>
          </a:xfrm>
        </p:grpSpPr>
        <p:sp>
          <p:nvSpPr>
            <p:cNvPr id="116" name="Google Shape;116;p2"/>
            <p:cNvSpPr txBox="1"/>
            <p:nvPr/>
          </p:nvSpPr>
          <p:spPr>
            <a:xfrm>
              <a:off x="4918843" y="1575923"/>
              <a:ext cx="3734700" cy="70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zh-TW" sz="2400" u="none" cap="none" strike="noStrike">
                  <a:solidFill>
                    <a:srgbClr val="BAA9A1"/>
                  </a:solidFill>
                  <a:latin typeface="Microsoft Yahei"/>
                  <a:ea typeface="Microsoft Yahei"/>
                  <a:cs typeface="Microsoft Yahei"/>
                  <a:sym typeface="Microsoft Yahei"/>
                </a:rPr>
                <a:t>問題描述</a:t>
              </a:r>
              <a:endParaRPr b="1" i="0" sz="2400" u="none" cap="none" strike="noStrike">
                <a:solidFill>
                  <a:srgbClr val="BAA9A1"/>
                </a:solidFill>
                <a:latin typeface="Microsoft Yahei"/>
                <a:ea typeface="Microsoft Yahei"/>
                <a:cs typeface="Microsoft Yahei"/>
                <a:sym typeface="Microsoft Yahei"/>
              </a:endParaRPr>
            </a:p>
            <a:p>
              <a:pPr indent="0" lvl="0" marL="0" marR="0" rtl="0" algn="l">
                <a:spcBef>
                  <a:spcPts val="360"/>
                </a:spcBef>
                <a:spcAft>
                  <a:spcPts val="0"/>
                </a:spcAft>
                <a:buNone/>
              </a:pPr>
              <a:r>
                <a:rPr b="0" i="0" lang="zh-TW" sz="1800" u="none" cap="none" strike="noStrike">
                  <a:solidFill>
                    <a:srgbClr val="0C0C0C"/>
                  </a:solidFill>
                  <a:latin typeface="Microsoft Yahei"/>
                  <a:ea typeface="Microsoft Yahei"/>
                  <a:cs typeface="Microsoft Yahei"/>
                  <a:sym typeface="Microsoft Yahei"/>
                </a:rPr>
                <a:t>背景、動機、目的</a:t>
              </a:r>
              <a:endParaRPr b="0" i="0" sz="1800" u="none" cap="none" strike="noStrike">
                <a:solidFill>
                  <a:srgbClr val="0C0C0C"/>
                </a:solidFill>
                <a:latin typeface="Microsoft Yahei"/>
                <a:ea typeface="Microsoft Yahei"/>
                <a:cs typeface="Microsoft Yahei"/>
                <a:sym typeface="Microsoft Yahei"/>
              </a:endParaRPr>
            </a:p>
          </p:txBody>
        </p:sp>
        <p:pic>
          <p:nvPicPr>
            <p:cNvPr id="117" name="Google Shape;117;p2"/>
            <p:cNvPicPr preferRelativeResize="0"/>
            <p:nvPr/>
          </p:nvPicPr>
          <p:blipFill rotWithShape="1">
            <a:blip r:embed="rId3">
              <a:alphaModFix/>
            </a:blip>
            <a:srcRect b="0" l="0" r="0" t="0"/>
            <a:stretch/>
          </p:blipFill>
          <p:spPr>
            <a:xfrm>
              <a:off x="3884309" y="1512420"/>
              <a:ext cx="829868" cy="829868"/>
            </a:xfrm>
            <a:prstGeom prst="rect">
              <a:avLst/>
            </a:prstGeom>
            <a:noFill/>
            <a:ln>
              <a:noFill/>
            </a:ln>
          </p:spPr>
        </p:pic>
        <p:sp>
          <p:nvSpPr>
            <p:cNvPr id="118" name="Google Shape;118;p2"/>
            <p:cNvSpPr txBox="1"/>
            <p:nvPr/>
          </p:nvSpPr>
          <p:spPr>
            <a:xfrm>
              <a:off x="3846235" y="1511291"/>
              <a:ext cx="906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800" u="none" cap="none" strike="noStrike">
                  <a:solidFill>
                    <a:srgbClr val="828979"/>
                  </a:solidFill>
                  <a:latin typeface="Microsoft Yahei"/>
                  <a:ea typeface="Microsoft Yahei"/>
                  <a:cs typeface="Microsoft Yahei"/>
                  <a:sym typeface="Microsoft Yahei"/>
                </a:rPr>
                <a:t>01</a:t>
              </a:r>
              <a:endParaRPr b="0" i="0" sz="4800" u="none" cap="none" strike="noStrike">
                <a:solidFill>
                  <a:srgbClr val="828979"/>
                </a:solidFill>
                <a:latin typeface="Microsoft Yahei"/>
                <a:ea typeface="Microsoft Yahei"/>
                <a:cs typeface="Microsoft Yahei"/>
                <a:sym typeface="Microsoft Yahei"/>
              </a:endParaRPr>
            </a:p>
          </p:txBody>
        </p:sp>
      </p:grpSp>
      <p:grpSp>
        <p:nvGrpSpPr>
          <p:cNvPr id="119" name="Google Shape;119;p2"/>
          <p:cNvGrpSpPr/>
          <p:nvPr/>
        </p:nvGrpSpPr>
        <p:grpSpPr>
          <a:xfrm>
            <a:off x="7640733" y="1904656"/>
            <a:ext cx="4807308" cy="831000"/>
            <a:chOff x="3846235" y="1511291"/>
            <a:chExt cx="4807308" cy="831000"/>
          </a:xfrm>
        </p:grpSpPr>
        <p:sp>
          <p:nvSpPr>
            <p:cNvPr id="120" name="Google Shape;120;p2"/>
            <p:cNvSpPr txBox="1"/>
            <p:nvPr/>
          </p:nvSpPr>
          <p:spPr>
            <a:xfrm>
              <a:off x="4918843" y="1581656"/>
              <a:ext cx="3734700" cy="70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zh-TW" sz="2400" u="none" cap="none" strike="noStrike">
                  <a:solidFill>
                    <a:srgbClr val="BAA9A1"/>
                  </a:solidFill>
                  <a:latin typeface="Microsoft Yahei"/>
                  <a:ea typeface="Microsoft Yahei"/>
                  <a:cs typeface="Microsoft Yahei"/>
                  <a:sym typeface="Microsoft Yahei"/>
                </a:rPr>
                <a:t>研究方法</a:t>
              </a:r>
              <a:endParaRPr b="1" i="0" sz="2400" u="none" cap="none" strike="noStrike">
                <a:solidFill>
                  <a:srgbClr val="BAA9A1"/>
                </a:solidFill>
                <a:latin typeface="Microsoft Yahei"/>
                <a:ea typeface="Microsoft Yahei"/>
                <a:cs typeface="Microsoft Yahei"/>
                <a:sym typeface="Microsoft Yahei"/>
              </a:endParaRPr>
            </a:p>
            <a:p>
              <a:pPr indent="0" lvl="0" marL="0" marR="0" rtl="0" algn="l">
                <a:spcBef>
                  <a:spcPts val="360"/>
                </a:spcBef>
                <a:spcAft>
                  <a:spcPts val="0"/>
                </a:spcAft>
                <a:buNone/>
              </a:pPr>
              <a:r>
                <a:rPr b="0" i="0" lang="zh-TW" sz="1800" u="none" cap="none" strike="noStrike">
                  <a:solidFill>
                    <a:srgbClr val="0C0C0C"/>
                  </a:solidFill>
                  <a:latin typeface="Microsoft Yahei"/>
                  <a:ea typeface="Microsoft Yahei"/>
                  <a:cs typeface="Microsoft Yahei"/>
                  <a:sym typeface="Microsoft Yahei"/>
                </a:rPr>
                <a:t>資料蒐集、模型建構</a:t>
              </a:r>
              <a:endParaRPr/>
            </a:p>
          </p:txBody>
        </p:sp>
        <p:pic>
          <p:nvPicPr>
            <p:cNvPr id="121" name="Google Shape;121;p2"/>
            <p:cNvPicPr preferRelativeResize="0"/>
            <p:nvPr/>
          </p:nvPicPr>
          <p:blipFill rotWithShape="1">
            <a:blip r:embed="rId3">
              <a:alphaModFix/>
            </a:blip>
            <a:srcRect b="0" l="0" r="0" t="0"/>
            <a:stretch/>
          </p:blipFill>
          <p:spPr>
            <a:xfrm>
              <a:off x="3884309" y="1512420"/>
              <a:ext cx="829868" cy="829868"/>
            </a:xfrm>
            <a:prstGeom prst="rect">
              <a:avLst/>
            </a:prstGeom>
            <a:noFill/>
            <a:ln>
              <a:noFill/>
            </a:ln>
          </p:spPr>
        </p:pic>
        <p:sp>
          <p:nvSpPr>
            <p:cNvPr id="122" name="Google Shape;122;p2"/>
            <p:cNvSpPr txBox="1"/>
            <p:nvPr/>
          </p:nvSpPr>
          <p:spPr>
            <a:xfrm>
              <a:off x="3846235" y="1511291"/>
              <a:ext cx="906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800" u="none" cap="none" strike="noStrike">
                  <a:solidFill>
                    <a:srgbClr val="828979"/>
                  </a:solidFill>
                  <a:latin typeface="Microsoft Yahei"/>
                  <a:ea typeface="Microsoft Yahei"/>
                  <a:cs typeface="Microsoft Yahei"/>
                  <a:sym typeface="Microsoft Yahei"/>
                </a:rPr>
                <a:t>02</a:t>
              </a:r>
              <a:endParaRPr b="0" i="0" sz="4800" u="none" cap="none" strike="noStrike">
                <a:solidFill>
                  <a:srgbClr val="828979"/>
                </a:solidFill>
                <a:latin typeface="Microsoft Yahei"/>
                <a:ea typeface="Microsoft Yahei"/>
                <a:cs typeface="Microsoft Yahei"/>
                <a:sym typeface="Microsoft Yahei"/>
              </a:endParaRPr>
            </a:p>
          </p:txBody>
        </p:sp>
      </p:grpSp>
      <p:grpSp>
        <p:nvGrpSpPr>
          <p:cNvPr id="123" name="Google Shape;123;p2"/>
          <p:cNvGrpSpPr/>
          <p:nvPr/>
        </p:nvGrpSpPr>
        <p:grpSpPr>
          <a:xfrm>
            <a:off x="3272291" y="4282465"/>
            <a:ext cx="3907373" cy="1209432"/>
            <a:chOff x="3846235" y="1511291"/>
            <a:chExt cx="3907373" cy="1209432"/>
          </a:xfrm>
        </p:grpSpPr>
        <p:sp>
          <p:nvSpPr>
            <p:cNvPr id="124" name="Google Shape;124;p2"/>
            <p:cNvSpPr txBox="1"/>
            <p:nvPr/>
          </p:nvSpPr>
          <p:spPr>
            <a:xfrm>
              <a:off x="4934808" y="1742123"/>
              <a:ext cx="2818800" cy="978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zh-TW" sz="2400" u="none" cap="none" strike="noStrike">
                  <a:solidFill>
                    <a:srgbClr val="BAA9A1"/>
                  </a:solidFill>
                  <a:latin typeface="Microsoft Yahei"/>
                  <a:ea typeface="Microsoft Yahei"/>
                  <a:cs typeface="Microsoft Yahei"/>
                  <a:sym typeface="Microsoft Yahei"/>
                </a:rPr>
                <a:t>研究結果與分析</a:t>
              </a:r>
              <a:endParaRPr b="1" i="0" sz="2400" u="none" cap="none" strike="noStrike">
                <a:solidFill>
                  <a:srgbClr val="BAA9A1"/>
                </a:solidFill>
                <a:latin typeface="Microsoft Yahei"/>
                <a:ea typeface="Microsoft Yahei"/>
                <a:cs typeface="Microsoft Yahei"/>
                <a:sym typeface="Microsoft Yahei"/>
              </a:endParaRPr>
            </a:p>
            <a:p>
              <a:pPr indent="0" lvl="0" marL="0" marR="0" rtl="0" algn="l">
                <a:spcBef>
                  <a:spcPts val="360"/>
                </a:spcBef>
                <a:spcAft>
                  <a:spcPts val="0"/>
                </a:spcAft>
                <a:buNone/>
              </a:pPr>
              <a:r>
                <a:rPr b="0" i="0" lang="zh-TW" sz="1800" u="none" cap="none" strike="noStrike">
                  <a:solidFill>
                    <a:srgbClr val="0C0C0C"/>
                  </a:solidFill>
                  <a:latin typeface="Microsoft Yahei"/>
                  <a:ea typeface="Microsoft Yahei"/>
                  <a:cs typeface="Microsoft Yahei"/>
                  <a:sym typeface="Microsoft Yahei"/>
                </a:rPr>
                <a:t>師生情緒辨識結果、滿意度分數結果</a:t>
              </a:r>
              <a:endParaRPr/>
            </a:p>
          </p:txBody>
        </p:sp>
        <p:pic>
          <p:nvPicPr>
            <p:cNvPr id="125" name="Google Shape;125;p2"/>
            <p:cNvPicPr preferRelativeResize="0"/>
            <p:nvPr/>
          </p:nvPicPr>
          <p:blipFill rotWithShape="1">
            <a:blip r:embed="rId3">
              <a:alphaModFix/>
            </a:blip>
            <a:srcRect b="0" l="0" r="0" t="0"/>
            <a:stretch/>
          </p:blipFill>
          <p:spPr>
            <a:xfrm>
              <a:off x="3884309" y="1512420"/>
              <a:ext cx="829868" cy="829868"/>
            </a:xfrm>
            <a:prstGeom prst="rect">
              <a:avLst/>
            </a:prstGeom>
            <a:noFill/>
            <a:ln>
              <a:noFill/>
            </a:ln>
          </p:spPr>
        </p:pic>
        <p:sp>
          <p:nvSpPr>
            <p:cNvPr id="126" name="Google Shape;126;p2"/>
            <p:cNvSpPr txBox="1"/>
            <p:nvPr/>
          </p:nvSpPr>
          <p:spPr>
            <a:xfrm>
              <a:off x="3846235" y="1511291"/>
              <a:ext cx="906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800" u="none" cap="none" strike="noStrike">
                  <a:solidFill>
                    <a:srgbClr val="828979"/>
                  </a:solidFill>
                  <a:latin typeface="Microsoft Yahei"/>
                  <a:ea typeface="Microsoft Yahei"/>
                  <a:cs typeface="Microsoft Yahei"/>
                  <a:sym typeface="Microsoft Yahei"/>
                </a:rPr>
                <a:t>03</a:t>
              </a:r>
              <a:endParaRPr b="0" i="0" sz="4800" u="none" cap="none" strike="noStrike">
                <a:solidFill>
                  <a:srgbClr val="828979"/>
                </a:solidFill>
                <a:latin typeface="Microsoft Yahei"/>
                <a:ea typeface="Microsoft Yahei"/>
                <a:cs typeface="Microsoft Yahei"/>
                <a:sym typeface="Microsoft Yahei"/>
              </a:endParaRPr>
            </a:p>
          </p:txBody>
        </p:sp>
      </p:grpSp>
      <p:grpSp>
        <p:nvGrpSpPr>
          <p:cNvPr id="127" name="Google Shape;127;p2"/>
          <p:cNvGrpSpPr/>
          <p:nvPr/>
        </p:nvGrpSpPr>
        <p:grpSpPr>
          <a:xfrm>
            <a:off x="7640733" y="4282465"/>
            <a:ext cx="4807308" cy="1006299"/>
            <a:chOff x="3846235" y="1511291"/>
            <a:chExt cx="4807308" cy="1006299"/>
          </a:xfrm>
        </p:grpSpPr>
        <p:sp>
          <p:nvSpPr>
            <p:cNvPr id="128" name="Google Shape;128;p2"/>
            <p:cNvSpPr txBox="1"/>
            <p:nvPr/>
          </p:nvSpPr>
          <p:spPr>
            <a:xfrm>
              <a:off x="4918843" y="1705190"/>
              <a:ext cx="3734700" cy="812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zh-TW" sz="2400" u="none" cap="none" strike="noStrike">
                  <a:solidFill>
                    <a:srgbClr val="BAA9A1"/>
                  </a:solidFill>
                  <a:latin typeface="Microsoft Yahei"/>
                  <a:ea typeface="Microsoft Yahei"/>
                  <a:cs typeface="Microsoft Yahei"/>
                  <a:sym typeface="Microsoft Yahei"/>
                </a:rPr>
                <a:t>結論與未來方向</a:t>
              </a:r>
              <a:endParaRPr/>
            </a:p>
            <a:p>
              <a:pPr indent="0" lvl="0" marL="0" marR="0" rtl="0" algn="l">
                <a:spcBef>
                  <a:spcPts val="480"/>
                </a:spcBef>
                <a:spcAft>
                  <a:spcPts val="0"/>
                </a:spcAft>
                <a:buNone/>
              </a:pPr>
              <a:r>
                <a:t/>
              </a:r>
              <a:endParaRPr b="1" i="0" sz="2400" u="none" cap="none" strike="noStrike">
                <a:solidFill>
                  <a:srgbClr val="BAA9A1"/>
                </a:solidFill>
                <a:latin typeface="Microsoft Yahei"/>
                <a:ea typeface="Microsoft Yahei"/>
                <a:cs typeface="Microsoft Yahei"/>
                <a:sym typeface="Microsoft Yahei"/>
              </a:endParaRPr>
            </a:p>
          </p:txBody>
        </p:sp>
        <p:pic>
          <p:nvPicPr>
            <p:cNvPr id="129" name="Google Shape;129;p2"/>
            <p:cNvPicPr preferRelativeResize="0"/>
            <p:nvPr/>
          </p:nvPicPr>
          <p:blipFill rotWithShape="1">
            <a:blip r:embed="rId3">
              <a:alphaModFix/>
            </a:blip>
            <a:srcRect b="0" l="0" r="0" t="0"/>
            <a:stretch/>
          </p:blipFill>
          <p:spPr>
            <a:xfrm>
              <a:off x="3884309" y="1512420"/>
              <a:ext cx="829868" cy="829868"/>
            </a:xfrm>
            <a:prstGeom prst="rect">
              <a:avLst/>
            </a:prstGeom>
            <a:noFill/>
            <a:ln>
              <a:noFill/>
            </a:ln>
          </p:spPr>
        </p:pic>
        <p:sp>
          <p:nvSpPr>
            <p:cNvPr id="130" name="Google Shape;130;p2"/>
            <p:cNvSpPr txBox="1"/>
            <p:nvPr/>
          </p:nvSpPr>
          <p:spPr>
            <a:xfrm>
              <a:off x="3846235" y="1511291"/>
              <a:ext cx="9060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800" u="none" cap="none" strike="noStrike">
                  <a:solidFill>
                    <a:srgbClr val="828979"/>
                  </a:solidFill>
                  <a:latin typeface="Microsoft Yahei"/>
                  <a:ea typeface="Microsoft Yahei"/>
                  <a:cs typeface="Microsoft Yahei"/>
                  <a:sym typeface="Microsoft Yahei"/>
                </a:rPr>
                <a:t>04</a:t>
              </a:r>
              <a:endParaRPr b="0" i="0" sz="4800" u="none" cap="none" strike="noStrike">
                <a:solidFill>
                  <a:srgbClr val="828979"/>
                </a:solidFill>
                <a:latin typeface="Microsoft Yahei"/>
                <a:ea typeface="Microsoft Yahei"/>
                <a:cs typeface="Microsoft Yahei"/>
                <a:sym typeface="Microsoft Yahei"/>
              </a:endParaRPr>
            </a:p>
          </p:txBody>
        </p:sp>
      </p:grpSp>
      <p:sp>
        <p:nvSpPr>
          <p:cNvPr id="131" name="Google Shape;131;p2"/>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zh-TW" sz="1800" u="none" cap="none" strike="noStrike">
                <a:solidFill>
                  <a:schemeClr val="dk1"/>
                </a:solidFill>
                <a:latin typeface="Microsoft Yahei"/>
                <a:ea typeface="Microsoft Yahei"/>
                <a:cs typeface="Microsoft Yahei"/>
                <a:sym typeface="Microsoft Yahei"/>
              </a:rPr>
              <a:t>		</a:t>
            </a:r>
            <a:fld id="{00000000-1234-1234-1234-123412341234}" type="slidenum">
              <a:rPr b="0" i="0" lang="zh-TW" sz="1800" u="none" cap="none" strike="noStrike">
                <a:solidFill>
                  <a:schemeClr val="dk1"/>
                </a:solidFill>
                <a:latin typeface="Microsoft Yahei"/>
                <a:ea typeface="Microsoft Yahei"/>
                <a:cs typeface="Microsoft Yahei"/>
                <a:sym typeface="Microsoft Yahei"/>
              </a:rPr>
              <a:t>‹#›</a:t>
            </a:fld>
            <a:endParaRPr b="0"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0"/>
          <p:cNvSpPr txBox="1"/>
          <p:nvPr/>
        </p:nvSpPr>
        <p:spPr>
          <a:xfrm>
            <a:off x="614593" y="874853"/>
            <a:ext cx="42765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3600">
                <a:solidFill>
                  <a:srgbClr val="3A3838"/>
                </a:solidFill>
                <a:latin typeface="Microsoft JhengHei"/>
                <a:ea typeface="Microsoft JhengHei"/>
                <a:cs typeface="Microsoft JhengHei"/>
                <a:sym typeface="Microsoft JhengHei"/>
              </a:rPr>
              <a:t>情緒序列資料設置</a:t>
            </a:r>
            <a:endParaRPr b="1" sz="3600">
              <a:solidFill>
                <a:srgbClr val="828979"/>
              </a:solidFill>
              <a:latin typeface="Microsoft Yahei"/>
              <a:ea typeface="Microsoft Yahei"/>
              <a:cs typeface="Microsoft Yahei"/>
              <a:sym typeface="Microsoft Yahei"/>
            </a:endParaRPr>
          </a:p>
        </p:txBody>
      </p:sp>
      <p:sp>
        <p:nvSpPr>
          <p:cNvPr id="506" name="Google Shape;506;p20"/>
          <p:cNvSpPr/>
          <p:nvPr/>
        </p:nvSpPr>
        <p:spPr>
          <a:xfrm>
            <a:off x="369770" y="1884750"/>
            <a:ext cx="6648000" cy="2038500"/>
          </a:xfrm>
          <a:prstGeom prst="rect">
            <a:avLst/>
          </a:prstGeom>
          <a:noFill/>
          <a:ln>
            <a:noFill/>
          </a:ln>
        </p:spPr>
        <p:txBody>
          <a:bodyPr anchorCtr="0" anchor="t" bIns="45700" lIns="72000" spcFirstLastPara="1" rIns="72000" wrap="square" tIns="45700">
            <a:spAutoFit/>
          </a:bodyPr>
          <a:lstStyle/>
          <a:p>
            <a:pPr indent="-285750" lvl="1" marL="90170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LSTM 情緒序列預處理</a:t>
            </a:r>
            <a:endParaRPr b="0" i="0" sz="2000" u="none" cap="none" strike="noStrike">
              <a:solidFill>
                <a:srgbClr val="3A3838"/>
              </a:solidFill>
              <a:latin typeface="Microsoft JhengHei"/>
              <a:ea typeface="Microsoft JhengHei"/>
              <a:cs typeface="Microsoft JhengHei"/>
              <a:sym typeface="Microsoft JhengHei"/>
            </a:endParaRPr>
          </a:p>
          <a:p>
            <a:pPr indent="-285750" lvl="2" marL="1358900" marR="0" rtl="0" algn="l">
              <a:lnSpc>
                <a:spcPct val="150000"/>
              </a:lnSpc>
              <a:spcBef>
                <a:spcPts val="0"/>
              </a:spcBef>
              <a:spcAft>
                <a:spcPts val="0"/>
              </a:spcAft>
              <a:buClr>
                <a:srgbClr val="1F3651"/>
              </a:buClr>
              <a:buSzPts val="2000"/>
              <a:buFont typeface="Arial"/>
              <a:buChar char="•"/>
            </a:pPr>
            <a:r>
              <a:rPr b="1" i="0" lang="zh-TW" sz="2000" u="none" cap="none" strike="noStrike">
                <a:solidFill>
                  <a:srgbClr val="3A3838"/>
                </a:solidFill>
                <a:latin typeface="Microsoft JhengHei"/>
                <a:ea typeface="Microsoft JhengHei"/>
                <a:cs typeface="Microsoft JhengHei"/>
                <a:sym typeface="Microsoft JhengHei"/>
              </a:rPr>
              <a:t>情緒特徵</a:t>
            </a:r>
            <a:endParaRPr/>
          </a:p>
          <a:p>
            <a:pPr indent="-285750" lvl="3" marL="1816100" marR="0" rtl="0" algn="l">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基本情緒（Basic Emotion）</a:t>
            </a:r>
            <a:endParaRPr b="0" i="0" sz="2000" u="none" cap="none" strike="noStrike">
              <a:solidFill>
                <a:srgbClr val="3A3838"/>
              </a:solidFill>
              <a:latin typeface="Microsoft JhengHei"/>
              <a:ea typeface="Microsoft JhengHei"/>
              <a:cs typeface="Microsoft JhengHei"/>
              <a:sym typeface="Microsoft JhengHei"/>
            </a:endParaRPr>
          </a:p>
          <a:p>
            <a:pPr indent="-285750" lvl="3" marL="1816100" marR="0" rtl="0" algn="l">
              <a:spcBef>
                <a:spcPts val="0"/>
              </a:spcBef>
              <a:spcAft>
                <a:spcPts val="0"/>
              </a:spcAft>
              <a:buClr>
                <a:srgbClr val="1F3651"/>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正負向情緒（Binary Emotion）</a:t>
            </a:r>
            <a:endParaRPr b="0" i="0" sz="2000" u="none" cap="none" strike="noStrike">
              <a:solidFill>
                <a:srgbClr val="3A3838"/>
              </a:solidFill>
              <a:latin typeface="Microsoft JhengHei"/>
              <a:ea typeface="Microsoft JhengHei"/>
              <a:cs typeface="Microsoft JhengHei"/>
              <a:sym typeface="Microsoft JhengHei"/>
            </a:endParaRPr>
          </a:p>
          <a:p>
            <a:pPr indent="-158750" lvl="1" marL="844550" marR="0" rtl="0" algn="l">
              <a:lnSpc>
                <a:spcPct val="150000"/>
              </a:lnSpc>
              <a:spcBef>
                <a:spcPts val="0"/>
              </a:spcBef>
              <a:spcAft>
                <a:spcPts val="0"/>
              </a:spcAft>
              <a:buClr>
                <a:srgbClr val="1F3651"/>
              </a:buClr>
              <a:buSzPts val="2000"/>
              <a:buFont typeface="Arial"/>
              <a:buNone/>
            </a:pPr>
            <a:r>
              <a:t/>
            </a:r>
            <a:endParaRPr b="0" i="0" sz="2000" u="none" cap="none" strike="noStrike">
              <a:solidFill>
                <a:srgbClr val="3F3F3F"/>
              </a:solidFill>
              <a:latin typeface="Microsoft Yahei"/>
              <a:ea typeface="Microsoft Yahei"/>
              <a:cs typeface="Microsoft Yahei"/>
              <a:sym typeface="Microsoft Yahei"/>
            </a:endParaRPr>
          </a:p>
        </p:txBody>
      </p:sp>
      <p:grpSp>
        <p:nvGrpSpPr>
          <p:cNvPr id="507" name="Google Shape;507;p20"/>
          <p:cNvGrpSpPr/>
          <p:nvPr/>
        </p:nvGrpSpPr>
        <p:grpSpPr>
          <a:xfrm>
            <a:off x="6484993" y="175485"/>
            <a:ext cx="5486630" cy="346714"/>
            <a:chOff x="6911798" y="-95943"/>
            <a:chExt cx="5486630" cy="346714"/>
          </a:xfrm>
        </p:grpSpPr>
        <p:sp>
          <p:nvSpPr>
            <p:cNvPr id="508" name="Google Shape;508;p20"/>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509" name="Google Shape;509;p20"/>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510" name="Google Shape;510;p20"/>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511" name="Google Shape;511;p20"/>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512" name="Google Shape;512;p20"/>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graphicFrame>
        <p:nvGraphicFramePr>
          <p:cNvPr id="513" name="Google Shape;513;p20"/>
          <p:cNvGraphicFramePr/>
          <p:nvPr/>
        </p:nvGraphicFramePr>
        <p:xfrm>
          <a:off x="1118049" y="3923256"/>
          <a:ext cx="3000000" cy="3000000"/>
        </p:xfrm>
        <a:graphic>
          <a:graphicData uri="http://schemas.openxmlformats.org/drawingml/2006/table">
            <a:tbl>
              <a:tblPr bandRow="1" firstRow="1">
                <a:noFill/>
                <a:tableStyleId>{0F11B2AD-4B3C-483C-B842-A9E2D05962EE}</a:tableStyleId>
              </a:tblPr>
              <a:tblGrid>
                <a:gridCol w="3335975"/>
                <a:gridCol w="2025450"/>
                <a:gridCol w="1746400"/>
              </a:tblGrid>
              <a:tr h="475300">
                <a:tc>
                  <a:txBody>
                    <a:bodyPr/>
                    <a:lstStyle/>
                    <a:p>
                      <a:pPr indent="0" lvl="0" marL="0" marR="0" rtl="0" algn="l">
                        <a:spcBef>
                          <a:spcPts val="0"/>
                        </a:spcBef>
                        <a:spcAft>
                          <a:spcPts val="0"/>
                        </a:spcAft>
                        <a:buNone/>
                      </a:pPr>
                      <a:r>
                        <a:rPr b="1" lang="zh-TW" sz="1800" u="none" cap="none" strike="noStrike">
                          <a:solidFill>
                            <a:srgbClr val="3A3838"/>
                          </a:solidFill>
                          <a:latin typeface="Microsoft JhengHei"/>
                          <a:ea typeface="Microsoft JhengHei"/>
                          <a:cs typeface="Microsoft JhengHei"/>
                          <a:sym typeface="Microsoft JhengHei"/>
                        </a:rPr>
                        <a:t>                          滑動窗口步長</a:t>
                      </a:r>
                      <a:endParaRPr b="1" sz="1800" u="none" cap="none" strike="noStrike">
                        <a:solidFill>
                          <a:srgbClr val="3A3838"/>
                        </a:solidFill>
                        <a:latin typeface="Microsoft JhengHei"/>
                        <a:ea typeface="Microsoft JhengHei"/>
                        <a:cs typeface="Microsoft JhengHei"/>
                        <a:sym typeface="Microsoft JhengHei"/>
                      </a:endParaRPr>
                    </a:p>
                    <a:p>
                      <a:pPr indent="0" lvl="0" marL="0" marR="0" rtl="0" algn="l">
                        <a:spcBef>
                          <a:spcPts val="0"/>
                        </a:spcBef>
                        <a:spcAft>
                          <a:spcPts val="0"/>
                        </a:spcAft>
                        <a:buNone/>
                      </a:pPr>
                      <a:r>
                        <a:rPr b="1" lang="zh-TW" sz="1800" u="none" cap="none" strike="noStrike">
                          <a:solidFill>
                            <a:srgbClr val="3A3838"/>
                          </a:solidFill>
                          <a:latin typeface="Microsoft JhengHei"/>
                          <a:ea typeface="Microsoft JhengHei"/>
                          <a:cs typeface="Microsoft JhengHei"/>
                          <a:sym typeface="Microsoft JhengHei"/>
                        </a:rPr>
                        <a:t>情緒序列長度 </a:t>
                      </a:r>
                      <a:endParaRPr sz="1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lnSpc>
                          <a:spcPct val="100000"/>
                        </a:lnSpc>
                        <a:spcBef>
                          <a:spcPts val="0"/>
                        </a:spcBef>
                        <a:spcAft>
                          <a:spcPts val="0"/>
                        </a:spcAft>
                        <a:buClr>
                          <a:srgbClr val="3A3838"/>
                        </a:buClr>
                        <a:buSzPts val="1800"/>
                        <a:buFont typeface="Microsoft JhengHei"/>
                        <a:buNone/>
                      </a:pPr>
                      <a:r>
                        <a:rPr lang="zh-TW" sz="1800" u="none" cap="none" strike="noStrike">
                          <a:solidFill>
                            <a:srgbClr val="3A3838"/>
                          </a:solidFill>
                          <a:latin typeface="Microsoft JhengHei"/>
                          <a:ea typeface="Microsoft JhengHei"/>
                          <a:cs typeface="Microsoft JhengHei"/>
                          <a:sym typeface="Microsoft JhengHei"/>
                        </a:rPr>
                        <a:t>30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lnSpc>
                          <a:spcPct val="100000"/>
                        </a:lnSpc>
                        <a:spcBef>
                          <a:spcPts val="0"/>
                        </a:spcBef>
                        <a:spcAft>
                          <a:spcPts val="0"/>
                        </a:spcAft>
                        <a:buClr>
                          <a:srgbClr val="3A3838"/>
                        </a:buClr>
                        <a:buSzPts val="1800"/>
                        <a:buFont typeface="Microsoft JhengHei"/>
                        <a:buNone/>
                      </a:pPr>
                      <a:r>
                        <a:rPr lang="zh-TW" sz="1800" u="none" cap="none" strike="noStrike">
                          <a:solidFill>
                            <a:srgbClr val="3A3838"/>
                          </a:solidFill>
                          <a:latin typeface="Microsoft JhengHei"/>
                          <a:ea typeface="Microsoft JhengHei"/>
                          <a:cs typeface="Microsoft JhengHei"/>
                          <a:sym typeface="Microsoft JhengHei"/>
                        </a:rPr>
                        <a:t>60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r>
              <a:tr h="475300">
                <a:tc>
                  <a:txBody>
                    <a:bodyPr/>
                    <a:lstStyle/>
                    <a:p>
                      <a:pPr indent="0" lvl="0" marL="0" marR="0" rtl="0" algn="ctr">
                        <a:spcBef>
                          <a:spcPts val="0"/>
                        </a:spcBef>
                        <a:spcAft>
                          <a:spcPts val="0"/>
                        </a:spcAft>
                        <a:buNone/>
                      </a:pPr>
                      <a:r>
                        <a:rPr b="1" lang="zh-TW" sz="1800" u="none" cap="none" strike="noStrike">
                          <a:solidFill>
                            <a:srgbClr val="3A3838"/>
                          </a:solidFill>
                          <a:latin typeface="Microsoft JhengHei"/>
                          <a:ea typeface="Microsoft JhengHei"/>
                          <a:cs typeface="Microsoft JhengHei"/>
                          <a:sym typeface="Microsoft JhengHei"/>
                        </a:rPr>
                        <a:t>80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lnSpc>
                          <a:spcPct val="100000"/>
                        </a:lnSpc>
                        <a:spcBef>
                          <a:spcPts val="0"/>
                        </a:spcBef>
                        <a:spcAft>
                          <a:spcPts val="0"/>
                        </a:spcAft>
                        <a:buClr>
                          <a:srgbClr val="262626"/>
                        </a:buClr>
                        <a:buSzPts val="1800"/>
                        <a:buFont typeface="Microsoft JhengHei"/>
                        <a:buNone/>
                      </a:pPr>
                      <a:r>
                        <a:rPr b="0" lang="zh-TW" sz="1800" u="none" cap="none" strike="noStrike">
                          <a:solidFill>
                            <a:srgbClr val="262626"/>
                          </a:solidFill>
                          <a:latin typeface="Microsoft JhengHei"/>
                          <a:ea typeface="Microsoft JhengHei"/>
                          <a:cs typeface="Microsoft JhengHei"/>
                          <a:sym typeface="Microsoft JhengHei"/>
                        </a:rPr>
                        <a:t>2487</a:t>
                      </a:r>
                      <a:r>
                        <a:rPr b="0" lang="zh-TW" sz="1800" u="none" cap="none" strike="noStrike">
                          <a:solidFill>
                            <a:srgbClr val="262626"/>
                          </a:solidFill>
                        </a:rPr>
                        <a:t>筆</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b="0" lang="zh-TW" sz="1800" u="none" cap="none" strike="noStrike">
                          <a:solidFill>
                            <a:srgbClr val="262626"/>
                          </a:solidFill>
                        </a:rPr>
                        <a:t>X</a:t>
                      </a:r>
                      <a:endParaRPr b="0" sz="1800" u="none" cap="none" strike="noStrike">
                        <a:solidFill>
                          <a:srgbClr val="262626"/>
                        </a:solidFill>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lnSpc>
                          <a:spcPct val="100000"/>
                        </a:lnSpc>
                        <a:spcBef>
                          <a:spcPts val="0"/>
                        </a:spcBef>
                        <a:spcAft>
                          <a:spcPts val="0"/>
                        </a:spcAft>
                        <a:buClr>
                          <a:srgbClr val="3A3838"/>
                        </a:buClr>
                        <a:buSzPts val="1800"/>
                        <a:buFont typeface="Microsoft JhengHei"/>
                        <a:buNone/>
                      </a:pPr>
                      <a:r>
                        <a:rPr b="1" lang="zh-TW" sz="1800" u="none" cap="none" strike="noStrike">
                          <a:solidFill>
                            <a:srgbClr val="3A3838"/>
                          </a:solidFill>
                          <a:latin typeface="Microsoft JhengHei"/>
                          <a:ea typeface="Microsoft JhengHei"/>
                          <a:cs typeface="Microsoft JhengHei"/>
                          <a:sym typeface="Microsoft JhengHei"/>
                        </a:rPr>
                        <a:t> 160</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b="0" lang="zh-TW" sz="1800" u="none" cap="none" strike="noStrike">
                          <a:solidFill>
                            <a:srgbClr val="262626"/>
                          </a:solidFill>
                          <a:latin typeface="Microsoft JhengHei"/>
                          <a:ea typeface="Microsoft JhengHei"/>
                          <a:cs typeface="Microsoft JhengHei"/>
                          <a:sym typeface="Microsoft JhengHei"/>
                        </a:rPr>
                        <a:t>1386</a:t>
                      </a:r>
                      <a:r>
                        <a:rPr b="0" lang="zh-TW" sz="1800" u="none" cap="none" strike="noStrike">
                          <a:solidFill>
                            <a:srgbClr val="262626"/>
                          </a:solidFill>
                        </a:rPr>
                        <a:t>筆</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b="0" lang="zh-TW" sz="1800" u="none" cap="none" strike="noStrike">
                          <a:solidFill>
                            <a:srgbClr val="262626"/>
                          </a:solidFill>
                          <a:latin typeface="Microsoft JhengHei"/>
                          <a:ea typeface="Microsoft JhengHei"/>
                          <a:cs typeface="Microsoft JhengHei"/>
                          <a:sym typeface="Microsoft JhengHei"/>
                        </a:rPr>
                        <a:t>840</a:t>
                      </a:r>
                      <a:r>
                        <a:rPr b="0" lang="zh-TW" sz="1800" u="none" cap="none" strike="noStrike">
                          <a:solidFill>
                            <a:srgbClr val="262626"/>
                          </a:solidFill>
                        </a:rPr>
                        <a:t>筆</a:t>
                      </a:r>
                      <a:endParaRPr/>
                    </a:p>
                  </a:txBody>
                  <a:tcPr marT="45725" marB="45725" marR="91450" marL="9145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bl>
          </a:graphicData>
        </a:graphic>
      </p:graphicFrame>
      <p:sp>
        <p:nvSpPr>
          <p:cNvPr id="514" name="Google Shape;514;p20"/>
          <p:cNvSpPr/>
          <p:nvPr/>
        </p:nvSpPr>
        <p:spPr>
          <a:xfrm>
            <a:off x="8376557" y="4612589"/>
            <a:ext cx="27720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a:t>
            </a:r>
            <a:r>
              <a:rPr lang="zh-TW" sz="1800">
                <a:solidFill>
                  <a:srgbClr val="3A3838"/>
                </a:solidFill>
                <a:latin typeface="Microsoft Yahei"/>
                <a:ea typeface="Microsoft Yahei"/>
                <a:cs typeface="Microsoft Yahei"/>
                <a:sym typeface="Microsoft Yahei"/>
              </a:rPr>
              <a:t>滑動一次, 40秒的序列</a:t>
            </a:r>
            <a:endParaRPr sz="1800">
              <a:solidFill>
                <a:srgbClr val="3A3838"/>
              </a:solidFill>
              <a:latin typeface="Microsoft Yahei"/>
              <a:ea typeface="Microsoft Yahei"/>
              <a:cs typeface="Microsoft Yahei"/>
              <a:sym typeface="Microsoft Yahei"/>
            </a:endParaRPr>
          </a:p>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     </a:t>
            </a:r>
            <a:r>
              <a:rPr b="1" lang="zh-TW" sz="1800">
                <a:solidFill>
                  <a:srgbClr val="FF0000"/>
                </a:solidFill>
                <a:latin typeface="Microsoft Yahei"/>
                <a:ea typeface="Microsoft Yahei"/>
                <a:cs typeface="Microsoft Yahei"/>
                <a:sym typeface="Microsoft Yahei"/>
              </a:rPr>
              <a:t>沒</a:t>
            </a:r>
            <a:r>
              <a:rPr lang="zh-TW" sz="1800">
                <a:solidFill>
                  <a:srgbClr val="3A3838"/>
                </a:solidFill>
                <a:latin typeface="Microsoft Yahei"/>
                <a:ea typeface="Microsoft Yahei"/>
                <a:cs typeface="Microsoft Yahei"/>
                <a:sym typeface="Microsoft Yahei"/>
              </a:rPr>
              <a:t>被重疊使用到</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1"/>
          <p:cNvSpPr txBox="1"/>
          <p:nvPr/>
        </p:nvSpPr>
        <p:spPr>
          <a:xfrm>
            <a:off x="815009" y="874853"/>
            <a:ext cx="3098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模型評估方法</a:t>
            </a:r>
            <a:endParaRPr b="1" sz="3600">
              <a:solidFill>
                <a:srgbClr val="828979"/>
              </a:solidFill>
              <a:latin typeface="Microsoft Yahei"/>
              <a:ea typeface="Microsoft Yahei"/>
              <a:cs typeface="Microsoft Yahei"/>
              <a:sym typeface="Microsoft Yahei"/>
            </a:endParaRPr>
          </a:p>
        </p:txBody>
      </p:sp>
      <p:grpSp>
        <p:nvGrpSpPr>
          <p:cNvPr id="521" name="Google Shape;521;p21"/>
          <p:cNvGrpSpPr/>
          <p:nvPr/>
        </p:nvGrpSpPr>
        <p:grpSpPr>
          <a:xfrm>
            <a:off x="6484993" y="175485"/>
            <a:ext cx="5486630" cy="346714"/>
            <a:chOff x="6911798" y="-95943"/>
            <a:chExt cx="5486630" cy="346714"/>
          </a:xfrm>
        </p:grpSpPr>
        <p:sp>
          <p:nvSpPr>
            <p:cNvPr id="522" name="Google Shape;522;p21"/>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523" name="Google Shape;523;p21"/>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524" name="Google Shape;524;p21"/>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525" name="Google Shape;525;p21"/>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526" name="Google Shape;526;p21"/>
          <p:cNvSpPr/>
          <p:nvPr/>
        </p:nvSpPr>
        <p:spPr>
          <a:xfrm>
            <a:off x="6052747" y="3667431"/>
            <a:ext cx="4388100" cy="2497800"/>
          </a:xfrm>
          <a:prstGeom prst="roundRect">
            <a:avLst>
              <a:gd fmla="val 16667" name="adj"/>
            </a:avLst>
          </a:prstGeom>
          <a:noFill/>
          <a:ln cap="flat" cmpd="sng" w="28575">
            <a:solidFill>
              <a:srgbClr val="828979"/>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27" name="Google Shape;527;p21"/>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528" name="Google Shape;528;p21"/>
          <p:cNvSpPr/>
          <p:nvPr/>
        </p:nvSpPr>
        <p:spPr>
          <a:xfrm>
            <a:off x="6323219" y="4246224"/>
            <a:ext cx="3997500" cy="1705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組距(class interval) = 全距÷組數</a:t>
            </a:r>
            <a:endParaRPr sz="1800">
              <a:solidFill>
                <a:schemeClr val="dk1"/>
              </a:solidFill>
              <a:latin typeface="Microsoft Yahei"/>
              <a:ea typeface="Microsoft Yahei"/>
              <a:cs typeface="Microsoft Yahei"/>
              <a:sym typeface="Microsoft Yahei"/>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全距 = 2.75 </a:t>
            </a:r>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組數 = 5組 </a:t>
            </a:r>
            <a:endParaRPr sz="1800">
              <a:solidFill>
                <a:schemeClr val="dk1"/>
              </a:solidFill>
              <a:latin typeface="Microsoft Yahei"/>
              <a:ea typeface="Microsoft Yahei"/>
              <a:cs typeface="Microsoft Yahei"/>
              <a:sym typeface="Microsoft Yahei"/>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組距 = 0.55</a:t>
            </a:r>
            <a:endParaRPr sz="1800">
              <a:solidFill>
                <a:schemeClr val="dk1"/>
              </a:solidFill>
              <a:latin typeface="Microsoft Yahei"/>
              <a:ea typeface="Microsoft Yahei"/>
              <a:cs typeface="Microsoft Yahei"/>
              <a:sym typeface="Microsoft Yahei"/>
            </a:endParaRPr>
          </a:p>
        </p:txBody>
      </p:sp>
      <p:sp>
        <p:nvSpPr>
          <p:cNvPr id="529" name="Google Shape;529;p21"/>
          <p:cNvSpPr/>
          <p:nvPr/>
        </p:nvSpPr>
        <p:spPr>
          <a:xfrm>
            <a:off x="6052747" y="2717712"/>
            <a:ext cx="4373400" cy="874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微觀分析真實&amp;預測 - 平均值、標準差</a:t>
            </a:r>
            <a:endParaRPr sz="1800">
              <a:solidFill>
                <a:schemeClr val="dk1"/>
              </a:solidFill>
              <a:latin typeface="Microsoft Yahei"/>
              <a:ea typeface="Microsoft Yahei"/>
              <a:cs typeface="Microsoft Yahei"/>
              <a:sym typeface="Microsoft Yahei"/>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衡量一組數的離散程度</a:t>
            </a:r>
            <a:endParaRPr/>
          </a:p>
        </p:txBody>
      </p:sp>
      <p:cxnSp>
        <p:nvCxnSpPr>
          <p:cNvPr id="530" name="Google Shape;530;p21"/>
          <p:cNvCxnSpPr/>
          <p:nvPr/>
        </p:nvCxnSpPr>
        <p:spPr>
          <a:xfrm>
            <a:off x="5328239" y="2304633"/>
            <a:ext cx="0" cy="3860700"/>
          </a:xfrm>
          <a:prstGeom prst="straightConnector1">
            <a:avLst/>
          </a:prstGeom>
          <a:noFill/>
          <a:ln cap="flat" cmpd="sng" w="38100">
            <a:solidFill>
              <a:srgbClr val="404040"/>
            </a:solidFill>
            <a:prstDash val="dash"/>
            <a:miter lim="800000"/>
            <a:headEnd len="sm" w="sm" type="none"/>
            <a:tailEnd len="sm" w="sm" type="none"/>
          </a:ln>
        </p:spPr>
      </p:cxnSp>
      <p:sp>
        <p:nvSpPr>
          <p:cNvPr id="531" name="Google Shape;531;p21"/>
          <p:cNvSpPr/>
          <p:nvPr/>
        </p:nvSpPr>
        <p:spPr>
          <a:xfrm>
            <a:off x="935688" y="2017121"/>
            <a:ext cx="28569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rgbClr val="828979"/>
                </a:solidFill>
                <a:latin typeface="Microsoft Yahei"/>
                <a:ea typeface="Microsoft Yahei"/>
                <a:cs typeface="Microsoft Yahei"/>
                <a:sym typeface="Microsoft Yahei"/>
              </a:rPr>
              <a:t>RMSE(均方根誤差)</a:t>
            </a:r>
            <a:endParaRPr sz="2400">
              <a:solidFill>
                <a:schemeClr val="dk1"/>
              </a:solidFill>
              <a:latin typeface="Microsoft Yahei"/>
              <a:ea typeface="Microsoft Yahei"/>
              <a:cs typeface="Microsoft Yahei"/>
              <a:sym typeface="Microsoft Yahei"/>
            </a:endParaRPr>
          </a:p>
        </p:txBody>
      </p:sp>
      <p:sp>
        <p:nvSpPr>
          <p:cNvPr id="532" name="Google Shape;532;p21"/>
          <p:cNvSpPr/>
          <p:nvPr/>
        </p:nvSpPr>
        <p:spPr>
          <a:xfrm>
            <a:off x="5920498" y="2073800"/>
            <a:ext cx="2339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400">
                <a:solidFill>
                  <a:srgbClr val="828979"/>
                </a:solidFill>
                <a:latin typeface="Microsoft Yahei"/>
                <a:ea typeface="Microsoft Yahei"/>
                <a:cs typeface="Microsoft Yahei"/>
                <a:sym typeface="Microsoft Yahei"/>
              </a:rPr>
              <a:t>五區段區間分數</a:t>
            </a:r>
            <a:endParaRPr sz="2400">
              <a:solidFill>
                <a:schemeClr val="dk1"/>
              </a:solidFill>
              <a:latin typeface="Microsoft Yahei"/>
              <a:ea typeface="Microsoft Yahei"/>
              <a:cs typeface="Microsoft Yahei"/>
              <a:sym typeface="Microsoft Yahei"/>
            </a:endParaRPr>
          </a:p>
        </p:txBody>
      </p:sp>
      <p:sp>
        <p:nvSpPr>
          <p:cNvPr id="533" name="Google Shape;533;p21"/>
          <p:cNvSpPr/>
          <p:nvPr/>
        </p:nvSpPr>
        <p:spPr>
          <a:xfrm>
            <a:off x="6323219" y="3878235"/>
            <a:ext cx="1800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五區段區間設定</a:t>
            </a:r>
            <a:endParaRPr sz="1800">
              <a:solidFill>
                <a:schemeClr val="dk1"/>
              </a:solidFill>
              <a:latin typeface="Microsoft Yahei"/>
              <a:ea typeface="Microsoft Yahei"/>
              <a:cs typeface="Microsoft Yahei"/>
              <a:sym typeface="Microsoft Yahei"/>
            </a:endParaRPr>
          </a:p>
        </p:txBody>
      </p:sp>
      <p:sp>
        <p:nvSpPr>
          <p:cNvPr id="534" name="Google Shape;534;p21"/>
          <p:cNvSpPr/>
          <p:nvPr/>
        </p:nvSpPr>
        <p:spPr>
          <a:xfrm>
            <a:off x="743443" y="5070395"/>
            <a:ext cx="6096000" cy="874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預測值對真實值的平均偏離程度</a:t>
            </a:r>
            <a:endParaRPr sz="1800">
              <a:solidFill>
                <a:schemeClr val="dk1"/>
              </a:solidFill>
              <a:latin typeface="Microsoft Yahei"/>
              <a:ea typeface="Microsoft Yahei"/>
              <a:cs typeface="Microsoft Yahei"/>
              <a:sym typeface="Microsoft Yahei"/>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值越小預測效果越好</a:t>
            </a:r>
            <a:endParaRPr sz="1800">
              <a:solidFill>
                <a:schemeClr val="dk1"/>
              </a:solidFill>
              <a:latin typeface="Microsoft Yahei"/>
              <a:ea typeface="Microsoft Yahei"/>
              <a:cs typeface="Microsoft Yahei"/>
              <a:sym typeface="Microsoft Yahei"/>
            </a:endParaRPr>
          </a:p>
        </p:txBody>
      </p:sp>
      <p:sp>
        <p:nvSpPr>
          <p:cNvPr id="535" name="Google Shape;535;p21"/>
          <p:cNvSpPr/>
          <p:nvPr/>
        </p:nvSpPr>
        <p:spPr>
          <a:xfrm>
            <a:off x="654223" y="3387508"/>
            <a:ext cx="4081800" cy="6561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latin typeface="Microsoft Yahei"/>
                <a:ea typeface="Microsoft Yahei"/>
                <a:cs typeface="Microsoft Yahei"/>
                <a:sym typeface="Microsoft Yahe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2"/>
          <p:cNvSpPr txBox="1"/>
          <p:nvPr/>
        </p:nvSpPr>
        <p:spPr>
          <a:xfrm>
            <a:off x="815009" y="874853"/>
            <a:ext cx="3407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資料傳輸流程</a:t>
            </a:r>
            <a:endParaRPr b="1" sz="3600">
              <a:solidFill>
                <a:srgbClr val="828979"/>
              </a:solidFill>
              <a:latin typeface="Microsoft Yahei"/>
              <a:ea typeface="Microsoft Yahei"/>
              <a:cs typeface="Microsoft Yahei"/>
              <a:sym typeface="Microsoft Yahei"/>
            </a:endParaRPr>
          </a:p>
        </p:txBody>
      </p:sp>
      <p:grpSp>
        <p:nvGrpSpPr>
          <p:cNvPr id="542" name="Google Shape;542;p22"/>
          <p:cNvGrpSpPr/>
          <p:nvPr/>
        </p:nvGrpSpPr>
        <p:grpSpPr>
          <a:xfrm>
            <a:off x="6484993" y="175485"/>
            <a:ext cx="5486630" cy="346714"/>
            <a:chOff x="6911798" y="-95943"/>
            <a:chExt cx="5486630" cy="346714"/>
          </a:xfrm>
        </p:grpSpPr>
        <p:sp>
          <p:nvSpPr>
            <p:cNvPr id="543" name="Google Shape;543;p22"/>
            <p:cNvSpPr/>
            <p:nvPr/>
          </p:nvSpPr>
          <p:spPr>
            <a:xfrm>
              <a:off x="8029151" y="-87929"/>
              <a:ext cx="10050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研究方法</a:t>
              </a:r>
              <a:endParaRPr i="0" sz="1600" u="none" cap="none" strike="noStrike">
                <a:solidFill>
                  <a:schemeClr val="lt1"/>
                </a:solidFill>
                <a:latin typeface="Microsoft JhengHei"/>
                <a:ea typeface="Microsoft JhengHei"/>
                <a:cs typeface="Microsoft JhengHei"/>
                <a:sym typeface="Microsoft JhengHei"/>
              </a:endParaRPr>
            </a:p>
          </p:txBody>
        </p:sp>
        <p:sp>
          <p:nvSpPr>
            <p:cNvPr id="544" name="Google Shape;544;p22"/>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545" name="Google Shape;545;p22"/>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546" name="Google Shape;546;p22"/>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547" name="Google Shape;547;p22"/>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pic>
        <p:nvPicPr>
          <p:cNvPr id="548" name="Google Shape;548;p22"/>
          <p:cNvPicPr preferRelativeResize="0"/>
          <p:nvPr/>
        </p:nvPicPr>
        <p:blipFill rotWithShape="1">
          <a:blip r:embed="rId3">
            <a:alphaModFix/>
          </a:blip>
          <a:srcRect b="0" l="0" r="0" t="0"/>
          <a:stretch/>
        </p:blipFill>
        <p:spPr>
          <a:xfrm flipH="1">
            <a:off x="1508662" y="1921145"/>
            <a:ext cx="1540406" cy="1542332"/>
          </a:xfrm>
          <a:prstGeom prst="rect">
            <a:avLst/>
          </a:prstGeom>
          <a:noFill/>
          <a:ln>
            <a:noFill/>
          </a:ln>
        </p:spPr>
      </p:pic>
      <p:sp>
        <p:nvSpPr>
          <p:cNvPr id="549" name="Google Shape;549;p22"/>
          <p:cNvSpPr/>
          <p:nvPr/>
        </p:nvSpPr>
        <p:spPr>
          <a:xfrm>
            <a:off x="937491" y="3359077"/>
            <a:ext cx="2421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RTSP 影音串流伺服器</a:t>
            </a:r>
            <a:endParaRPr/>
          </a:p>
        </p:txBody>
      </p:sp>
      <p:sp>
        <p:nvSpPr>
          <p:cNvPr id="550" name="Google Shape;550;p22"/>
          <p:cNvSpPr/>
          <p:nvPr/>
        </p:nvSpPr>
        <p:spPr>
          <a:xfrm>
            <a:off x="878485" y="1625434"/>
            <a:ext cx="2832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網路監控攝影機 – </a:t>
            </a:r>
            <a:r>
              <a:rPr lang="zh-TW" sz="2000">
                <a:solidFill>
                  <a:srgbClr val="3A3838"/>
                </a:solidFill>
                <a:latin typeface="Microsoft Yahei"/>
                <a:ea typeface="Microsoft Yahei"/>
                <a:cs typeface="Microsoft Yahei"/>
                <a:sym typeface="Microsoft Yahei"/>
              </a:rPr>
              <a:t>教師端</a:t>
            </a:r>
            <a:endParaRPr/>
          </a:p>
        </p:txBody>
      </p:sp>
      <p:sp>
        <p:nvSpPr>
          <p:cNvPr id="551" name="Google Shape;551;p22"/>
          <p:cNvSpPr/>
          <p:nvPr/>
        </p:nvSpPr>
        <p:spPr>
          <a:xfrm>
            <a:off x="937491" y="5879716"/>
            <a:ext cx="2421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RTSP 影音串流伺服器</a:t>
            </a:r>
            <a:endParaRPr/>
          </a:p>
        </p:txBody>
      </p:sp>
      <p:sp>
        <p:nvSpPr>
          <p:cNvPr id="552" name="Google Shape;552;p22"/>
          <p:cNvSpPr/>
          <p:nvPr/>
        </p:nvSpPr>
        <p:spPr>
          <a:xfrm>
            <a:off x="878485" y="4146073"/>
            <a:ext cx="2832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網路監控攝影機 – </a:t>
            </a:r>
            <a:r>
              <a:rPr lang="zh-TW" sz="2000">
                <a:solidFill>
                  <a:srgbClr val="3A3838"/>
                </a:solidFill>
                <a:latin typeface="Microsoft Yahei"/>
                <a:ea typeface="Microsoft Yahei"/>
                <a:cs typeface="Microsoft Yahei"/>
                <a:sym typeface="Microsoft Yahei"/>
              </a:rPr>
              <a:t>學生端</a:t>
            </a:r>
            <a:endParaRPr/>
          </a:p>
        </p:txBody>
      </p:sp>
      <p:sp>
        <p:nvSpPr>
          <p:cNvPr id="553" name="Google Shape;553;p22"/>
          <p:cNvSpPr/>
          <p:nvPr/>
        </p:nvSpPr>
        <p:spPr>
          <a:xfrm>
            <a:off x="3826649" y="2507644"/>
            <a:ext cx="179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即時 RTSP 推送</a:t>
            </a:r>
            <a:endParaRPr/>
          </a:p>
        </p:txBody>
      </p:sp>
      <p:cxnSp>
        <p:nvCxnSpPr>
          <p:cNvPr id="554" name="Google Shape;554;p22"/>
          <p:cNvCxnSpPr/>
          <p:nvPr/>
        </p:nvCxnSpPr>
        <p:spPr>
          <a:xfrm>
            <a:off x="3916496" y="2969342"/>
            <a:ext cx="1540500" cy="789900"/>
          </a:xfrm>
          <a:prstGeom prst="straightConnector1">
            <a:avLst/>
          </a:prstGeom>
          <a:noFill/>
          <a:ln cap="flat" cmpd="sng" w="19050">
            <a:solidFill>
              <a:schemeClr val="dk1"/>
            </a:solidFill>
            <a:prstDash val="solid"/>
            <a:miter lim="800000"/>
            <a:headEnd len="sm" w="sm" type="none"/>
            <a:tailEnd len="med" w="med" type="triangle"/>
          </a:ln>
        </p:spPr>
      </p:cxnSp>
      <p:cxnSp>
        <p:nvCxnSpPr>
          <p:cNvPr id="555" name="Google Shape;555;p22"/>
          <p:cNvCxnSpPr/>
          <p:nvPr/>
        </p:nvCxnSpPr>
        <p:spPr>
          <a:xfrm flipH="1" rot="10800000">
            <a:off x="3916496" y="4060610"/>
            <a:ext cx="1540500" cy="1029300"/>
          </a:xfrm>
          <a:prstGeom prst="straightConnector1">
            <a:avLst/>
          </a:prstGeom>
          <a:noFill/>
          <a:ln cap="flat" cmpd="sng" w="19050">
            <a:solidFill>
              <a:schemeClr val="dk1"/>
            </a:solidFill>
            <a:prstDash val="solid"/>
            <a:miter lim="800000"/>
            <a:headEnd len="sm" w="sm" type="none"/>
            <a:tailEnd len="med" w="med" type="triangle"/>
          </a:ln>
        </p:spPr>
      </p:cxnSp>
      <p:sp>
        <p:nvSpPr>
          <p:cNvPr id="556" name="Google Shape;556;p22"/>
          <p:cNvSpPr/>
          <p:nvPr/>
        </p:nvSpPr>
        <p:spPr>
          <a:xfrm>
            <a:off x="3826649" y="5248316"/>
            <a:ext cx="1797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即時 RTSP 推送</a:t>
            </a:r>
            <a:endParaRPr/>
          </a:p>
        </p:txBody>
      </p:sp>
      <p:pic>
        <p:nvPicPr>
          <p:cNvPr id="557" name="Google Shape;557;p22"/>
          <p:cNvPicPr preferRelativeResize="0"/>
          <p:nvPr/>
        </p:nvPicPr>
        <p:blipFill rotWithShape="1">
          <a:blip r:embed="rId4">
            <a:alphaModFix/>
          </a:blip>
          <a:srcRect b="25296" l="15030" r="11504" t="14902"/>
          <a:stretch/>
        </p:blipFill>
        <p:spPr>
          <a:xfrm>
            <a:off x="5633883" y="2876976"/>
            <a:ext cx="2196700" cy="1931154"/>
          </a:xfrm>
          <a:prstGeom prst="rect">
            <a:avLst/>
          </a:prstGeom>
          <a:noFill/>
          <a:ln>
            <a:noFill/>
          </a:ln>
        </p:spPr>
      </p:pic>
      <p:sp>
        <p:nvSpPr>
          <p:cNvPr id="558" name="Google Shape;558;p22"/>
          <p:cNvSpPr/>
          <p:nvPr/>
        </p:nvSpPr>
        <p:spPr>
          <a:xfrm>
            <a:off x="7788103" y="1630502"/>
            <a:ext cx="969300" cy="4257300"/>
          </a:xfrm>
          <a:prstGeom prst="leftBrace">
            <a:avLst>
              <a:gd fmla="val 8333" name="adj1"/>
              <a:gd fmla="val 50000" name="adj2"/>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
        <p:nvSpPr>
          <p:cNvPr id="559" name="Google Shape;559;p22"/>
          <p:cNvSpPr/>
          <p:nvPr/>
        </p:nvSpPr>
        <p:spPr>
          <a:xfrm>
            <a:off x="8458512" y="1773204"/>
            <a:ext cx="24819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chemeClr val="dk1"/>
                </a:solidFill>
                <a:latin typeface="Microsoft Yahei"/>
                <a:ea typeface="Microsoft Yahei"/>
                <a:cs typeface="Microsoft Yahei"/>
                <a:sym typeface="Microsoft Yahei"/>
              </a:rPr>
              <a:t>多執行緒</a:t>
            </a:r>
            <a:r>
              <a:rPr lang="zh-TW" sz="1800">
                <a:solidFill>
                  <a:schemeClr val="dk1"/>
                </a:solidFill>
                <a:latin typeface="Arial"/>
                <a:ea typeface="Arial"/>
                <a:cs typeface="Arial"/>
                <a:sym typeface="Arial"/>
              </a:rPr>
              <a:t>執行YOLO</a:t>
            </a:r>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Arial"/>
                <a:ea typeface="Arial"/>
                <a:cs typeface="Arial"/>
                <a:sym typeface="Arial"/>
              </a:rPr>
              <a:t>教師情緒偵測(1fps)</a:t>
            </a:r>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Arial"/>
                <a:ea typeface="Arial"/>
                <a:cs typeface="Arial"/>
                <a:sym typeface="Arial"/>
              </a:rPr>
              <a:t>學生情緒偵測(1fps)</a:t>
            </a:r>
            <a:endParaRPr/>
          </a:p>
          <a:p>
            <a:pPr indent="0" lvl="0" marL="0" marR="0" rtl="0" algn="l">
              <a:lnSpc>
                <a:spcPct val="150000"/>
              </a:lnSpc>
              <a:spcBef>
                <a:spcPts val="0"/>
              </a:spcBef>
              <a:spcAft>
                <a:spcPts val="0"/>
              </a:spcAft>
              <a:buNone/>
            </a:pPr>
            <a:r>
              <a:rPr lang="zh-TW" sz="1800">
                <a:solidFill>
                  <a:schemeClr val="dk1"/>
                </a:solidFill>
                <a:latin typeface="Arial"/>
                <a:ea typeface="Arial"/>
                <a:cs typeface="Arial"/>
                <a:sym typeface="Arial"/>
              </a:rPr>
              <a:t>-&gt; 輸出 師生情緒序列</a:t>
            </a:r>
            <a:endParaRPr sz="1800">
              <a:solidFill>
                <a:schemeClr val="dk1"/>
              </a:solidFill>
              <a:latin typeface="Arial"/>
              <a:ea typeface="Arial"/>
              <a:cs typeface="Arial"/>
              <a:sym typeface="Arial"/>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560" name="Google Shape;560;p22"/>
          <p:cNvSpPr/>
          <p:nvPr/>
        </p:nvSpPr>
        <p:spPr>
          <a:xfrm>
            <a:off x="8479266" y="3750170"/>
            <a:ext cx="2885700" cy="1705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chemeClr val="dk1"/>
                </a:solidFill>
                <a:latin typeface="Arial"/>
                <a:ea typeface="Arial"/>
                <a:cs typeface="Arial"/>
                <a:sym typeface="Arial"/>
              </a:rPr>
              <a:t>固定時長執行預測</a:t>
            </a:r>
            <a:endParaRPr sz="1800">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Arial"/>
                <a:ea typeface="Arial"/>
                <a:cs typeface="Arial"/>
                <a:sym typeface="Arial"/>
              </a:rPr>
              <a:t>輸入: 師生情緒序列</a:t>
            </a:r>
            <a:endParaRPr sz="1800">
              <a:solidFill>
                <a:schemeClr val="dk1"/>
              </a:solidFill>
              <a:latin typeface="Arial"/>
              <a:ea typeface="Arial"/>
              <a:cs typeface="Arial"/>
              <a:sym typeface="Arial"/>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Arial"/>
                <a:ea typeface="Arial"/>
                <a:cs typeface="Arial"/>
                <a:sym typeface="Arial"/>
              </a:rPr>
              <a:t>模型: LSTM</a:t>
            </a:r>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Arial"/>
                <a:ea typeface="Arial"/>
                <a:cs typeface="Arial"/>
                <a:sym typeface="Arial"/>
              </a:rPr>
              <a:t>輸出: 1~5分滿意度分數</a:t>
            </a:r>
            <a:endParaRPr sz="1800">
              <a:solidFill>
                <a:schemeClr val="dk1"/>
              </a:solidFill>
              <a:latin typeface="Arial"/>
              <a:ea typeface="Arial"/>
              <a:cs typeface="Arial"/>
              <a:sym typeface="Arial"/>
            </a:endParaRPr>
          </a:p>
        </p:txBody>
      </p:sp>
      <p:sp>
        <p:nvSpPr>
          <p:cNvPr id="561" name="Google Shape;561;p22"/>
          <p:cNvSpPr/>
          <p:nvPr/>
        </p:nvSpPr>
        <p:spPr>
          <a:xfrm>
            <a:off x="5970086" y="4720578"/>
            <a:ext cx="87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3A3838"/>
                </a:solidFill>
                <a:latin typeface="Microsoft Yahei"/>
                <a:ea typeface="Microsoft Yahei"/>
                <a:cs typeface="Microsoft Yahei"/>
                <a:sym typeface="Microsoft Yahei"/>
              </a:rPr>
              <a:t>伺服器</a:t>
            </a:r>
            <a:endParaRPr sz="1800">
              <a:solidFill>
                <a:schemeClr val="dk1"/>
              </a:solidFill>
              <a:latin typeface="Microsoft Yahei"/>
              <a:ea typeface="Microsoft Yahei"/>
              <a:cs typeface="Microsoft Yahei"/>
              <a:sym typeface="Microsoft Yahei"/>
            </a:endParaRPr>
          </a:p>
        </p:txBody>
      </p:sp>
      <p:pic>
        <p:nvPicPr>
          <p:cNvPr id="562" name="Google Shape;562;p22"/>
          <p:cNvPicPr preferRelativeResize="0"/>
          <p:nvPr/>
        </p:nvPicPr>
        <p:blipFill rotWithShape="1">
          <a:blip r:embed="rId3">
            <a:alphaModFix/>
          </a:blip>
          <a:srcRect b="0" l="0" r="0" t="0"/>
          <a:stretch/>
        </p:blipFill>
        <p:spPr>
          <a:xfrm flipH="1">
            <a:off x="1489580" y="4451070"/>
            <a:ext cx="1540406" cy="15423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3"/>
          <p:cNvSpPr/>
          <p:nvPr/>
        </p:nvSpPr>
        <p:spPr>
          <a:xfrm>
            <a:off x="1500412" y="2202745"/>
            <a:ext cx="4340100" cy="28080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系統介紹</a:t>
            </a:r>
            <a:endParaRPr sz="2000">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學生情緒模型分析</a:t>
            </a:r>
            <a:endParaRPr sz="2000">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教師情緒模型分析</a:t>
            </a:r>
            <a:endParaRPr sz="2000">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情緒預測之回歸模型分析</a:t>
            </a:r>
            <a:endParaRPr sz="2000">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最佳 回歸模型分析</a:t>
            </a:r>
            <a:endParaRPr sz="2000">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系統資訊</a:t>
            </a:r>
            <a:endParaRPr sz="2000">
              <a:solidFill>
                <a:srgbClr val="373C3F"/>
              </a:solidFill>
              <a:latin typeface="Microsoft Yahei"/>
              <a:ea typeface="Microsoft Yahei"/>
              <a:cs typeface="Microsoft Yahei"/>
              <a:sym typeface="Microsoft Yahei"/>
            </a:endParaRPr>
          </a:p>
        </p:txBody>
      </p:sp>
      <p:sp>
        <p:nvSpPr>
          <p:cNvPr id="569" name="Google Shape;569;p23"/>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570" name="Google Shape;570;p23"/>
          <p:cNvSpPr/>
          <p:nvPr/>
        </p:nvSpPr>
        <p:spPr>
          <a:xfrm>
            <a:off x="1500412" y="1430381"/>
            <a:ext cx="2852100" cy="62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600">
                <a:solidFill>
                  <a:srgbClr val="373C3F"/>
                </a:solidFill>
                <a:latin typeface="Microsoft Yahei"/>
                <a:ea typeface="Microsoft Yahei"/>
                <a:cs typeface="Microsoft Yahei"/>
                <a:sym typeface="Microsoft Yahei"/>
              </a:rPr>
              <a:t>研究結果與分析、</a:t>
            </a:r>
            <a:endParaRPr/>
          </a:p>
        </p:txBody>
      </p:sp>
      <p:grpSp>
        <p:nvGrpSpPr>
          <p:cNvPr id="571" name="Google Shape;571;p23"/>
          <p:cNvGrpSpPr/>
          <p:nvPr/>
        </p:nvGrpSpPr>
        <p:grpSpPr>
          <a:xfrm>
            <a:off x="6484993" y="175485"/>
            <a:ext cx="5760950" cy="346714"/>
            <a:chOff x="6911798" y="-95943"/>
            <a:chExt cx="5760950" cy="346714"/>
          </a:xfrm>
        </p:grpSpPr>
        <p:sp>
          <p:nvSpPr>
            <p:cNvPr id="572" name="Google Shape;572;p23"/>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573" name="Google Shape;573;p23"/>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574" name="Google Shape;574;p23"/>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575" name="Google Shape;575;p23"/>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26"/>
          <p:cNvSpPr txBox="1"/>
          <p:nvPr/>
        </p:nvSpPr>
        <p:spPr>
          <a:xfrm>
            <a:off x="815008" y="874853"/>
            <a:ext cx="4610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學生情緒模型分析</a:t>
            </a:r>
            <a:endParaRPr b="1" sz="3600">
              <a:solidFill>
                <a:srgbClr val="828979"/>
              </a:solidFill>
              <a:latin typeface="Microsoft Yahei"/>
              <a:ea typeface="Microsoft Yahei"/>
              <a:cs typeface="Microsoft Yahei"/>
              <a:sym typeface="Microsoft Yahei"/>
            </a:endParaRPr>
          </a:p>
        </p:txBody>
      </p:sp>
      <p:grpSp>
        <p:nvGrpSpPr>
          <p:cNvPr id="582" name="Google Shape;582;p26"/>
          <p:cNvGrpSpPr/>
          <p:nvPr/>
        </p:nvGrpSpPr>
        <p:grpSpPr>
          <a:xfrm>
            <a:off x="6484993" y="175485"/>
            <a:ext cx="5760950" cy="346714"/>
            <a:chOff x="6911798" y="-95943"/>
            <a:chExt cx="5760950" cy="346714"/>
          </a:xfrm>
        </p:grpSpPr>
        <p:sp>
          <p:nvSpPr>
            <p:cNvPr id="583" name="Google Shape;583;p26"/>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584" name="Google Shape;584;p26"/>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585" name="Google Shape;585;p26"/>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586" name="Google Shape;586;p26"/>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aphicFrame>
        <p:nvGraphicFramePr>
          <p:cNvPr id="587" name="Google Shape;587;p26"/>
          <p:cNvGraphicFramePr/>
          <p:nvPr/>
        </p:nvGraphicFramePr>
        <p:xfrm>
          <a:off x="964092" y="1974541"/>
          <a:ext cx="3000000" cy="3000000"/>
        </p:xfrm>
        <a:graphic>
          <a:graphicData uri="http://schemas.openxmlformats.org/drawingml/2006/table">
            <a:tbl>
              <a:tblPr bandRow="1" firstRow="1">
                <a:noFill/>
                <a:tableStyleId>{0F11B2AD-4B3C-483C-B842-A9E2D05962EE}</a:tableStyleId>
              </a:tblPr>
              <a:tblGrid>
                <a:gridCol w="2000675"/>
                <a:gridCol w="2000675"/>
                <a:gridCol w="1861225"/>
                <a:gridCol w="1880300"/>
                <a:gridCol w="1857075"/>
              </a:tblGrid>
              <a:tr h="475300">
                <a:tc>
                  <a:txBody>
                    <a:bodyPr/>
                    <a:lstStyle/>
                    <a:p>
                      <a:pPr indent="0" lvl="0" marL="0" marR="0" rtl="0" algn="ctr">
                        <a:spcBef>
                          <a:spcPts val="0"/>
                        </a:spcBef>
                        <a:spcAft>
                          <a:spcPts val="0"/>
                        </a:spcAft>
                        <a:buNone/>
                      </a:pPr>
                      <a:r>
                        <a:rPr b="1" lang="zh-TW" sz="2200" u="none" cap="none" strike="noStrike">
                          <a:solidFill>
                            <a:srgbClr val="262626"/>
                          </a:solidFill>
                          <a:latin typeface="Microsoft Yahei"/>
                          <a:ea typeface="Microsoft Yahei"/>
                          <a:cs typeface="Microsoft Yahei"/>
                          <a:sym typeface="Microsoft Yahei"/>
                        </a:rPr>
                        <a:t>情緒類別</a:t>
                      </a:r>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b="1" lang="zh-TW" sz="2200" u="none" cap="none" strike="noStrike">
                          <a:solidFill>
                            <a:srgbClr val="262626"/>
                          </a:solidFill>
                        </a:rPr>
                        <a:t>筆數</a:t>
                      </a:r>
                      <a:endParaRPr b="1" sz="2200" u="none" cap="none" strike="noStrike">
                        <a:solidFill>
                          <a:srgbClr val="262626"/>
                        </a:solidFill>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Precision</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c>
                  <a:txBody>
                    <a:bodyPr/>
                    <a:lstStyle/>
                    <a:p>
                      <a:pPr indent="0" lvl="0" marL="0" marR="0" rtl="0" algn="ctr">
                        <a:spcBef>
                          <a:spcPts val="0"/>
                        </a:spcBef>
                        <a:spcAft>
                          <a:spcPts val="0"/>
                        </a:spcAft>
                        <a:buNone/>
                      </a:pPr>
                      <a:r>
                        <a:rPr lang="zh-TW" sz="2200" u="none" cap="none" strike="noStrike"/>
                        <a:t>Recall</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AB8AC"/>
                    </a:solidFill>
                  </a:tcPr>
                </a:tc>
                <a:tc>
                  <a:txBody>
                    <a:bodyPr/>
                    <a:lstStyle/>
                    <a:p>
                      <a:pPr indent="0" lvl="0" marL="0" marR="0" rtl="0" algn="ctr">
                        <a:spcBef>
                          <a:spcPts val="0"/>
                        </a:spcBef>
                        <a:spcAft>
                          <a:spcPts val="0"/>
                        </a:spcAft>
                        <a:buNone/>
                      </a:pPr>
                      <a:r>
                        <a:rPr lang="zh-TW" sz="2200" u="none" cap="none" strike="noStrike"/>
                        <a:t>mAP@0.5</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DC2BC"/>
                    </a:solidFill>
                  </a:tcPr>
                </a:tc>
              </a:tr>
              <a:tr h="475300">
                <a:tc>
                  <a:txBody>
                    <a:bodyPr/>
                    <a:lstStyle/>
                    <a:p>
                      <a:pPr indent="0" lvl="0" marL="0" marR="0" rtl="0" algn="ctr">
                        <a:spcBef>
                          <a:spcPts val="0"/>
                        </a:spcBef>
                        <a:spcAft>
                          <a:spcPts val="0"/>
                        </a:spcAft>
                        <a:buNone/>
                      </a:pPr>
                      <a:r>
                        <a:rPr lang="zh-TW" sz="2200" u="none" cap="none" strike="noStrike"/>
                        <a:t>all</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123</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0.984</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0.998</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neutral</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60</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0.984</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happy</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26</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sad</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20</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0.976</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angry</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6</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0.998</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fear</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3</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0.972</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disgust</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0.939</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75300">
                <a:tc>
                  <a:txBody>
                    <a:bodyPr/>
                    <a:lstStyle/>
                    <a:p>
                      <a:pPr indent="0" lvl="0" marL="0" marR="0" rtl="0" algn="ctr">
                        <a:spcBef>
                          <a:spcPts val="0"/>
                        </a:spcBef>
                        <a:spcAft>
                          <a:spcPts val="0"/>
                        </a:spcAft>
                        <a:buNone/>
                      </a:pPr>
                      <a:r>
                        <a:rPr lang="zh-TW" sz="2200" u="none" cap="none" strike="noStrike"/>
                        <a:t>surprised</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7</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t>1</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t>0.995</a:t>
                      </a:r>
                      <a:endParaRPr sz="2200" u="none" cap="none" strike="noStrike">
                        <a:latin typeface="Times New Roman"/>
                        <a:ea typeface="Times New Roman"/>
                        <a:cs typeface="Times New Roman"/>
                        <a:sym typeface="Times New Roman"/>
                      </a:endParaRPr>
                    </a:p>
                  </a:txBody>
                  <a:tcPr marT="69900" marB="69900" marR="69900" marL="699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588" name="Google Shape;588;p26"/>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589" name="Google Shape;589;p26"/>
          <p:cNvSpPr/>
          <p:nvPr/>
        </p:nvSpPr>
        <p:spPr>
          <a:xfrm>
            <a:off x="6887667" y="2874201"/>
            <a:ext cx="1728000" cy="5844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90" name="Google Shape;590;p26"/>
          <p:cNvSpPr/>
          <p:nvPr/>
        </p:nvSpPr>
        <p:spPr>
          <a:xfrm>
            <a:off x="5906469" y="1093094"/>
            <a:ext cx="19623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JhengHei"/>
                <a:ea typeface="Microsoft JhengHei"/>
                <a:cs typeface="Microsoft JhengHei"/>
                <a:sym typeface="Microsoft JhengHei"/>
              </a:rPr>
              <a:t>Confidence 0~1</a:t>
            </a:r>
            <a:endParaRPr/>
          </a:p>
          <a:p>
            <a:pPr indent="0" lvl="0" marL="0" marR="0" rtl="0" algn="l">
              <a:spcBef>
                <a:spcPts val="0"/>
              </a:spcBef>
              <a:spcAft>
                <a:spcPts val="0"/>
              </a:spcAft>
              <a:buNone/>
            </a:pPr>
            <a:r>
              <a:rPr b="1" lang="zh-TW" sz="1800">
                <a:solidFill>
                  <a:srgbClr val="FF0000"/>
                </a:solidFill>
                <a:latin typeface="Microsoft JhengHei"/>
                <a:ea typeface="Microsoft JhengHei"/>
                <a:cs typeface="Microsoft JhengHei"/>
                <a:sym typeface="Microsoft JhengHei"/>
              </a:rPr>
              <a:t>1,000個值得平均</a:t>
            </a:r>
            <a:endParaRPr b="1" sz="1800">
              <a:solidFill>
                <a:schemeClr val="dk1"/>
              </a:solidFill>
              <a:latin typeface="Microsoft Yahei"/>
              <a:ea typeface="Microsoft Yahei"/>
              <a:cs typeface="Microsoft Yahei"/>
              <a:sym typeface="Microsoft Yahei"/>
            </a:endParaRPr>
          </a:p>
        </p:txBody>
      </p:sp>
      <p:sp>
        <p:nvSpPr>
          <p:cNvPr id="591" name="Google Shape;591;p26"/>
          <p:cNvSpPr/>
          <p:nvPr/>
        </p:nvSpPr>
        <p:spPr>
          <a:xfrm>
            <a:off x="5168050" y="1803314"/>
            <a:ext cx="3439200" cy="7593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592" name="Google Shape;592;p26"/>
          <p:cNvSpPr/>
          <p:nvPr/>
        </p:nvSpPr>
        <p:spPr>
          <a:xfrm>
            <a:off x="8951998" y="1554759"/>
            <a:ext cx="124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JhengHei"/>
                <a:ea typeface="Microsoft JhengHei"/>
                <a:cs typeface="Microsoft JhengHei"/>
                <a:sym typeface="Microsoft JhengHei"/>
              </a:rPr>
              <a:t>IOU = 0.5</a:t>
            </a:r>
            <a:endParaRPr b="1"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7"/>
          <p:cNvSpPr txBox="1"/>
          <p:nvPr/>
        </p:nvSpPr>
        <p:spPr>
          <a:xfrm>
            <a:off x="815008" y="874853"/>
            <a:ext cx="4610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教師情緒模型分析</a:t>
            </a:r>
            <a:endParaRPr b="1" sz="3600">
              <a:solidFill>
                <a:srgbClr val="828979"/>
              </a:solidFill>
              <a:latin typeface="Microsoft Yahei"/>
              <a:ea typeface="Microsoft Yahei"/>
              <a:cs typeface="Microsoft Yahei"/>
              <a:sym typeface="Microsoft Yahei"/>
            </a:endParaRPr>
          </a:p>
        </p:txBody>
      </p:sp>
      <p:grpSp>
        <p:nvGrpSpPr>
          <p:cNvPr id="599" name="Google Shape;599;p27"/>
          <p:cNvGrpSpPr/>
          <p:nvPr/>
        </p:nvGrpSpPr>
        <p:grpSpPr>
          <a:xfrm>
            <a:off x="6484993" y="175485"/>
            <a:ext cx="5760950" cy="346714"/>
            <a:chOff x="6911798" y="-95943"/>
            <a:chExt cx="5760950" cy="346714"/>
          </a:xfrm>
        </p:grpSpPr>
        <p:sp>
          <p:nvSpPr>
            <p:cNvPr id="600" name="Google Shape;600;p27"/>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601" name="Google Shape;601;p27"/>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602" name="Google Shape;602;p27"/>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603" name="Google Shape;603;p27"/>
            <p:cNvSpPr/>
            <p:nvPr/>
          </p:nvSpPr>
          <p:spPr>
            <a:xfrm>
              <a:off x="69117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aphicFrame>
        <p:nvGraphicFramePr>
          <p:cNvPr id="604" name="Google Shape;604;p27"/>
          <p:cNvGraphicFramePr/>
          <p:nvPr/>
        </p:nvGraphicFramePr>
        <p:xfrm>
          <a:off x="1206138" y="1963647"/>
          <a:ext cx="3000000" cy="3000000"/>
        </p:xfrm>
        <a:graphic>
          <a:graphicData uri="http://schemas.openxmlformats.org/drawingml/2006/table">
            <a:tbl>
              <a:tblPr bandRow="1" firstRow="1">
                <a:noFill/>
                <a:tableStyleId>{0F11B2AD-4B3C-483C-B842-A9E2D05962EE}</a:tableStyleId>
              </a:tblPr>
              <a:tblGrid>
                <a:gridCol w="1988500"/>
                <a:gridCol w="1988500"/>
                <a:gridCol w="1849900"/>
                <a:gridCol w="1868850"/>
                <a:gridCol w="1845775"/>
              </a:tblGrid>
              <a:tr h="472400">
                <a:tc>
                  <a:txBody>
                    <a:bodyPr/>
                    <a:lstStyle/>
                    <a:p>
                      <a:pPr indent="0" lvl="0" marL="0" marR="0" rtl="0" algn="ctr">
                        <a:spcBef>
                          <a:spcPts val="0"/>
                        </a:spcBef>
                        <a:spcAft>
                          <a:spcPts val="0"/>
                        </a:spcAft>
                        <a:buNone/>
                      </a:pPr>
                      <a:r>
                        <a:rPr b="1" lang="zh-TW" sz="2200" u="none" cap="none" strike="noStrike">
                          <a:solidFill>
                            <a:srgbClr val="262626"/>
                          </a:solidFill>
                          <a:latin typeface="Microsoft Yahei"/>
                          <a:ea typeface="Microsoft Yahei"/>
                          <a:cs typeface="Microsoft Yahei"/>
                          <a:sym typeface="Microsoft Yahei"/>
                        </a:rPr>
                        <a:t>情緒類別</a:t>
                      </a:r>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b="1" lang="zh-TW" sz="2200" u="none" cap="none" strike="noStrike">
                          <a:solidFill>
                            <a:srgbClr val="262626"/>
                          </a:solidFill>
                        </a:rPr>
                        <a:t>筆數</a:t>
                      </a:r>
                      <a:endParaRPr b="1" sz="2200" u="none" cap="none" strike="noStrike">
                        <a:solidFill>
                          <a:srgbClr val="262626"/>
                        </a:solidFill>
                        <a:latin typeface="Times New Roman"/>
                        <a:ea typeface="Times New Roman"/>
                        <a:cs typeface="Times New Roman"/>
                        <a:sym typeface="Times New Roman"/>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t>Precision</a:t>
                      </a:r>
                      <a:endParaRPr sz="2200" u="none" cap="none" strike="noStrike">
                        <a:latin typeface="Times New Roman"/>
                        <a:ea typeface="Times New Roman"/>
                        <a:cs typeface="Times New Roman"/>
                        <a:sym typeface="Times New Roman"/>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c>
                  <a:txBody>
                    <a:bodyPr/>
                    <a:lstStyle/>
                    <a:p>
                      <a:pPr indent="0" lvl="0" marL="0" marR="0" rtl="0" algn="ctr">
                        <a:spcBef>
                          <a:spcPts val="0"/>
                        </a:spcBef>
                        <a:spcAft>
                          <a:spcPts val="0"/>
                        </a:spcAft>
                        <a:buNone/>
                      </a:pPr>
                      <a:r>
                        <a:rPr lang="zh-TW" sz="2200" u="none" cap="none" strike="noStrike"/>
                        <a:t>Recall</a:t>
                      </a:r>
                      <a:endParaRPr sz="2200" u="none" cap="none" strike="noStrike">
                        <a:latin typeface="Times New Roman"/>
                        <a:ea typeface="Times New Roman"/>
                        <a:cs typeface="Times New Roman"/>
                        <a:sym typeface="Times New Roman"/>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AB8AC"/>
                    </a:solidFill>
                  </a:tcPr>
                </a:tc>
                <a:tc>
                  <a:txBody>
                    <a:bodyPr/>
                    <a:lstStyle/>
                    <a:p>
                      <a:pPr indent="0" lvl="0" marL="0" marR="0" rtl="0" algn="ctr">
                        <a:spcBef>
                          <a:spcPts val="0"/>
                        </a:spcBef>
                        <a:spcAft>
                          <a:spcPts val="0"/>
                        </a:spcAft>
                        <a:buNone/>
                      </a:pPr>
                      <a:r>
                        <a:rPr lang="zh-TW" sz="2200" u="none" cap="none" strike="noStrike"/>
                        <a:t>mAP@0.5</a:t>
                      </a:r>
                      <a:endParaRPr sz="2200" u="none" cap="none" strike="noStrike">
                        <a:latin typeface="Times New Roman"/>
                        <a:ea typeface="Times New Roman"/>
                        <a:cs typeface="Times New Roman"/>
                        <a:sym typeface="Times New Roman"/>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DC2BC"/>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all</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377</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neutral</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144</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0.994</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happy</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84</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0.988</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0.964</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0.986</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sad</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40</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0.975</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0.974</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0.979</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angry</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31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0.939</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0.985</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0.942</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fear</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29</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0.993</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0.995</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disgust</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20</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1</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0.995</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472400">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surprised</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30</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0.989</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0.933</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200" u="none" cap="none" strike="noStrike">
                          <a:solidFill>
                            <a:schemeClr val="dk1"/>
                          </a:solidFill>
                          <a:latin typeface="Microsoft Yahei"/>
                          <a:ea typeface="Microsoft Yahei"/>
                          <a:cs typeface="Microsoft Yahei"/>
                          <a:sym typeface="Microsoft Yahei"/>
                        </a:rPr>
                        <a:t>0.975</a:t>
                      </a:r>
                      <a:endParaRPr sz="2200" u="none" cap="none" strike="noStrike">
                        <a:solidFill>
                          <a:schemeClr val="dk1"/>
                        </a:solidFill>
                        <a:latin typeface="Microsoft Yahei"/>
                        <a:ea typeface="Microsoft Yahei"/>
                        <a:cs typeface="Microsoft Yahei"/>
                        <a:sym typeface="Microsoft Yahei"/>
                      </a:endParaRPr>
                    </a:p>
                  </a:txBody>
                  <a:tcPr marT="69475" marB="69475" marR="69475" marL="69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605" name="Google Shape;605;p27"/>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606" name="Google Shape;606;p27"/>
          <p:cNvSpPr/>
          <p:nvPr/>
        </p:nvSpPr>
        <p:spPr>
          <a:xfrm>
            <a:off x="8835390" y="4328609"/>
            <a:ext cx="2030100" cy="4806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07" name="Google Shape;607;p27"/>
          <p:cNvSpPr/>
          <p:nvPr/>
        </p:nvSpPr>
        <p:spPr>
          <a:xfrm>
            <a:off x="8835389" y="5779957"/>
            <a:ext cx="2035200" cy="5238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08" name="Google Shape;608;p27"/>
          <p:cNvSpPr/>
          <p:nvPr/>
        </p:nvSpPr>
        <p:spPr>
          <a:xfrm>
            <a:off x="8835389" y="5743856"/>
            <a:ext cx="2035200" cy="4878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Microsoft Yahei"/>
              <a:ea typeface="Microsoft Yahei"/>
              <a:cs typeface="Microsoft Yahei"/>
              <a:sym typeface="Microsoft Yahei"/>
            </a:endParaRPr>
          </a:p>
        </p:txBody>
      </p:sp>
      <p:sp>
        <p:nvSpPr>
          <p:cNvPr id="609" name="Google Shape;609;p27"/>
          <p:cNvSpPr/>
          <p:nvPr/>
        </p:nvSpPr>
        <p:spPr>
          <a:xfrm>
            <a:off x="8835389" y="3840801"/>
            <a:ext cx="2035200" cy="4878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Microsoft Yahei"/>
              <a:ea typeface="Microsoft Yahei"/>
              <a:cs typeface="Microsoft Yahei"/>
              <a:sym typeface="Microsoft Yahei"/>
            </a:endParaRPr>
          </a:p>
        </p:txBody>
      </p:sp>
      <p:sp>
        <p:nvSpPr>
          <p:cNvPr id="610" name="Google Shape;610;p27"/>
          <p:cNvSpPr/>
          <p:nvPr/>
        </p:nvSpPr>
        <p:spPr>
          <a:xfrm>
            <a:off x="8830295" y="3368203"/>
            <a:ext cx="2035200" cy="4806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0000"/>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0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28"/>
          <p:cNvSpPr txBox="1"/>
          <p:nvPr/>
        </p:nvSpPr>
        <p:spPr>
          <a:xfrm>
            <a:off x="815008" y="874853"/>
            <a:ext cx="5366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情緒預測之回歸模型分析</a:t>
            </a:r>
            <a:endParaRPr b="1" sz="3600">
              <a:solidFill>
                <a:srgbClr val="828979"/>
              </a:solidFill>
              <a:latin typeface="Microsoft Yahei"/>
              <a:ea typeface="Microsoft Yahei"/>
              <a:cs typeface="Microsoft Yahei"/>
              <a:sym typeface="Microsoft Yahei"/>
            </a:endParaRPr>
          </a:p>
        </p:txBody>
      </p:sp>
      <p:grpSp>
        <p:nvGrpSpPr>
          <p:cNvPr id="617" name="Google Shape;617;p28"/>
          <p:cNvGrpSpPr/>
          <p:nvPr/>
        </p:nvGrpSpPr>
        <p:grpSpPr>
          <a:xfrm>
            <a:off x="6586593" y="175485"/>
            <a:ext cx="5659350" cy="346714"/>
            <a:chOff x="7013398" y="-95943"/>
            <a:chExt cx="5659350" cy="346714"/>
          </a:xfrm>
        </p:grpSpPr>
        <p:sp>
          <p:nvSpPr>
            <p:cNvPr id="618" name="Google Shape;618;p28"/>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619" name="Google Shape;619;p28"/>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620" name="Google Shape;620;p28"/>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621" name="Google Shape;621;p28"/>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aphicFrame>
        <p:nvGraphicFramePr>
          <p:cNvPr id="622" name="Google Shape;622;p28"/>
          <p:cNvGraphicFramePr/>
          <p:nvPr/>
        </p:nvGraphicFramePr>
        <p:xfrm>
          <a:off x="1483657" y="2061570"/>
          <a:ext cx="3000000" cy="3000000"/>
        </p:xfrm>
        <a:graphic>
          <a:graphicData uri="http://schemas.openxmlformats.org/drawingml/2006/table">
            <a:tbl>
              <a:tblPr bandRow="1" firstRow="1">
                <a:noFill/>
                <a:tableStyleId>{0F11B2AD-4B3C-483C-B842-A9E2D05962EE}</a:tableStyleId>
              </a:tblPr>
              <a:tblGrid>
                <a:gridCol w="3044950"/>
                <a:gridCol w="3044950"/>
                <a:gridCol w="3134775"/>
              </a:tblGrid>
              <a:tr h="468650">
                <a:tc>
                  <a:txBody>
                    <a:bodyPr/>
                    <a:lstStyle/>
                    <a:p>
                      <a:pPr indent="0" lvl="0" marL="0" marR="0" rtl="0" algn="ctr">
                        <a:spcBef>
                          <a:spcPts val="0"/>
                        </a:spcBef>
                        <a:spcAft>
                          <a:spcPts val="0"/>
                        </a:spcAft>
                        <a:buNone/>
                      </a:pPr>
                      <a:r>
                        <a:rPr lang="zh-TW" sz="2000" u="none" cap="none" strike="noStrike"/>
                        <a:t>無加minmax</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基本情緒 RMSE</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b="0" lang="zh-TW" sz="2000" u="none" cap="none" strike="noStrike">
                          <a:solidFill>
                            <a:schemeClr val="lt1"/>
                          </a:solidFill>
                          <a:latin typeface="Microsoft JhengHei"/>
                          <a:ea typeface="Microsoft JhengHei"/>
                          <a:cs typeface="Microsoft JhengHei"/>
                          <a:sym typeface="Microsoft JhengHei"/>
                        </a:rPr>
                        <a:t>正負向情緒 RMSE</a:t>
                      </a:r>
                      <a:endParaRPr b="0" sz="2000" u="none" cap="none" strike="noStrike">
                        <a:solidFill>
                          <a:schemeClr val="lt1"/>
                        </a:solidFill>
                        <a:latin typeface="Microsoft JhengHei"/>
                        <a:ea typeface="Microsoft JhengHei"/>
                        <a:cs typeface="Microsoft JhengHei"/>
                        <a:sym typeface="Microsoft JhengHei"/>
                      </a:endParaRPr>
                    </a:p>
                  </a:txBody>
                  <a:tcPr marT="63500" marB="63500" marR="63500" marL="63500">
                    <a:lnL cap="flat" cmpd="sng" w="9525">
                      <a:solidFill>
                        <a:srgbClr val="000000">
                          <a:alpha val="0"/>
                        </a:srgbClr>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r>
              <a:tr h="384375">
                <a:tc>
                  <a:txBody>
                    <a:bodyPr/>
                    <a:lstStyle/>
                    <a:p>
                      <a:pPr indent="0" lvl="0" marL="0" marR="0" rtl="0" algn="ctr">
                        <a:spcBef>
                          <a:spcPts val="0"/>
                        </a:spcBef>
                        <a:spcAft>
                          <a:spcPts val="0"/>
                        </a:spcAft>
                        <a:buNone/>
                      </a:pPr>
                      <a:r>
                        <a:rPr b="1" lang="zh-TW" sz="2000" u="none" cap="none" strike="noStrike">
                          <a:solidFill>
                            <a:srgbClr val="000000"/>
                          </a:solidFill>
                          <a:latin typeface="Microsoft JhengHei"/>
                          <a:ea typeface="Microsoft JhengHei"/>
                          <a:cs typeface="Microsoft JhengHei"/>
                          <a:sym typeface="Microsoft JhengHei"/>
                        </a:rPr>
                        <a:t>80 + 30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0.4191</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0.3620</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84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+ 30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0.3340</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zh-TW" sz="2000" u="none" cap="none" strike="noStrike">
                          <a:solidFill>
                            <a:srgbClr val="FF0000"/>
                          </a:solidFill>
                          <a:latin typeface="Microsoft Yahei"/>
                          <a:ea typeface="Microsoft Yahei"/>
                          <a:cs typeface="Microsoft Yahei"/>
                          <a:sym typeface="Microsoft Yahei"/>
                        </a:rPr>
                        <a:t>0.2300</a:t>
                      </a:r>
                      <a:endParaRPr b="1" sz="2000" u="none" cap="none" strike="noStrike">
                        <a:solidFill>
                          <a:srgbClr val="FF0000"/>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84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+ 60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0.2908</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zh-TW" sz="2000" u="none" cap="none" strike="noStrike">
                          <a:solidFill>
                            <a:srgbClr val="FF0000"/>
                          </a:solidFill>
                          <a:latin typeface="Microsoft Yahei"/>
                          <a:ea typeface="Microsoft Yahei"/>
                          <a:cs typeface="Microsoft Yahei"/>
                          <a:sym typeface="Microsoft Yahei"/>
                        </a:rPr>
                        <a:t>0.2945</a:t>
                      </a:r>
                      <a:endParaRPr b="1" sz="2000" u="none" cap="none" strike="noStrike">
                        <a:solidFill>
                          <a:srgbClr val="FF0000"/>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384375">
                <a:tc>
                  <a:txBody>
                    <a:bodyPr/>
                    <a:lstStyle/>
                    <a:p>
                      <a:pPr indent="0" lvl="0" marL="0" marR="0" rtl="0" algn="ctr">
                        <a:lnSpc>
                          <a:spcPct val="100000"/>
                        </a:lnSpc>
                        <a:spcBef>
                          <a:spcPts val="0"/>
                        </a:spcBef>
                        <a:spcAft>
                          <a:spcPts val="0"/>
                        </a:spcAft>
                        <a:buClr>
                          <a:schemeClr val="dk1"/>
                        </a:buClr>
                        <a:buSzPts val="2000"/>
                        <a:buFont typeface="Microsoft Yahei"/>
                        <a:buNone/>
                      </a:pPr>
                      <a:r>
                        <a:rPr lang="zh-TW" sz="2000" u="none" cap="none" strike="noStrike">
                          <a:solidFill>
                            <a:schemeClr val="dk1"/>
                          </a:solidFill>
                          <a:latin typeface="Microsoft Yahei"/>
                          <a:ea typeface="Microsoft Yahei"/>
                          <a:cs typeface="Microsoft Yahei"/>
                          <a:sym typeface="Microsoft Yahei"/>
                        </a:rPr>
                        <a:t>有加minmax</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基本情緒 RMSE</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b="0" lang="zh-TW" sz="2000" u="none" cap="none" strike="noStrike">
                          <a:solidFill>
                            <a:schemeClr val="lt1"/>
                          </a:solidFill>
                          <a:latin typeface="Microsoft JhengHei"/>
                          <a:ea typeface="Microsoft JhengHei"/>
                          <a:cs typeface="Microsoft JhengHei"/>
                          <a:sym typeface="Microsoft JhengHei"/>
                        </a:rPr>
                        <a:t>正負向情緒 RMSE</a:t>
                      </a:r>
                      <a:endParaRPr b="0" sz="2000" u="none" cap="none" strike="noStrike">
                        <a:solidFill>
                          <a:schemeClr val="lt1"/>
                        </a:solidFill>
                        <a:latin typeface="Microsoft JhengHei"/>
                        <a:ea typeface="Microsoft JhengHei"/>
                        <a:cs typeface="Microsoft JhengHei"/>
                        <a:sym typeface="Microsoft Jheng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r>
              <a:tr h="205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80 + 30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0.3581</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0.3502</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5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+ 30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0.3214</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lang="zh-TW" sz="2000" u="none" cap="none" strike="noStrike">
                          <a:solidFill>
                            <a:srgbClr val="FF0000"/>
                          </a:solidFill>
                          <a:latin typeface="Microsoft Yahei"/>
                          <a:ea typeface="Microsoft Yahei"/>
                          <a:cs typeface="Microsoft Yahei"/>
                          <a:sym typeface="Microsoft Yahei"/>
                        </a:rPr>
                        <a:t>0.2411</a:t>
                      </a:r>
                      <a:endParaRPr b="1" sz="2000" u="none" cap="none" strike="noStrike">
                        <a:solidFill>
                          <a:srgbClr val="FF0000"/>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5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+ 60</a:t>
                      </a:r>
                      <a:endParaRPr sz="2000" u="none" cap="none" strike="noStrike">
                        <a:latin typeface="Times New Roman"/>
                        <a:ea typeface="Times New Roman"/>
                        <a:cs typeface="Times New Roman"/>
                        <a:sym typeface="Times New Roman"/>
                      </a:endParaRPr>
                    </a:p>
                  </a:txBody>
                  <a:tcPr marT="63500" marB="63500" marR="63500" marL="63500">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0.2738</a:t>
                      </a:r>
                      <a:endParaRPr sz="2000" u="none" cap="none" strike="noStrike">
                        <a:solidFill>
                          <a:schemeClr val="dk1"/>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b="1" lang="zh-TW" sz="2000" u="none" cap="none" strike="noStrike">
                          <a:solidFill>
                            <a:srgbClr val="FF0000"/>
                          </a:solidFill>
                          <a:latin typeface="Microsoft Yahei"/>
                          <a:ea typeface="Microsoft Yahei"/>
                          <a:cs typeface="Microsoft Yahei"/>
                          <a:sym typeface="Microsoft Yahei"/>
                        </a:rPr>
                        <a:t>0.2249</a:t>
                      </a:r>
                      <a:endParaRPr b="1" sz="2000" u="none" cap="none" strike="noStrike">
                        <a:solidFill>
                          <a:srgbClr val="FF0000"/>
                        </a:solidFill>
                        <a:latin typeface="Microsoft Yahei"/>
                        <a:ea typeface="Microsoft Yahei"/>
                        <a:cs typeface="Microsoft Yahei"/>
                        <a:sym typeface="Microsoft Yahei"/>
                      </a:endParaRPr>
                    </a:p>
                  </a:txBody>
                  <a:tcPr marT="63500" marB="63500" marR="63500" marL="63500">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r>
            </a:tbl>
          </a:graphicData>
        </a:graphic>
      </p:graphicFrame>
      <p:sp>
        <p:nvSpPr>
          <p:cNvPr id="623" name="Google Shape;623;p28"/>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624" name="Google Shape;624;p28"/>
          <p:cNvSpPr/>
          <p:nvPr/>
        </p:nvSpPr>
        <p:spPr>
          <a:xfrm>
            <a:off x="1483655" y="6141238"/>
            <a:ext cx="388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微觀分析 正負向 + 情緒序列160</a:t>
            </a:r>
            <a:endParaRPr b="1" sz="1800">
              <a:solidFill>
                <a:srgbClr val="FF0000"/>
              </a:solidFill>
              <a:latin typeface="Microsoft Yahei"/>
              <a:ea typeface="Microsoft Yahei"/>
              <a:cs typeface="Microsoft Yahei"/>
              <a:sym typeface="Microsoft Yahei"/>
            </a:endParaRPr>
          </a:p>
        </p:txBody>
      </p:sp>
      <p:sp>
        <p:nvSpPr>
          <p:cNvPr id="625" name="Google Shape;625;p28"/>
          <p:cNvSpPr/>
          <p:nvPr/>
        </p:nvSpPr>
        <p:spPr>
          <a:xfrm>
            <a:off x="7602346" y="2945229"/>
            <a:ext cx="3105900" cy="8943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26" name="Google Shape;626;p28"/>
          <p:cNvSpPr/>
          <p:nvPr/>
        </p:nvSpPr>
        <p:spPr>
          <a:xfrm>
            <a:off x="7602346" y="4662819"/>
            <a:ext cx="3105900" cy="8901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27" name="Google Shape;627;p28"/>
          <p:cNvSpPr/>
          <p:nvPr/>
        </p:nvSpPr>
        <p:spPr>
          <a:xfrm>
            <a:off x="1483656" y="5723863"/>
            <a:ext cx="307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正負向情緒優於基本情緒</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aphicFrame>
        <p:nvGraphicFramePr>
          <p:cNvPr id="633" name="Google Shape;633;p29"/>
          <p:cNvGraphicFramePr/>
          <p:nvPr/>
        </p:nvGraphicFramePr>
        <p:xfrm>
          <a:off x="1107791" y="2484420"/>
          <a:ext cx="3000000" cy="3000000"/>
        </p:xfrm>
        <a:graphic>
          <a:graphicData uri="http://schemas.openxmlformats.org/drawingml/2006/table">
            <a:tbl>
              <a:tblPr bandRow="1" firstRow="1">
                <a:noFill/>
                <a:tableStyleId>{0F11B2AD-4B3C-483C-B842-A9E2D05962EE}</a:tableStyleId>
              </a:tblPr>
              <a:tblGrid>
                <a:gridCol w="2407175"/>
                <a:gridCol w="1118850"/>
                <a:gridCol w="963550"/>
                <a:gridCol w="1051225"/>
                <a:gridCol w="953725"/>
              </a:tblGrid>
              <a:tr h="468650">
                <a:tc>
                  <a:txBody>
                    <a:bodyPr/>
                    <a:lstStyle/>
                    <a:p>
                      <a:pPr indent="0" lvl="0" marL="0" marR="0" rtl="0" algn="ctr">
                        <a:spcBef>
                          <a:spcPts val="0"/>
                        </a:spcBef>
                        <a:spcAft>
                          <a:spcPts val="0"/>
                        </a:spcAft>
                        <a:buNone/>
                      </a:pPr>
                      <a:r>
                        <a:rPr lang="zh-TW" sz="2000" u="none" cap="none" strike="noStrike"/>
                        <a:t>序列長度  + 步長</a:t>
                      </a:r>
                      <a:endParaRPr sz="2000" u="none" cap="none" strike="noStrike">
                        <a:latin typeface="Times New Roman"/>
                        <a:ea typeface="Times New Roman"/>
                        <a:cs typeface="Times New Roman"/>
                        <a:sym typeface="Times New Roman"/>
                      </a:endParaRPr>
                    </a:p>
                  </a:txBody>
                  <a:tcPr marT="63500" marB="63500" marR="63500" marL="63500" anchor="ctr">
                    <a:lnL cap="flat" cmpd="sng" w="12700">
                      <a:solidFill>
                        <a:srgbClr val="EBE7E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gridSpan="2">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正負向情緒</a:t>
                      </a:r>
                      <a:endParaRPr/>
                    </a:p>
                  </a:txBody>
                  <a:tcPr marT="9525" marB="9525" marR="9525" marL="95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AB8AC"/>
                    </a:solidFill>
                  </a:tcPr>
                </a:tc>
                <a:tc hMerge="1"/>
                <a:tc gridSpan="2">
                  <a:txBody>
                    <a:bodyPr/>
                    <a:lstStyle/>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正負向情緒</a:t>
                      </a:r>
                      <a:endParaRPr/>
                    </a:p>
                    <a:p>
                      <a:pPr indent="0" lvl="0" marL="0" marR="0" rtl="0" algn="ctr">
                        <a:spcBef>
                          <a:spcPts val="0"/>
                        </a:spcBef>
                        <a:spcAft>
                          <a:spcPts val="0"/>
                        </a:spcAft>
                        <a:buNone/>
                      </a:pPr>
                      <a:r>
                        <a:rPr lang="zh-TW" sz="2000" u="none" cap="none" strike="noStrike">
                          <a:solidFill>
                            <a:schemeClr val="dk1"/>
                          </a:solidFill>
                          <a:latin typeface="Microsoft Yahei"/>
                          <a:ea typeface="Microsoft Yahei"/>
                          <a:cs typeface="Microsoft Yahei"/>
                          <a:sym typeface="Microsoft Yahei"/>
                        </a:rPr>
                        <a:t>(minmax)</a:t>
                      </a:r>
                      <a:endParaRPr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9525">
                      <a:solidFill>
                        <a:srgbClr val="000000">
                          <a:alpha val="0"/>
                        </a:srgbClr>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DC2BC"/>
                    </a:solidFill>
                  </a:tcPr>
                </a:tc>
                <a:tc hMerge="1"/>
              </a:tr>
              <a:tr h="384375">
                <a:tc>
                  <a:txBody>
                    <a:bodyPr/>
                    <a:lstStyle/>
                    <a:p>
                      <a:pPr indent="0" lvl="0" marL="0" marR="0" rtl="0" algn="ctr">
                        <a:spcBef>
                          <a:spcPts val="0"/>
                        </a:spcBef>
                        <a:spcAft>
                          <a:spcPts val="0"/>
                        </a:spcAft>
                        <a:buNone/>
                      </a:pPr>
                      <a:r>
                        <a:t/>
                      </a:r>
                      <a:endParaRPr sz="2000" u="none" cap="none" strike="noStrike">
                        <a:latin typeface="Times New Roman"/>
                        <a:ea typeface="Times New Roman"/>
                        <a:cs typeface="Times New Roman"/>
                        <a:sym typeface="Times New Roman"/>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i="0" lang="zh-TW" sz="1600" u="none" cap="none" strike="noStrike">
                          <a:solidFill>
                            <a:schemeClr val="dk1"/>
                          </a:solidFill>
                          <a:latin typeface="Microsoft Yahei"/>
                          <a:ea typeface="Microsoft Yahei"/>
                          <a:cs typeface="Microsoft Yahei"/>
                          <a:sym typeface="Microsoft Yahei"/>
                        </a:rPr>
                        <a:t>高估比例</a:t>
                      </a:r>
                      <a:endParaRPr/>
                    </a:p>
                  </a:txBody>
                  <a:tcPr marT="63500" marB="63500" marR="63500" marL="63500"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1600" u="none" cap="none" strike="noStrike">
                          <a:solidFill>
                            <a:schemeClr val="dk1"/>
                          </a:solidFill>
                          <a:latin typeface="Microsoft Yahei"/>
                          <a:ea typeface="Microsoft Yahei"/>
                          <a:cs typeface="Microsoft Yahei"/>
                          <a:sym typeface="Microsoft Yahei"/>
                        </a:rPr>
                        <a:t>低估比例</a:t>
                      </a:r>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1600" u="none" cap="none" strike="noStrike">
                          <a:solidFill>
                            <a:schemeClr val="dk1"/>
                          </a:solidFill>
                          <a:latin typeface="Microsoft Yahei"/>
                          <a:ea typeface="Microsoft Yahei"/>
                          <a:cs typeface="Microsoft Yahei"/>
                          <a:sym typeface="Microsoft Yahei"/>
                        </a:rPr>
                        <a:t>高估比例</a:t>
                      </a:r>
                      <a:endParaRPr/>
                    </a:p>
                  </a:txBody>
                  <a:tcPr marT="63500" marB="63500" marR="63500" marL="63500"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1600" u="none" cap="none" strike="noStrike">
                          <a:solidFill>
                            <a:schemeClr val="dk1"/>
                          </a:solidFill>
                          <a:latin typeface="Microsoft Yahei"/>
                          <a:ea typeface="Microsoft Yahei"/>
                          <a:cs typeface="Microsoft Yahei"/>
                          <a:sym typeface="Microsoft Yahei"/>
                        </a:rPr>
                        <a:t>低估比例</a:t>
                      </a:r>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r>
              <a:tr h="384375">
                <a:tc>
                  <a:txBody>
                    <a:bodyPr/>
                    <a:lstStyle/>
                    <a:p>
                      <a:pPr indent="0" lvl="0" marL="0" marR="0" rtl="0" algn="ctr">
                        <a:spcBef>
                          <a:spcPts val="0"/>
                        </a:spcBef>
                        <a:spcAft>
                          <a:spcPts val="0"/>
                        </a:spcAft>
                        <a:buNone/>
                      </a:pPr>
                      <a:r>
                        <a:rPr b="1" lang="zh-TW" sz="2000" u="none" cap="none" strike="noStrike">
                          <a:solidFill>
                            <a:srgbClr val="000000"/>
                          </a:solidFill>
                          <a:latin typeface="Microsoft JhengHei"/>
                          <a:ea typeface="Microsoft JhengHei"/>
                          <a:cs typeface="Microsoft JhengHei"/>
                          <a:sym typeface="Microsoft JhengHei"/>
                        </a:rPr>
                        <a:t>80 + 30</a:t>
                      </a:r>
                      <a:endParaRPr sz="2000" u="none" cap="none" strike="noStrike">
                        <a:latin typeface="Times New Roman"/>
                        <a:ea typeface="Times New Roman"/>
                        <a:cs typeface="Times New Roman"/>
                        <a:sym typeface="Times New Roman"/>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1.81%</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8.65%</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3.21%</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7.04%</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r>
              <a:tr h="384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+ 30</a:t>
                      </a:r>
                      <a:endParaRPr sz="2000" u="none" cap="none" strike="noStrike">
                        <a:latin typeface="Times New Roman"/>
                        <a:ea typeface="Times New Roman"/>
                        <a:cs typeface="Times New Roman"/>
                        <a:sym typeface="Times New Roman"/>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0%</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1.08%</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0.72%</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0.36%</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r>
              <a:tr h="384375">
                <a:tc>
                  <a:txBody>
                    <a:bodyPr/>
                    <a:lstStyle/>
                    <a:p>
                      <a:pPr indent="0" lvl="0" marL="0" marR="0" rtl="0" algn="ctr">
                        <a:lnSpc>
                          <a:spcPct val="100000"/>
                        </a:lnSpc>
                        <a:spcBef>
                          <a:spcPts val="0"/>
                        </a:spcBef>
                        <a:spcAft>
                          <a:spcPts val="0"/>
                        </a:spcAft>
                        <a:buClr>
                          <a:srgbClr val="000000"/>
                        </a:buClr>
                        <a:buSzPts val="2000"/>
                        <a:buFont typeface="Microsoft JhengHei"/>
                        <a:buNone/>
                      </a:pPr>
                      <a:r>
                        <a:rPr b="1" lang="zh-TW" sz="2000" u="none" cap="none" strike="noStrike">
                          <a:solidFill>
                            <a:srgbClr val="000000"/>
                          </a:solidFill>
                          <a:latin typeface="Microsoft JhengHei"/>
                          <a:ea typeface="Microsoft JhengHei"/>
                          <a:cs typeface="Microsoft JhengHei"/>
                          <a:sym typeface="Microsoft JhengHei"/>
                        </a:rPr>
                        <a:t>160 + 60</a:t>
                      </a:r>
                      <a:endParaRPr sz="2000" u="none" cap="none" strike="noStrike">
                        <a:latin typeface="Times New Roman"/>
                        <a:ea typeface="Times New Roman"/>
                        <a:cs typeface="Times New Roman"/>
                        <a:sym typeface="Times New Roman"/>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BDC2BC"/>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2.97%</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2.97%</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1.78%</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i="0" lang="zh-TW" sz="2000" u="none" cap="none" strike="noStrike">
                          <a:solidFill>
                            <a:schemeClr val="dk1"/>
                          </a:solidFill>
                          <a:latin typeface="Microsoft Yahei"/>
                          <a:ea typeface="Microsoft Yahei"/>
                          <a:cs typeface="Microsoft Yahei"/>
                          <a:sym typeface="Microsoft Yahei"/>
                        </a:rPr>
                        <a:t>0.59%</a:t>
                      </a:r>
                      <a:endParaRPr i="0" sz="2000" u="none" cap="none" strike="noStrike">
                        <a:solidFill>
                          <a:schemeClr val="dk1"/>
                        </a:solidFill>
                        <a:latin typeface="Microsoft Yahei"/>
                        <a:ea typeface="Microsoft Yahei"/>
                        <a:cs typeface="Microsoft Yahei"/>
                        <a:sym typeface="Microsoft Yahei"/>
                      </a:endParaRPr>
                    </a:p>
                  </a:txBody>
                  <a:tcPr marT="9525" marB="9525" marR="9525" marL="9525" anchor="ctr">
                    <a:lnL cap="flat" cmpd="sng" w="12700">
                      <a:solidFill>
                        <a:srgbClr val="BDC2BC"/>
                      </a:solidFill>
                      <a:prstDash val="solid"/>
                      <a:round/>
                      <a:headEnd len="sm" w="sm" type="none"/>
                      <a:tailEnd len="sm" w="sm" type="none"/>
                    </a:lnL>
                    <a:lnR cap="flat" cmpd="sng" w="12700">
                      <a:solidFill>
                        <a:srgbClr val="BDC2BC"/>
                      </a:solidFill>
                      <a:prstDash val="solid"/>
                      <a:round/>
                      <a:headEnd len="sm" w="sm" type="none"/>
                      <a:tailEnd len="sm" w="sm" type="none"/>
                    </a:lnR>
                    <a:lnT cap="flat" cmpd="sng" w="12700">
                      <a:solidFill>
                        <a:srgbClr val="BDC2BC"/>
                      </a:solidFill>
                      <a:prstDash val="solid"/>
                      <a:round/>
                      <a:headEnd len="sm" w="sm" type="none"/>
                      <a:tailEnd len="sm" w="sm" type="none"/>
                    </a:lnT>
                    <a:lnB cap="flat" cmpd="sng" w="12700">
                      <a:solidFill>
                        <a:srgbClr val="BDC2BC"/>
                      </a:solidFill>
                      <a:prstDash val="solid"/>
                      <a:round/>
                      <a:headEnd len="sm" w="sm" type="none"/>
                      <a:tailEnd len="sm" w="sm" type="none"/>
                    </a:lnB>
                    <a:solidFill>
                      <a:schemeClr val="lt1"/>
                    </a:solidFill>
                  </a:tcPr>
                </a:tc>
              </a:tr>
            </a:tbl>
          </a:graphicData>
        </a:graphic>
      </p:graphicFrame>
      <p:grpSp>
        <p:nvGrpSpPr>
          <p:cNvPr id="634" name="Google Shape;634;p29"/>
          <p:cNvGrpSpPr/>
          <p:nvPr/>
        </p:nvGrpSpPr>
        <p:grpSpPr>
          <a:xfrm>
            <a:off x="6586593" y="175485"/>
            <a:ext cx="5659350" cy="346714"/>
            <a:chOff x="7013398" y="-95943"/>
            <a:chExt cx="5659350" cy="346714"/>
          </a:xfrm>
        </p:grpSpPr>
        <p:sp>
          <p:nvSpPr>
            <p:cNvPr id="635" name="Google Shape;635;p29"/>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636" name="Google Shape;636;p29"/>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637" name="Google Shape;637;p29"/>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638" name="Google Shape;638;p29"/>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639" name="Google Shape;639;p29"/>
          <p:cNvSpPr txBox="1"/>
          <p:nvPr/>
        </p:nvSpPr>
        <p:spPr>
          <a:xfrm>
            <a:off x="815008" y="874853"/>
            <a:ext cx="5366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情緒預測之回歸模型分析</a:t>
            </a:r>
            <a:endParaRPr b="1" sz="3600">
              <a:solidFill>
                <a:srgbClr val="828979"/>
              </a:solidFill>
              <a:latin typeface="Microsoft Yahei"/>
              <a:ea typeface="Microsoft Yahei"/>
              <a:cs typeface="Microsoft Yahei"/>
              <a:sym typeface="Microsoft Yahei"/>
            </a:endParaRPr>
          </a:p>
        </p:txBody>
      </p:sp>
      <p:sp>
        <p:nvSpPr>
          <p:cNvPr id="640" name="Google Shape;640;p29"/>
          <p:cNvSpPr/>
          <p:nvPr/>
        </p:nvSpPr>
        <p:spPr>
          <a:xfrm>
            <a:off x="3464975" y="3950819"/>
            <a:ext cx="2151300" cy="8943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41" name="Google Shape;641;p29"/>
          <p:cNvSpPr/>
          <p:nvPr/>
        </p:nvSpPr>
        <p:spPr>
          <a:xfrm>
            <a:off x="5616229" y="3950819"/>
            <a:ext cx="1986000" cy="8943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42" name="Google Shape;642;p29"/>
          <p:cNvSpPr/>
          <p:nvPr/>
        </p:nvSpPr>
        <p:spPr>
          <a:xfrm>
            <a:off x="8104816" y="2260552"/>
            <a:ext cx="3339600" cy="2997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chemeClr val="dk1"/>
                </a:solidFill>
                <a:latin typeface="Microsoft Yahei"/>
                <a:ea typeface="Microsoft Yahei"/>
                <a:cs typeface="Microsoft Yahei"/>
                <a:sym typeface="Microsoft Yahei"/>
              </a:rPr>
              <a:t>門檻值設定為</a:t>
            </a:r>
            <a:r>
              <a:rPr lang="zh-TW" sz="2000">
                <a:solidFill>
                  <a:schemeClr val="dk1"/>
                </a:solidFill>
                <a:latin typeface="Microsoft Yahei"/>
                <a:ea typeface="Microsoft Yahei"/>
                <a:cs typeface="Microsoft Yahei"/>
                <a:sym typeface="Microsoft Yahei"/>
              </a:rPr>
              <a:t>0.55</a:t>
            </a:r>
            <a:endParaRPr/>
          </a:p>
          <a:p>
            <a:pPr indent="-342900" lvl="0" marL="34290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高估比例 </a:t>
            </a:r>
            <a:endParaRPr sz="1800">
              <a:solidFill>
                <a:schemeClr val="dk1"/>
              </a:solidFill>
              <a:latin typeface="Microsoft Yahei"/>
              <a:ea typeface="Microsoft Yahei"/>
              <a:cs typeface="Microsoft Yahei"/>
              <a:sym typeface="Microsoft Yahei"/>
            </a:endParaRPr>
          </a:p>
          <a:p>
            <a:pPr indent="-342900" lvl="1" marL="800100" marR="0" rtl="0" algn="l">
              <a:lnSpc>
                <a:spcPct val="150000"/>
              </a:lnSpc>
              <a:spcBef>
                <a:spcPts val="0"/>
              </a:spcBef>
              <a:spcAft>
                <a:spcPts val="0"/>
              </a:spcAft>
              <a:buClr>
                <a:schemeClr val="dk1"/>
              </a:buClr>
              <a:buSzPts val="1800"/>
              <a:buFont typeface="Arial"/>
              <a:buChar char="•"/>
            </a:pPr>
            <a:r>
              <a:rPr b="0" i="0" lang="zh-TW" sz="1800" u="none" cap="none" strike="noStrike">
                <a:solidFill>
                  <a:schemeClr val="dk1"/>
                </a:solidFill>
                <a:latin typeface="Microsoft Yahei"/>
                <a:ea typeface="Microsoft Yahei"/>
                <a:cs typeface="Microsoft Yahei"/>
                <a:sym typeface="Microsoft Yahei"/>
              </a:rPr>
              <a:t>(預測值-真實值)</a:t>
            </a:r>
            <a:r>
              <a:rPr b="1" i="0" lang="zh-TW" sz="1800" u="none" cap="none" strike="noStrike">
                <a:solidFill>
                  <a:srgbClr val="FF0000"/>
                </a:solidFill>
                <a:latin typeface="Microsoft Yahei"/>
                <a:ea typeface="Microsoft Yahei"/>
                <a:cs typeface="Microsoft Yahei"/>
                <a:sym typeface="Microsoft Yahei"/>
              </a:rPr>
              <a:t>≥</a:t>
            </a:r>
            <a:r>
              <a:rPr b="0" i="0" lang="zh-TW" sz="1800" u="none" cap="none" strike="noStrike">
                <a:solidFill>
                  <a:schemeClr val="dk1"/>
                </a:solidFill>
                <a:latin typeface="Microsoft Yahei"/>
                <a:ea typeface="Microsoft Yahei"/>
                <a:cs typeface="Microsoft Yahei"/>
                <a:sym typeface="Microsoft Yahei"/>
              </a:rPr>
              <a:t>0.55，數量佔比</a:t>
            </a:r>
            <a:endParaRPr b="0" i="0" sz="1800" u="none" cap="none" strike="noStrike">
              <a:solidFill>
                <a:schemeClr val="dk1"/>
              </a:solidFill>
              <a:latin typeface="Microsoft Yahei"/>
              <a:ea typeface="Microsoft Yahei"/>
              <a:cs typeface="Microsoft Yahei"/>
              <a:sym typeface="Microsoft Yahei"/>
            </a:endParaRPr>
          </a:p>
          <a:p>
            <a:pPr indent="-342900" lvl="0" marL="34290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低估比例 </a:t>
            </a:r>
            <a:endParaRPr sz="1800">
              <a:solidFill>
                <a:schemeClr val="dk1"/>
              </a:solidFill>
              <a:latin typeface="Microsoft Yahei"/>
              <a:ea typeface="Microsoft Yahei"/>
              <a:cs typeface="Microsoft Yahei"/>
              <a:sym typeface="Microsoft Yahei"/>
            </a:endParaRPr>
          </a:p>
          <a:p>
            <a:pPr indent="-342900" lvl="1" marL="800100" marR="0" rtl="0" algn="l">
              <a:lnSpc>
                <a:spcPct val="150000"/>
              </a:lnSpc>
              <a:spcBef>
                <a:spcPts val="0"/>
              </a:spcBef>
              <a:spcAft>
                <a:spcPts val="0"/>
              </a:spcAft>
              <a:buClr>
                <a:schemeClr val="dk1"/>
              </a:buClr>
              <a:buSzPts val="1800"/>
              <a:buFont typeface="Arial"/>
              <a:buChar char="•"/>
            </a:pPr>
            <a:r>
              <a:rPr b="0" i="0" lang="zh-TW" sz="1800" u="none" cap="none" strike="noStrike">
                <a:solidFill>
                  <a:schemeClr val="dk1"/>
                </a:solidFill>
                <a:latin typeface="Microsoft Yahei"/>
                <a:ea typeface="Microsoft Yahei"/>
                <a:cs typeface="Microsoft Yahei"/>
                <a:sym typeface="Microsoft Yahei"/>
              </a:rPr>
              <a:t>(真實值-預測值)</a:t>
            </a:r>
            <a:r>
              <a:rPr b="1" i="0" lang="zh-TW" sz="1800" u="none" cap="none" strike="noStrike">
                <a:solidFill>
                  <a:srgbClr val="FF0000"/>
                </a:solidFill>
                <a:latin typeface="Microsoft Yahei"/>
                <a:ea typeface="Microsoft Yahei"/>
                <a:cs typeface="Microsoft Yahei"/>
                <a:sym typeface="Microsoft Yahei"/>
              </a:rPr>
              <a:t>≥</a:t>
            </a:r>
            <a:r>
              <a:rPr b="0" i="0" lang="zh-TW" sz="1800" u="none" cap="none" strike="noStrike">
                <a:solidFill>
                  <a:schemeClr val="dk1"/>
                </a:solidFill>
                <a:latin typeface="Microsoft Yahei"/>
                <a:ea typeface="Microsoft Yahei"/>
                <a:cs typeface="Microsoft Yahei"/>
                <a:sym typeface="Microsoft Yahei"/>
              </a:rPr>
              <a:t>0.55，數量佔比</a:t>
            </a:r>
            <a:endParaRPr b="0" i="0" sz="2000" u="none" cap="none" strike="noStrike">
              <a:solidFill>
                <a:schemeClr val="dk1"/>
              </a:solidFill>
              <a:latin typeface="Times New Roman"/>
              <a:ea typeface="Times New Roman"/>
              <a:cs typeface="Times New Roman"/>
              <a:sym typeface="Times New Roman"/>
            </a:endParaRPr>
          </a:p>
        </p:txBody>
      </p:sp>
      <p:sp>
        <p:nvSpPr>
          <p:cNvPr id="643" name="Google Shape;643;p29"/>
          <p:cNvSpPr/>
          <p:nvPr/>
        </p:nvSpPr>
        <p:spPr>
          <a:xfrm>
            <a:off x="868605" y="1960044"/>
            <a:ext cx="3339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828979"/>
                </a:solidFill>
                <a:latin typeface="Microsoft Yahei"/>
                <a:ea typeface="Microsoft Yahei"/>
                <a:cs typeface="Microsoft Yahei"/>
                <a:sym typeface="Microsoft Yahei"/>
              </a:rPr>
              <a:t>正負向&amp;正負向(minmax)</a:t>
            </a:r>
            <a:endParaRPr sz="1800">
              <a:solidFill>
                <a:schemeClr val="dk1"/>
              </a:solidFill>
              <a:latin typeface="Microsoft Yahei"/>
              <a:ea typeface="Microsoft Yahei"/>
              <a:cs typeface="Microsoft Yahei"/>
              <a:sym typeface="Microsoft Yahei"/>
            </a:endParaRPr>
          </a:p>
        </p:txBody>
      </p:sp>
      <p:sp>
        <p:nvSpPr>
          <p:cNvPr id="644" name="Google Shape;644;p29"/>
          <p:cNvSpPr/>
          <p:nvPr/>
        </p:nvSpPr>
        <p:spPr>
          <a:xfrm>
            <a:off x="1107791" y="5618840"/>
            <a:ext cx="3474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情緒序列160 + 步長30 較好</a:t>
            </a:r>
            <a:endParaRPr/>
          </a:p>
        </p:txBody>
      </p:sp>
      <p:sp>
        <p:nvSpPr>
          <p:cNvPr id="645" name="Google Shape;645;p29"/>
          <p:cNvSpPr/>
          <p:nvPr/>
        </p:nvSpPr>
        <p:spPr>
          <a:xfrm>
            <a:off x="1107791" y="3955773"/>
            <a:ext cx="6494700" cy="4785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46" name="Google Shape;646;p29"/>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6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4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grpSp>
        <p:nvGrpSpPr>
          <p:cNvPr id="652" name="Google Shape;652;p30"/>
          <p:cNvGrpSpPr/>
          <p:nvPr/>
        </p:nvGrpSpPr>
        <p:grpSpPr>
          <a:xfrm>
            <a:off x="6586593" y="175485"/>
            <a:ext cx="5659350" cy="346714"/>
            <a:chOff x="7013398" y="-95943"/>
            <a:chExt cx="5659350" cy="346714"/>
          </a:xfrm>
        </p:grpSpPr>
        <p:sp>
          <p:nvSpPr>
            <p:cNvPr id="653" name="Google Shape;653;p30"/>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654" name="Google Shape;654;p30"/>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655" name="Google Shape;655;p30"/>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656" name="Google Shape;656;p30"/>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aphicFrame>
        <p:nvGraphicFramePr>
          <p:cNvPr id="657" name="Google Shape;657;p30"/>
          <p:cNvGraphicFramePr/>
          <p:nvPr/>
        </p:nvGraphicFramePr>
        <p:xfrm>
          <a:off x="6823380" y="2120593"/>
          <a:ext cx="3000000" cy="3000000"/>
        </p:xfrm>
        <a:graphic>
          <a:graphicData uri="http://schemas.openxmlformats.org/drawingml/2006/table">
            <a:tbl>
              <a:tblPr bandRow="1" firstRow="1">
                <a:noFill/>
                <a:tableStyleId>{0F11B2AD-4B3C-483C-B842-A9E2D05962EE}</a:tableStyleId>
              </a:tblPr>
              <a:tblGrid>
                <a:gridCol w="875575"/>
                <a:gridCol w="875575"/>
                <a:gridCol w="814550"/>
                <a:gridCol w="822900"/>
                <a:gridCol w="812725"/>
                <a:gridCol w="803525"/>
              </a:tblGrid>
              <a:tr h="343775">
                <a:tc>
                  <a:txBody>
                    <a:bodyPr/>
                    <a:lstStyle/>
                    <a:p>
                      <a:pPr indent="0" lvl="0" marL="0" marR="0" rtl="0" algn="ctr">
                        <a:spcBef>
                          <a:spcPts val="0"/>
                        </a:spcBef>
                        <a:spcAft>
                          <a:spcPts val="0"/>
                        </a:spcAft>
                        <a:buNone/>
                      </a:pPr>
                      <a:r>
                        <a:rPr lang="zh-TW" sz="1600" u="none" cap="none" strike="noStrike"/>
                        <a:t>區間</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lang="zh-TW" sz="1600" u="none" cap="none" strike="noStrike"/>
                        <a:t>A</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t>B</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c>
                  <a:txBody>
                    <a:bodyPr/>
                    <a:lstStyle/>
                    <a:p>
                      <a:pPr indent="0" lvl="0" marL="0" marR="0" rtl="0" algn="ctr">
                        <a:spcBef>
                          <a:spcPts val="0"/>
                        </a:spcBef>
                        <a:spcAft>
                          <a:spcPts val="0"/>
                        </a:spcAft>
                        <a:buNone/>
                      </a:pPr>
                      <a:r>
                        <a:rPr lang="zh-TW" sz="1600" u="none" cap="none" strike="noStrike"/>
                        <a:t>C</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AB8AC"/>
                    </a:solidFill>
                  </a:tcPr>
                </a:tc>
                <a:tc>
                  <a:txBody>
                    <a:bodyPr/>
                    <a:lstStyle/>
                    <a:p>
                      <a:pPr indent="0" lvl="0" marL="0" marR="0" rtl="0" algn="ctr">
                        <a:spcBef>
                          <a:spcPts val="0"/>
                        </a:spcBef>
                        <a:spcAft>
                          <a:spcPts val="0"/>
                        </a:spcAft>
                        <a:buNone/>
                      </a:pPr>
                      <a:r>
                        <a:rPr lang="zh-TW" sz="1600" u="none" cap="none" strike="noStrike"/>
                        <a:t>D</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DC2BC"/>
                    </a:solidFill>
                  </a:tcPr>
                </a:tc>
                <a:tc>
                  <a:txBody>
                    <a:bodyPr/>
                    <a:lstStyle/>
                    <a:p>
                      <a:pPr indent="0" lvl="0" marL="0" marR="0" rtl="0" algn="ctr">
                        <a:spcBef>
                          <a:spcPts val="0"/>
                        </a:spcBef>
                        <a:spcAft>
                          <a:spcPts val="0"/>
                        </a:spcAft>
                        <a:buNone/>
                      </a:pPr>
                      <a:r>
                        <a:rPr lang="zh-TW" sz="1600" u="none" cap="none" strike="noStrike"/>
                        <a:t>E</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r>
              <a:tr h="501100">
                <a:tc>
                  <a:txBody>
                    <a:bodyPr/>
                    <a:lstStyle/>
                    <a:p>
                      <a:pPr indent="0" lvl="0" marL="0" marR="0" rtl="0" algn="ctr">
                        <a:spcBef>
                          <a:spcPts val="0"/>
                        </a:spcBef>
                        <a:spcAft>
                          <a:spcPts val="0"/>
                        </a:spcAft>
                        <a:buNone/>
                      </a:pPr>
                      <a:r>
                        <a:rPr lang="zh-TW" sz="1600" u="none" cap="none" strike="noStrike"/>
                        <a:t>高估平均值</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0.0553</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0.1431</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0.3425</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0.1253</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0.1473</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r>
              <a:tr h="501100">
                <a:tc>
                  <a:txBody>
                    <a:bodyPr/>
                    <a:lstStyle/>
                    <a:p>
                      <a:pPr indent="0" lvl="0" marL="0" marR="0" rtl="0" algn="ctr">
                        <a:spcBef>
                          <a:spcPts val="0"/>
                        </a:spcBef>
                        <a:spcAft>
                          <a:spcPts val="0"/>
                        </a:spcAft>
                        <a:buNone/>
                      </a:pPr>
                      <a:r>
                        <a:rPr lang="zh-TW" sz="1600" u="none" cap="none" strike="noStrike"/>
                        <a:t>低估平均值</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0.2382</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0.1377</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0.2341</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0.1763</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0.0896</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bl>
          </a:graphicData>
        </a:graphic>
      </p:graphicFrame>
      <p:sp>
        <p:nvSpPr>
          <p:cNvPr id="658" name="Google Shape;658;p30"/>
          <p:cNvSpPr txBox="1"/>
          <p:nvPr/>
        </p:nvSpPr>
        <p:spPr>
          <a:xfrm>
            <a:off x="815008" y="874853"/>
            <a:ext cx="5366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情緒預測之回歸模型分析</a:t>
            </a:r>
            <a:endParaRPr b="1" sz="3600">
              <a:solidFill>
                <a:srgbClr val="828979"/>
              </a:solidFill>
              <a:latin typeface="Microsoft Yahei"/>
              <a:ea typeface="Microsoft Yahei"/>
              <a:cs typeface="Microsoft Yahei"/>
              <a:sym typeface="Microsoft Yahei"/>
            </a:endParaRPr>
          </a:p>
        </p:txBody>
      </p:sp>
      <p:sp>
        <p:nvSpPr>
          <p:cNvPr id="659" name="Google Shape;659;p30"/>
          <p:cNvSpPr/>
          <p:nvPr/>
        </p:nvSpPr>
        <p:spPr>
          <a:xfrm>
            <a:off x="9325794" y="2091097"/>
            <a:ext cx="944100" cy="162960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60" name="Google Shape;660;p30"/>
          <p:cNvSpPr/>
          <p:nvPr/>
        </p:nvSpPr>
        <p:spPr>
          <a:xfrm>
            <a:off x="8177529" y="1607391"/>
            <a:ext cx="2687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正負向情緒(無minmax)</a:t>
            </a:r>
            <a:endParaRPr b="1" sz="18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pic>
        <p:nvPicPr>
          <p:cNvPr id="661" name="Google Shape;661;p30"/>
          <p:cNvPicPr preferRelativeResize="0"/>
          <p:nvPr/>
        </p:nvPicPr>
        <p:blipFill rotWithShape="1">
          <a:blip r:embed="rId3">
            <a:alphaModFix/>
          </a:blip>
          <a:srcRect b="0" l="0" r="0" t="0"/>
          <a:stretch/>
        </p:blipFill>
        <p:spPr>
          <a:xfrm>
            <a:off x="363792" y="1694580"/>
            <a:ext cx="6343565" cy="4064480"/>
          </a:xfrm>
          <a:prstGeom prst="rect">
            <a:avLst/>
          </a:prstGeom>
          <a:noFill/>
          <a:ln>
            <a:noFill/>
          </a:ln>
        </p:spPr>
      </p:pic>
      <p:sp>
        <p:nvSpPr>
          <p:cNvPr id="662" name="Google Shape;662;p30"/>
          <p:cNvSpPr/>
          <p:nvPr/>
        </p:nvSpPr>
        <p:spPr>
          <a:xfrm>
            <a:off x="6895241" y="3978700"/>
            <a:ext cx="38733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高估平均值: </a:t>
            </a:r>
            <a:endParaRPr sz="1800">
              <a:solidFill>
                <a:schemeClr val="dk1"/>
              </a:solidFill>
              <a:latin typeface="Microsoft Yahei"/>
              <a:ea typeface="Microsoft Yahei"/>
              <a:cs typeface="Microsoft Yahei"/>
              <a:sym typeface="Microsoft Yahei"/>
            </a:endParaRPr>
          </a:p>
          <a:p>
            <a:pPr indent="-285750" lvl="0" marL="285750" marR="0" rtl="0" algn="ctr">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區段內 所有預測值-真實值的平均</a:t>
            </a:r>
            <a:endParaRPr sz="1800">
              <a:solidFill>
                <a:schemeClr val="dk1"/>
              </a:solidFill>
              <a:latin typeface="Calibri"/>
              <a:ea typeface="Calibri"/>
              <a:cs typeface="Calibri"/>
              <a:sym typeface="Calibri"/>
            </a:endParaRPr>
          </a:p>
        </p:txBody>
      </p:sp>
      <p:sp>
        <p:nvSpPr>
          <p:cNvPr id="663" name="Google Shape;663;p30"/>
          <p:cNvSpPr/>
          <p:nvPr/>
        </p:nvSpPr>
        <p:spPr>
          <a:xfrm>
            <a:off x="6895241" y="4767634"/>
            <a:ext cx="38733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低估平均值: </a:t>
            </a:r>
            <a:endParaRPr sz="1800">
              <a:solidFill>
                <a:schemeClr val="dk1"/>
              </a:solidFill>
              <a:latin typeface="Microsoft Yahei"/>
              <a:ea typeface="Microsoft Yahei"/>
              <a:cs typeface="Microsoft Yahei"/>
              <a:sym typeface="Microsoft Yahei"/>
            </a:endParaRPr>
          </a:p>
          <a:p>
            <a:pPr indent="-285750" lvl="0" marL="285750" marR="0" rtl="0" algn="ctr">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區段內 所有真實值-預測值的平均</a:t>
            </a:r>
            <a:endParaRPr sz="1800">
              <a:solidFill>
                <a:schemeClr val="dk1"/>
              </a:solidFill>
              <a:latin typeface="Calibri"/>
              <a:ea typeface="Calibri"/>
              <a:cs typeface="Calibri"/>
              <a:sym typeface="Calibri"/>
            </a:endParaRPr>
          </a:p>
        </p:txBody>
      </p:sp>
      <p:sp>
        <p:nvSpPr>
          <p:cNvPr id="664" name="Google Shape;664;p30"/>
          <p:cNvSpPr/>
          <p:nvPr/>
        </p:nvSpPr>
        <p:spPr>
          <a:xfrm>
            <a:off x="727587" y="1694580"/>
            <a:ext cx="1022700" cy="1022700"/>
          </a:xfrm>
          <a:prstGeom prst="ellipse">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65" name="Google Shape;665;p30"/>
          <p:cNvSpPr/>
          <p:nvPr/>
        </p:nvSpPr>
        <p:spPr>
          <a:xfrm>
            <a:off x="1866164" y="2017745"/>
            <a:ext cx="963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FF0000"/>
                </a:solidFill>
                <a:latin typeface="Microsoft Yahei"/>
                <a:ea typeface="Microsoft Yahei"/>
                <a:cs typeface="Microsoft Yahei"/>
                <a:sym typeface="Microsoft Yahei"/>
              </a:rPr>
              <a:t>標準差</a:t>
            </a:r>
            <a:endParaRPr/>
          </a:p>
        </p:txBody>
      </p:sp>
      <p:sp>
        <p:nvSpPr>
          <p:cNvPr id="666" name="Google Shape;666;p30"/>
          <p:cNvSpPr/>
          <p:nvPr/>
        </p:nvSpPr>
        <p:spPr>
          <a:xfrm>
            <a:off x="564437" y="5747437"/>
            <a:ext cx="3567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highlight>
                  <a:srgbClr val="B2B0AC"/>
                </a:highlight>
                <a:latin typeface="Microsoft Yahei"/>
                <a:ea typeface="Microsoft Yahei"/>
                <a:cs typeface="Microsoft Yahei"/>
                <a:sym typeface="Microsoft Yahei"/>
              </a:rPr>
              <a:t>深色</a:t>
            </a:r>
            <a:r>
              <a:rPr lang="zh-TW" sz="1800">
                <a:solidFill>
                  <a:schemeClr val="dk1"/>
                </a:solidFill>
                <a:latin typeface="Microsoft Yahei"/>
                <a:ea typeface="Microsoft Yahei"/>
                <a:cs typeface="Microsoft Yahei"/>
                <a:sym typeface="Microsoft Yahei"/>
              </a:rPr>
              <a:t>柱高: 區間中, </a:t>
            </a:r>
            <a:r>
              <a:rPr lang="zh-TW" sz="1800">
                <a:solidFill>
                  <a:schemeClr val="dk1"/>
                </a:solidFill>
                <a:highlight>
                  <a:srgbClr val="B2B0AC"/>
                </a:highlight>
                <a:latin typeface="Microsoft Yahei"/>
                <a:ea typeface="Microsoft Yahei"/>
                <a:cs typeface="Microsoft Yahei"/>
                <a:sym typeface="Microsoft Yahei"/>
              </a:rPr>
              <a:t>真實值</a:t>
            </a:r>
            <a:r>
              <a:rPr lang="zh-TW" sz="1800">
                <a:solidFill>
                  <a:schemeClr val="dk1"/>
                </a:solidFill>
                <a:latin typeface="Microsoft Yahei"/>
                <a:ea typeface="Microsoft Yahei"/>
                <a:cs typeface="Microsoft Yahei"/>
                <a:sym typeface="Microsoft Yahei"/>
              </a:rPr>
              <a:t>總平均</a:t>
            </a:r>
            <a:endParaRPr/>
          </a:p>
        </p:txBody>
      </p:sp>
      <p:sp>
        <p:nvSpPr>
          <p:cNvPr id="667" name="Google Shape;667;p30"/>
          <p:cNvSpPr/>
          <p:nvPr/>
        </p:nvSpPr>
        <p:spPr>
          <a:xfrm>
            <a:off x="564437" y="6128393"/>
            <a:ext cx="3567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highlight>
                  <a:srgbClr val="C8D3D5"/>
                </a:highlight>
                <a:latin typeface="Microsoft Yahei"/>
                <a:ea typeface="Microsoft Yahei"/>
                <a:cs typeface="Microsoft Yahei"/>
                <a:sym typeface="Microsoft Yahei"/>
              </a:rPr>
              <a:t>淺色</a:t>
            </a:r>
            <a:r>
              <a:rPr lang="zh-TW" sz="1800">
                <a:solidFill>
                  <a:schemeClr val="dk1"/>
                </a:solidFill>
                <a:latin typeface="Microsoft Yahei"/>
                <a:ea typeface="Microsoft Yahei"/>
                <a:cs typeface="Microsoft Yahei"/>
                <a:sym typeface="Microsoft Yahei"/>
              </a:rPr>
              <a:t>柱高: 區間中, </a:t>
            </a:r>
            <a:r>
              <a:rPr lang="zh-TW" sz="1800">
                <a:solidFill>
                  <a:schemeClr val="dk1"/>
                </a:solidFill>
                <a:highlight>
                  <a:srgbClr val="C8D3D5"/>
                </a:highlight>
                <a:latin typeface="Microsoft Yahei"/>
                <a:ea typeface="Microsoft Yahei"/>
                <a:cs typeface="Microsoft Yahei"/>
                <a:sym typeface="Microsoft Yahei"/>
              </a:rPr>
              <a:t>預測值</a:t>
            </a:r>
            <a:r>
              <a:rPr lang="zh-TW" sz="1800">
                <a:solidFill>
                  <a:schemeClr val="dk1"/>
                </a:solidFill>
                <a:latin typeface="Microsoft Yahei"/>
                <a:ea typeface="Microsoft Yahei"/>
                <a:cs typeface="Microsoft Yahei"/>
                <a:sym typeface="Microsoft Yahei"/>
              </a:rPr>
              <a:t>總平均</a:t>
            </a:r>
            <a:endParaRPr/>
          </a:p>
        </p:txBody>
      </p:sp>
      <p:sp>
        <p:nvSpPr>
          <p:cNvPr id="668" name="Google Shape;668;p30"/>
          <p:cNvSpPr/>
          <p:nvPr/>
        </p:nvSpPr>
        <p:spPr>
          <a:xfrm>
            <a:off x="6654327" y="5620014"/>
            <a:ext cx="368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高低估值平均值皆&lt;組距(0.55)</a:t>
            </a:r>
            <a:endParaRPr b="1" sz="1800">
              <a:solidFill>
                <a:srgbClr val="FF0000"/>
              </a:solidFill>
              <a:latin typeface="Microsoft Yahei"/>
              <a:ea typeface="Microsoft Yahei"/>
              <a:cs typeface="Microsoft Yahei"/>
              <a:sym typeface="Microsoft Yahei"/>
            </a:endParaRPr>
          </a:p>
        </p:txBody>
      </p:sp>
      <p:sp>
        <p:nvSpPr>
          <p:cNvPr id="669" name="Google Shape;669;p30"/>
          <p:cNvSpPr/>
          <p:nvPr/>
        </p:nvSpPr>
        <p:spPr>
          <a:xfrm>
            <a:off x="6654327" y="5970874"/>
            <a:ext cx="4535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a:t>
            </a:r>
            <a:r>
              <a:rPr lang="zh-TW" sz="1800">
                <a:solidFill>
                  <a:schemeClr val="dk1"/>
                </a:solidFill>
                <a:latin typeface="Microsoft Yahei"/>
                <a:ea typeface="Microsoft Yahei"/>
                <a:cs typeface="Microsoft Yahei"/>
                <a:sym typeface="Microsoft Yahei"/>
              </a:rPr>
              <a:t>例如: A 區資料</a:t>
            </a:r>
            <a:r>
              <a:rPr b="1" lang="zh-TW" sz="1800">
                <a:solidFill>
                  <a:srgbClr val="FF0000"/>
                </a:solidFill>
                <a:latin typeface="Microsoft Yahei"/>
                <a:ea typeface="Microsoft Yahei"/>
                <a:cs typeface="Microsoft Yahei"/>
                <a:sym typeface="Microsoft Yahei"/>
              </a:rPr>
              <a:t>不可能</a:t>
            </a:r>
            <a:r>
              <a:rPr lang="zh-TW" sz="1800">
                <a:solidFill>
                  <a:schemeClr val="dk1"/>
                </a:solidFill>
                <a:latin typeface="Microsoft Yahei"/>
                <a:ea typeface="Microsoft Yahei"/>
                <a:cs typeface="Microsoft Yahei"/>
                <a:sym typeface="Microsoft Yahei"/>
              </a:rPr>
              <a:t>預測至 C 區, 反之</a:t>
            </a:r>
            <a:endParaRPr/>
          </a:p>
        </p:txBody>
      </p:sp>
      <p:sp>
        <p:nvSpPr>
          <p:cNvPr id="670" name="Google Shape;670;p30"/>
          <p:cNvSpPr/>
          <p:nvPr/>
        </p:nvSpPr>
        <p:spPr>
          <a:xfrm>
            <a:off x="7596893" y="6305169"/>
            <a:ext cx="3607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B 區資料</a:t>
            </a:r>
            <a:r>
              <a:rPr b="1" lang="zh-TW" sz="1800">
                <a:solidFill>
                  <a:srgbClr val="FF0000"/>
                </a:solidFill>
                <a:latin typeface="Microsoft Yahei"/>
                <a:ea typeface="Microsoft Yahei"/>
                <a:cs typeface="Microsoft Yahei"/>
                <a:sym typeface="Microsoft Yahei"/>
              </a:rPr>
              <a:t>不可能</a:t>
            </a:r>
            <a:r>
              <a:rPr lang="zh-TW" sz="1800">
                <a:solidFill>
                  <a:schemeClr val="dk1"/>
                </a:solidFill>
                <a:latin typeface="Microsoft Yahei"/>
                <a:ea typeface="Microsoft Yahei"/>
                <a:cs typeface="Microsoft Yahei"/>
                <a:sym typeface="Microsoft Yahei"/>
              </a:rPr>
              <a:t>預測至 D 區, 反之</a:t>
            </a:r>
            <a:endParaRPr/>
          </a:p>
        </p:txBody>
      </p:sp>
      <p:sp>
        <p:nvSpPr>
          <p:cNvPr id="671" name="Google Shape;671;p30"/>
          <p:cNvSpPr/>
          <p:nvPr/>
        </p:nvSpPr>
        <p:spPr>
          <a:xfrm>
            <a:off x="9325794" y="3772651"/>
            <a:ext cx="9636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800">
                <a:solidFill>
                  <a:srgbClr val="FF0000"/>
                </a:solidFill>
                <a:latin typeface="Microsoft Yahei"/>
                <a:ea typeface="Microsoft Yahei"/>
                <a:cs typeface="Microsoft Yahei"/>
                <a:sym typeface="Microsoft Yahei"/>
              </a:rPr>
              <a:t>But</a:t>
            </a:r>
            <a:endParaRPr b="1" sz="1800">
              <a:solidFill>
                <a:srgbClr val="FF0000"/>
              </a:solidFill>
              <a:latin typeface="Microsoft Yahei"/>
              <a:ea typeface="Microsoft Yahei"/>
              <a:cs typeface="Microsoft Yahei"/>
              <a:sym typeface="Microsoft Yahei"/>
            </a:endParaRPr>
          </a:p>
        </p:txBody>
      </p:sp>
      <p:sp>
        <p:nvSpPr>
          <p:cNvPr id="672" name="Google Shape;672;p30"/>
          <p:cNvSpPr txBox="1"/>
          <p:nvPr/>
        </p:nvSpPr>
        <p:spPr>
          <a:xfrm>
            <a:off x="950582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id="678" name="Google Shape;678;p31"/>
          <p:cNvPicPr preferRelativeResize="0"/>
          <p:nvPr/>
        </p:nvPicPr>
        <p:blipFill rotWithShape="1">
          <a:blip r:embed="rId3">
            <a:alphaModFix/>
          </a:blip>
          <a:srcRect b="0" l="0" r="0" t="0"/>
          <a:stretch/>
        </p:blipFill>
        <p:spPr>
          <a:xfrm>
            <a:off x="363792" y="1700753"/>
            <a:ext cx="6353395" cy="4070779"/>
          </a:xfrm>
          <a:prstGeom prst="rect">
            <a:avLst/>
          </a:prstGeom>
          <a:noFill/>
          <a:ln>
            <a:noFill/>
          </a:ln>
        </p:spPr>
      </p:pic>
      <p:sp>
        <p:nvSpPr>
          <p:cNvPr id="679" name="Google Shape;679;p31"/>
          <p:cNvSpPr txBox="1"/>
          <p:nvPr/>
        </p:nvSpPr>
        <p:spPr>
          <a:xfrm>
            <a:off x="815008" y="874853"/>
            <a:ext cx="5366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情緒預測之回歸模型分析</a:t>
            </a:r>
            <a:endParaRPr b="1" sz="3600">
              <a:solidFill>
                <a:srgbClr val="828979"/>
              </a:solidFill>
              <a:latin typeface="Microsoft Yahei"/>
              <a:ea typeface="Microsoft Yahei"/>
              <a:cs typeface="Microsoft Yahei"/>
              <a:sym typeface="Microsoft Yahei"/>
            </a:endParaRPr>
          </a:p>
        </p:txBody>
      </p:sp>
      <p:grpSp>
        <p:nvGrpSpPr>
          <p:cNvPr id="680" name="Google Shape;680;p31"/>
          <p:cNvGrpSpPr/>
          <p:nvPr/>
        </p:nvGrpSpPr>
        <p:grpSpPr>
          <a:xfrm>
            <a:off x="6586593" y="175485"/>
            <a:ext cx="5659350" cy="346714"/>
            <a:chOff x="7013398" y="-95943"/>
            <a:chExt cx="5659350" cy="346714"/>
          </a:xfrm>
        </p:grpSpPr>
        <p:sp>
          <p:nvSpPr>
            <p:cNvPr id="681" name="Google Shape;681;p31"/>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682" name="Google Shape;682;p31"/>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683" name="Google Shape;683;p31"/>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684" name="Google Shape;684;p31"/>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graphicFrame>
        <p:nvGraphicFramePr>
          <p:cNvPr id="685" name="Google Shape;685;p31"/>
          <p:cNvGraphicFramePr/>
          <p:nvPr/>
        </p:nvGraphicFramePr>
        <p:xfrm>
          <a:off x="6823380" y="2120593"/>
          <a:ext cx="3000000" cy="3000000"/>
        </p:xfrm>
        <a:graphic>
          <a:graphicData uri="http://schemas.openxmlformats.org/drawingml/2006/table">
            <a:tbl>
              <a:tblPr bandRow="1" firstRow="1">
                <a:noFill/>
                <a:tableStyleId>{0F11B2AD-4B3C-483C-B842-A9E2D05962EE}</a:tableStyleId>
              </a:tblPr>
              <a:tblGrid>
                <a:gridCol w="875575"/>
                <a:gridCol w="875575"/>
                <a:gridCol w="814550"/>
                <a:gridCol w="822900"/>
                <a:gridCol w="812725"/>
                <a:gridCol w="803525"/>
              </a:tblGrid>
              <a:tr h="343775">
                <a:tc>
                  <a:txBody>
                    <a:bodyPr/>
                    <a:lstStyle/>
                    <a:p>
                      <a:pPr indent="0" lvl="0" marL="0" marR="0" rtl="0" algn="ctr">
                        <a:spcBef>
                          <a:spcPts val="0"/>
                        </a:spcBef>
                        <a:spcAft>
                          <a:spcPts val="0"/>
                        </a:spcAft>
                        <a:buNone/>
                      </a:pPr>
                      <a:r>
                        <a:rPr lang="zh-TW" sz="1600" u="none" cap="none" strike="noStrike"/>
                        <a:t>區間</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c>
                  <a:txBody>
                    <a:bodyPr/>
                    <a:lstStyle/>
                    <a:p>
                      <a:pPr indent="0" lvl="0" marL="0" marR="0" rtl="0" algn="ctr">
                        <a:spcBef>
                          <a:spcPts val="0"/>
                        </a:spcBef>
                        <a:spcAft>
                          <a:spcPts val="0"/>
                        </a:spcAft>
                        <a:buNone/>
                      </a:pPr>
                      <a:r>
                        <a:rPr lang="zh-TW" sz="1600" u="none" cap="none" strike="noStrike"/>
                        <a:t>A</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t>B</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28979"/>
                    </a:solidFill>
                  </a:tcPr>
                </a:tc>
                <a:tc>
                  <a:txBody>
                    <a:bodyPr/>
                    <a:lstStyle/>
                    <a:p>
                      <a:pPr indent="0" lvl="0" marL="0" marR="0" rtl="0" algn="ctr">
                        <a:spcBef>
                          <a:spcPts val="0"/>
                        </a:spcBef>
                        <a:spcAft>
                          <a:spcPts val="0"/>
                        </a:spcAft>
                        <a:buNone/>
                      </a:pPr>
                      <a:r>
                        <a:rPr lang="zh-TW" sz="1600" u="none" cap="none" strike="noStrike"/>
                        <a:t>C</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CAB8AC"/>
                    </a:solidFill>
                  </a:tcPr>
                </a:tc>
                <a:tc>
                  <a:txBody>
                    <a:bodyPr/>
                    <a:lstStyle/>
                    <a:p>
                      <a:pPr indent="0" lvl="0" marL="0" marR="0" rtl="0" algn="ctr">
                        <a:spcBef>
                          <a:spcPts val="0"/>
                        </a:spcBef>
                        <a:spcAft>
                          <a:spcPts val="0"/>
                        </a:spcAft>
                        <a:buNone/>
                      </a:pPr>
                      <a:r>
                        <a:rPr lang="zh-TW" sz="1600" u="none" cap="none" strike="noStrike"/>
                        <a:t>D</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BDC2BC"/>
                    </a:solidFill>
                  </a:tcPr>
                </a:tc>
                <a:tc>
                  <a:txBody>
                    <a:bodyPr/>
                    <a:lstStyle/>
                    <a:p>
                      <a:pPr indent="0" lvl="0" marL="0" marR="0" rtl="0" algn="ctr">
                        <a:spcBef>
                          <a:spcPts val="0"/>
                        </a:spcBef>
                        <a:spcAft>
                          <a:spcPts val="0"/>
                        </a:spcAft>
                        <a:buNone/>
                      </a:pPr>
                      <a:r>
                        <a:rPr lang="zh-TW" sz="1600" u="none" cap="none" strike="noStrike"/>
                        <a:t>E</a:t>
                      </a:r>
                      <a:endParaRPr sz="1600" u="none" cap="none" strike="noStrike">
                        <a:latin typeface="Calibri"/>
                        <a:ea typeface="Calibri"/>
                        <a:cs typeface="Calibri"/>
                        <a:sym typeface="Calibri"/>
                      </a:endParaRPr>
                    </a:p>
                  </a:txBody>
                  <a:tcPr marT="63500" marB="63500" marR="63500" marL="63500" anchor="ctr">
                    <a:lnL cap="flat" cmpd="sng" w="9525">
                      <a:solidFill>
                        <a:srgbClr val="000000">
                          <a:alpha val="0"/>
                        </a:srgbClr>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EBE7E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0CCB4"/>
                    </a:solidFill>
                  </a:tcPr>
                </a:tc>
              </a:tr>
              <a:tr h="501100">
                <a:tc>
                  <a:txBody>
                    <a:bodyPr/>
                    <a:lstStyle/>
                    <a:p>
                      <a:pPr indent="0" lvl="0" marL="0" marR="0" rtl="0" algn="ctr">
                        <a:spcBef>
                          <a:spcPts val="0"/>
                        </a:spcBef>
                        <a:spcAft>
                          <a:spcPts val="0"/>
                        </a:spcAft>
                        <a:buNone/>
                      </a:pPr>
                      <a:r>
                        <a:rPr lang="zh-TW" sz="1600" u="none" cap="none" strike="noStrike"/>
                        <a:t>高估平均值</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0.0578</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0.1622</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0.1947</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0.1837</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0.3677</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2F2F2"/>
                      </a:solidFill>
                      <a:prstDash val="solid"/>
                      <a:round/>
                      <a:headEnd len="sm" w="sm" type="none"/>
                      <a:tailEnd len="sm" w="sm" type="none"/>
                    </a:lnB>
                  </a:tcPr>
                </a:tc>
              </a:tr>
              <a:tr h="501100">
                <a:tc>
                  <a:txBody>
                    <a:bodyPr/>
                    <a:lstStyle/>
                    <a:p>
                      <a:pPr indent="0" lvl="0" marL="0" marR="0" rtl="0" algn="ctr">
                        <a:spcBef>
                          <a:spcPts val="0"/>
                        </a:spcBef>
                        <a:spcAft>
                          <a:spcPts val="0"/>
                        </a:spcAft>
                        <a:buNone/>
                      </a:pPr>
                      <a:r>
                        <a:rPr lang="zh-TW" sz="1600" u="none" cap="none" strike="noStrike"/>
                        <a:t>低估平均值</a:t>
                      </a:r>
                      <a:endParaRPr sz="1600" u="none" cap="none" strike="noStrike">
                        <a:latin typeface="Calibri"/>
                        <a:ea typeface="Calibri"/>
                        <a:cs typeface="Calibri"/>
                        <a:sym typeface="Calibri"/>
                      </a:endParaRPr>
                    </a:p>
                  </a:txBody>
                  <a:tcPr marT="63500" marB="63500" marR="63500" marL="63500" anchor="ctr">
                    <a:lnL cap="flat" cmpd="sng" w="12700">
                      <a:solidFill>
                        <a:srgbClr val="EBE7E4"/>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rgbClr val="EBE7E4"/>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0.1627</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0.1438</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0.1288</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0.0746</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F2F2F2"/>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zh-TW" sz="1600" u="none" cap="none" strike="noStrike">
                          <a:solidFill>
                            <a:schemeClr val="dk1"/>
                          </a:solidFill>
                          <a:latin typeface="Microsoft Yahei"/>
                          <a:ea typeface="Microsoft Yahei"/>
                          <a:cs typeface="Microsoft Yahei"/>
                          <a:sym typeface="Microsoft Yahei"/>
                        </a:rPr>
                        <a:t>0</a:t>
                      </a:r>
                      <a:endParaRPr sz="1600" u="none" cap="none" strike="noStrike">
                        <a:solidFill>
                          <a:schemeClr val="dk1"/>
                        </a:solidFill>
                        <a:latin typeface="Microsoft Yahei"/>
                        <a:ea typeface="Microsoft Yahei"/>
                        <a:cs typeface="Microsoft Yahei"/>
                        <a:sym typeface="Microsoft Yahei"/>
                      </a:endParaRPr>
                    </a:p>
                  </a:txBody>
                  <a:tcPr marT="63500" marB="63500" marR="63500" marL="63500" anchor="ctr">
                    <a:lnL cap="flat" cmpd="sng" w="12700">
                      <a:solidFill>
                        <a:srgbClr val="F2F2F2"/>
                      </a:solidFill>
                      <a:prstDash val="solid"/>
                      <a:round/>
                      <a:headEnd len="sm" w="sm" type="none"/>
                      <a:tailEnd len="sm" w="sm" type="none"/>
                    </a:lnL>
                    <a:lnR cap="flat" cmpd="sng" w="12700">
                      <a:solidFill>
                        <a:srgbClr val="EBE7E4"/>
                      </a:solidFill>
                      <a:prstDash val="solid"/>
                      <a:round/>
                      <a:headEnd len="sm" w="sm" type="none"/>
                      <a:tailEnd len="sm" w="sm" type="none"/>
                    </a:lnR>
                    <a:lnT cap="flat" cmpd="sng" w="12700">
                      <a:solidFill>
                        <a:srgbClr val="F2F2F2"/>
                      </a:solidFill>
                      <a:prstDash val="solid"/>
                      <a:round/>
                      <a:headEnd len="sm" w="sm" type="none"/>
                      <a:tailEnd len="sm" w="sm" type="none"/>
                    </a:lnT>
                    <a:lnB cap="flat" cmpd="sng" w="12700">
                      <a:solidFill>
                        <a:srgbClr val="F2F2F2"/>
                      </a:solidFill>
                      <a:prstDash val="solid"/>
                      <a:round/>
                      <a:headEnd len="sm" w="sm" type="none"/>
                      <a:tailEnd len="sm" w="sm" type="none"/>
                    </a:lnB>
                  </a:tcPr>
                </a:tc>
              </a:tr>
            </a:tbl>
          </a:graphicData>
        </a:graphic>
      </p:graphicFrame>
      <p:sp>
        <p:nvSpPr>
          <p:cNvPr id="686" name="Google Shape;686;p31"/>
          <p:cNvSpPr/>
          <p:nvPr/>
        </p:nvSpPr>
        <p:spPr>
          <a:xfrm>
            <a:off x="9355176" y="2083433"/>
            <a:ext cx="837900" cy="1637400"/>
          </a:xfrm>
          <a:prstGeom prst="roundRect">
            <a:avLst>
              <a:gd fmla="val 16667" name="adj"/>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687" name="Google Shape;687;p31"/>
          <p:cNvSpPr/>
          <p:nvPr/>
        </p:nvSpPr>
        <p:spPr>
          <a:xfrm>
            <a:off x="8177529" y="1607391"/>
            <a:ext cx="26871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正負向情緒(有minmax)</a:t>
            </a:r>
            <a:endParaRPr b="1" sz="18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
        <p:nvSpPr>
          <p:cNvPr id="688" name="Google Shape;688;p31"/>
          <p:cNvSpPr/>
          <p:nvPr/>
        </p:nvSpPr>
        <p:spPr>
          <a:xfrm>
            <a:off x="564437" y="5747437"/>
            <a:ext cx="3567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highlight>
                  <a:srgbClr val="D1CEC5"/>
                </a:highlight>
                <a:latin typeface="Microsoft Yahei"/>
                <a:ea typeface="Microsoft Yahei"/>
                <a:cs typeface="Microsoft Yahei"/>
                <a:sym typeface="Microsoft Yahei"/>
              </a:rPr>
              <a:t>深色</a:t>
            </a:r>
            <a:r>
              <a:rPr lang="zh-TW" sz="1800">
                <a:solidFill>
                  <a:schemeClr val="dk1"/>
                </a:solidFill>
                <a:latin typeface="Microsoft Yahei"/>
                <a:ea typeface="Microsoft Yahei"/>
                <a:cs typeface="Microsoft Yahei"/>
                <a:sym typeface="Microsoft Yahei"/>
              </a:rPr>
              <a:t>柱高: 區間中, </a:t>
            </a:r>
            <a:r>
              <a:rPr lang="zh-TW" sz="1800">
                <a:solidFill>
                  <a:schemeClr val="dk1"/>
                </a:solidFill>
                <a:highlight>
                  <a:srgbClr val="D1CEC5"/>
                </a:highlight>
                <a:latin typeface="Microsoft Yahei"/>
                <a:ea typeface="Microsoft Yahei"/>
                <a:cs typeface="Microsoft Yahei"/>
                <a:sym typeface="Microsoft Yahei"/>
              </a:rPr>
              <a:t>真實值</a:t>
            </a:r>
            <a:r>
              <a:rPr lang="zh-TW" sz="1800">
                <a:solidFill>
                  <a:schemeClr val="dk1"/>
                </a:solidFill>
                <a:latin typeface="Microsoft Yahei"/>
                <a:ea typeface="Microsoft Yahei"/>
                <a:cs typeface="Microsoft Yahei"/>
                <a:sym typeface="Microsoft Yahei"/>
              </a:rPr>
              <a:t>總平均</a:t>
            </a:r>
            <a:endParaRPr/>
          </a:p>
        </p:txBody>
      </p:sp>
      <p:sp>
        <p:nvSpPr>
          <p:cNvPr id="689" name="Google Shape;689;p31"/>
          <p:cNvSpPr/>
          <p:nvPr/>
        </p:nvSpPr>
        <p:spPr>
          <a:xfrm>
            <a:off x="564437" y="6128393"/>
            <a:ext cx="35673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chemeClr val="dk1"/>
                </a:solidFill>
                <a:highlight>
                  <a:srgbClr val="EAE6D8"/>
                </a:highlight>
                <a:latin typeface="Microsoft Yahei"/>
                <a:ea typeface="Microsoft Yahei"/>
                <a:cs typeface="Microsoft Yahei"/>
                <a:sym typeface="Microsoft Yahei"/>
              </a:rPr>
              <a:t>淺色</a:t>
            </a:r>
            <a:r>
              <a:rPr lang="zh-TW" sz="1800">
                <a:solidFill>
                  <a:schemeClr val="dk1"/>
                </a:solidFill>
                <a:latin typeface="Microsoft Yahei"/>
                <a:ea typeface="Microsoft Yahei"/>
                <a:cs typeface="Microsoft Yahei"/>
                <a:sym typeface="Microsoft Yahei"/>
              </a:rPr>
              <a:t>柱高: 區間中, </a:t>
            </a:r>
            <a:r>
              <a:rPr lang="zh-TW" sz="1800">
                <a:solidFill>
                  <a:schemeClr val="dk1"/>
                </a:solidFill>
                <a:highlight>
                  <a:srgbClr val="EAE6D8"/>
                </a:highlight>
                <a:latin typeface="Microsoft Yahei"/>
                <a:ea typeface="Microsoft Yahei"/>
                <a:cs typeface="Microsoft Yahei"/>
                <a:sym typeface="Microsoft Yahei"/>
              </a:rPr>
              <a:t>預測值</a:t>
            </a:r>
            <a:r>
              <a:rPr lang="zh-TW" sz="1800">
                <a:solidFill>
                  <a:schemeClr val="dk1"/>
                </a:solidFill>
                <a:latin typeface="Microsoft Yahei"/>
                <a:ea typeface="Microsoft Yahei"/>
                <a:cs typeface="Microsoft Yahei"/>
                <a:sym typeface="Microsoft Yahei"/>
              </a:rPr>
              <a:t>總平均</a:t>
            </a:r>
            <a:endParaRPr/>
          </a:p>
        </p:txBody>
      </p:sp>
      <p:sp>
        <p:nvSpPr>
          <p:cNvPr id="690" name="Google Shape;690;p31"/>
          <p:cNvSpPr/>
          <p:nvPr/>
        </p:nvSpPr>
        <p:spPr>
          <a:xfrm>
            <a:off x="7062367" y="5693751"/>
            <a:ext cx="2901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改善 C 區間高低估情形</a:t>
            </a:r>
            <a:endParaRPr/>
          </a:p>
        </p:txBody>
      </p:sp>
      <p:sp>
        <p:nvSpPr>
          <p:cNvPr id="691" name="Google Shape;691;p31"/>
          <p:cNvSpPr/>
          <p:nvPr/>
        </p:nvSpPr>
        <p:spPr>
          <a:xfrm>
            <a:off x="6895241" y="3978700"/>
            <a:ext cx="2866500" cy="161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chemeClr val="dk1"/>
                </a:solidFill>
                <a:latin typeface="Microsoft Yahei"/>
                <a:ea typeface="Microsoft Yahei"/>
                <a:cs typeface="Microsoft Yahei"/>
                <a:sym typeface="Microsoft Yahei"/>
              </a:rPr>
              <a:t>無minmax</a:t>
            </a:r>
            <a:endParaRPr sz="1800">
              <a:solidFill>
                <a:schemeClr val="dk1"/>
              </a:solidFill>
              <a:latin typeface="Microsoft Yahei"/>
              <a:ea typeface="Microsoft Yahei"/>
              <a:cs typeface="Microsoft Yahei"/>
              <a:sym typeface="Microsoft Yahei"/>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C區高估平均值: 0.3425</a:t>
            </a:r>
            <a:endParaRPr/>
          </a:p>
          <a:p>
            <a:pPr indent="-285750" lvl="0" marL="285750" marR="0" rtl="0" algn="l">
              <a:lnSpc>
                <a:spcPct val="150000"/>
              </a:lnSpc>
              <a:spcBef>
                <a:spcPts val="0"/>
              </a:spcBef>
              <a:spcAft>
                <a:spcPts val="0"/>
              </a:spcAft>
              <a:buClr>
                <a:schemeClr val="dk1"/>
              </a:buClr>
              <a:buSzPts val="1800"/>
              <a:buFont typeface="Arial"/>
              <a:buChar char="•"/>
            </a:pPr>
            <a:r>
              <a:rPr lang="zh-TW" sz="1800">
                <a:solidFill>
                  <a:schemeClr val="dk1"/>
                </a:solidFill>
                <a:latin typeface="Microsoft Yahei"/>
                <a:ea typeface="Microsoft Yahei"/>
                <a:cs typeface="Microsoft Yahei"/>
                <a:sym typeface="Microsoft Yahei"/>
              </a:rPr>
              <a:t>C區低估平均值: 0.2341</a:t>
            </a:r>
            <a:endParaRPr sz="1800">
              <a:solidFill>
                <a:schemeClr val="dk1"/>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sp>
        <p:nvSpPr>
          <p:cNvPr id="692" name="Google Shape;692;p31"/>
          <p:cNvSpPr/>
          <p:nvPr/>
        </p:nvSpPr>
        <p:spPr>
          <a:xfrm>
            <a:off x="9774109" y="4443221"/>
            <a:ext cx="131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0.1947</a:t>
            </a:r>
            <a:endParaRPr b="1" sz="1800">
              <a:solidFill>
                <a:srgbClr val="FF0000"/>
              </a:solidFill>
              <a:latin typeface="Microsoft Yahei"/>
              <a:ea typeface="Microsoft Yahei"/>
              <a:cs typeface="Microsoft Yahei"/>
              <a:sym typeface="Microsoft Yahei"/>
            </a:endParaRPr>
          </a:p>
        </p:txBody>
      </p:sp>
      <p:sp>
        <p:nvSpPr>
          <p:cNvPr id="693" name="Google Shape;693;p31"/>
          <p:cNvSpPr/>
          <p:nvPr/>
        </p:nvSpPr>
        <p:spPr>
          <a:xfrm>
            <a:off x="9792462" y="4881277"/>
            <a:ext cx="131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0.1288</a:t>
            </a:r>
            <a:endParaRPr/>
          </a:p>
        </p:txBody>
      </p:sp>
      <p:sp>
        <p:nvSpPr>
          <p:cNvPr id="694" name="Google Shape;694;p31"/>
          <p:cNvSpPr/>
          <p:nvPr/>
        </p:nvSpPr>
        <p:spPr>
          <a:xfrm>
            <a:off x="7062367" y="6037669"/>
            <a:ext cx="1696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Microsoft Yahei"/>
                <a:ea typeface="Microsoft Yahei"/>
                <a:cs typeface="Microsoft Yahei"/>
                <a:sym typeface="Microsoft Yahei"/>
              </a:rPr>
              <a:t>-&gt; 最佳模型 ✓</a:t>
            </a:r>
            <a:endParaRPr sz="1800">
              <a:solidFill>
                <a:schemeClr val="dk1"/>
              </a:solidFill>
              <a:latin typeface="Microsoft Yahei"/>
              <a:ea typeface="Microsoft Yahei"/>
              <a:cs typeface="Microsoft Yahei"/>
              <a:sym typeface="Microsoft Yahei"/>
            </a:endParaRPr>
          </a:p>
        </p:txBody>
      </p:sp>
      <p:sp>
        <p:nvSpPr>
          <p:cNvPr id="695" name="Google Shape;695;p31"/>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p:nvPr/>
        </p:nvSpPr>
        <p:spPr>
          <a:xfrm>
            <a:off x="1500412" y="2237289"/>
            <a:ext cx="4340100" cy="34779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課堂教學成效反映</a:t>
            </a:r>
            <a:endParaRPr b="0" i="0" sz="2000" u="none" cap="none" strike="noStrike">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課堂情緒渲染</a:t>
            </a:r>
            <a:endParaRPr b="0" i="0" sz="2000" u="none" cap="none" strike="noStrike">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情感喚醒評分系統</a:t>
            </a:r>
            <a:endParaRPr b="0" i="0" sz="2000" u="none" cap="none" strike="noStrike">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師生情緒互動課堂教學評鑑系統</a:t>
            </a:r>
            <a:endParaRPr b="0" i="0" sz="2000" u="none" cap="none" strike="noStrike">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課堂情緒的觀察</a:t>
            </a:r>
            <a:endParaRPr b="0" i="0" sz="2000" u="none" cap="none" strike="noStrike">
              <a:solidFill>
                <a:srgbClr val="3A3838"/>
              </a:solidFill>
              <a:latin typeface="Microsoft Yahei"/>
              <a:ea typeface="Microsoft Yahei"/>
              <a:cs typeface="Microsoft Yahei"/>
              <a:sym typeface="Microsoft Yahei"/>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Yahei"/>
                <a:ea typeface="Microsoft Yahei"/>
                <a:cs typeface="Microsoft Yahei"/>
                <a:sym typeface="Microsoft Yahei"/>
              </a:rPr>
              <a:t>YOLO 偵測流程</a:t>
            </a:r>
            <a:endParaRPr b="0" i="0" sz="2000" u="none" cap="none" strike="noStrike">
              <a:solidFill>
                <a:srgbClr val="3A3838"/>
              </a:solidFill>
              <a:latin typeface="Microsoft Yahei"/>
              <a:ea typeface="Microsoft Yahei"/>
              <a:cs typeface="Microsoft Yahei"/>
              <a:sym typeface="Microsoft Yahei"/>
            </a:endParaRPr>
          </a:p>
          <a:p>
            <a:pPr indent="0" lvl="0" marL="0" marR="0" rtl="0" algn="l">
              <a:spcBef>
                <a:spcPts val="0"/>
              </a:spcBef>
              <a:spcAft>
                <a:spcPts val="0"/>
              </a:spcAft>
              <a:buNone/>
            </a:pPr>
            <a:r>
              <a:t/>
            </a:r>
            <a:endParaRPr b="1" sz="2000">
              <a:solidFill>
                <a:srgbClr val="373C3F"/>
              </a:solidFill>
              <a:latin typeface="Microsoft Yahei"/>
              <a:ea typeface="Microsoft Yahei"/>
              <a:cs typeface="Microsoft Yahei"/>
              <a:sym typeface="Microsoft Yahei"/>
            </a:endParaRPr>
          </a:p>
          <a:p>
            <a:pPr indent="0" lvl="0" marL="0" marR="0" rtl="0" algn="just">
              <a:spcBef>
                <a:spcPts val="0"/>
              </a:spcBef>
              <a:spcAft>
                <a:spcPts val="0"/>
              </a:spcAft>
              <a:buNone/>
            </a:pPr>
            <a:r>
              <a:t/>
            </a:r>
            <a:endParaRPr b="1" sz="2000">
              <a:solidFill>
                <a:srgbClr val="373C3F"/>
              </a:solidFill>
              <a:latin typeface="Microsoft Yahei"/>
              <a:ea typeface="Microsoft Yahei"/>
              <a:cs typeface="Microsoft Yahei"/>
              <a:sym typeface="Microsoft Yahei"/>
            </a:endParaRPr>
          </a:p>
        </p:txBody>
      </p:sp>
      <p:sp>
        <p:nvSpPr>
          <p:cNvPr id="138" name="Google Shape;138;p3"/>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lang="zh-TW" sz="1800" u="none">
                <a:solidFill>
                  <a:schemeClr val="dk1"/>
                </a:solidFill>
                <a:latin typeface="Microsoft Yahei"/>
                <a:ea typeface="Microsoft Yahei"/>
                <a:cs typeface="Microsoft Yahei"/>
                <a:sym typeface="Microsoft Yahei"/>
              </a:rPr>
              <a:t>		</a:t>
            </a:r>
            <a:fld id="{00000000-1234-1234-1234-123412341234}" type="slidenum">
              <a:rPr b="0" lang="zh-TW" sz="1800" u="none">
                <a:solidFill>
                  <a:schemeClr val="dk1"/>
                </a:solidFill>
                <a:latin typeface="Microsoft Yahei"/>
                <a:ea typeface="Microsoft Yahei"/>
                <a:cs typeface="Microsoft Yahei"/>
                <a:sym typeface="Microsoft Yahei"/>
              </a:rPr>
              <a:t>‹#›</a:t>
            </a:fld>
            <a:endParaRPr b="0" sz="1800" u="none">
              <a:solidFill>
                <a:schemeClr val="dk1"/>
              </a:solidFill>
              <a:latin typeface="Microsoft Yahei"/>
              <a:ea typeface="Microsoft Yahei"/>
              <a:cs typeface="Microsoft Yahei"/>
              <a:sym typeface="Microsoft Yahei"/>
            </a:endParaRPr>
          </a:p>
        </p:txBody>
      </p:sp>
      <p:grpSp>
        <p:nvGrpSpPr>
          <p:cNvPr id="139" name="Google Shape;139;p3"/>
          <p:cNvGrpSpPr/>
          <p:nvPr/>
        </p:nvGrpSpPr>
        <p:grpSpPr>
          <a:xfrm>
            <a:off x="6425359" y="175485"/>
            <a:ext cx="5546264" cy="346714"/>
            <a:chOff x="6852164" y="-95943"/>
            <a:chExt cx="5546264" cy="346714"/>
          </a:xfrm>
        </p:grpSpPr>
        <p:sp>
          <p:nvSpPr>
            <p:cNvPr id="140" name="Google Shape;140;p3"/>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141" name="Google Shape;141;p3"/>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142" name="Google Shape;142;p3"/>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143" name="Google Shape;143;p3"/>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144" name="Google Shape;144;p3"/>
          <p:cNvSpPr/>
          <p:nvPr/>
        </p:nvSpPr>
        <p:spPr>
          <a:xfrm>
            <a:off x="1500412" y="1430381"/>
            <a:ext cx="1185000" cy="62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600">
                <a:solidFill>
                  <a:srgbClr val="373C3F"/>
                </a:solidFill>
                <a:latin typeface="Microsoft Yahei"/>
                <a:ea typeface="Microsoft Yahei"/>
                <a:cs typeface="Microsoft Yahei"/>
                <a:sym typeface="Microsoft Yahei"/>
              </a:rPr>
              <a:t>背景、</a:t>
            </a:r>
            <a:endParaRPr b="1" sz="2600">
              <a:solidFill>
                <a:srgbClr val="373C3F"/>
              </a:solidFill>
              <a:latin typeface="Microsoft Yahei"/>
              <a:ea typeface="Microsoft Yahei"/>
              <a:cs typeface="Microsoft Yahei"/>
              <a:sym typeface="Microsoft Yahei"/>
            </a:endParaRPr>
          </a:p>
        </p:txBody>
      </p:sp>
      <p:sp>
        <p:nvSpPr>
          <p:cNvPr id="145" name="Google Shape;145;p3"/>
          <p:cNvSpPr/>
          <p:nvPr/>
        </p:nvSpPr>
        <p:spPr>
          <a:xfrm>
            <a:off x="5673614" y="1559711"/>
            <a:ext cx="18519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2600">
                <a:solidFill>
                  <a:srgbClr val="373C3F"/>
                </a:solidFill>
                <a:latin typeface="Microsoft Yahei"/>
                <a:ea typeface="Microsoft Yahei"/>
                <a:cs typeface="Microsoft Yahei"/>
                <a:sym typeface="Microsoft Yahei"/>
              </a:rPr>
              <a:t>動機、目的</a:t>
            </a:r>
            <a:endParaRPr b="1" sz="2600">
              <a:solidFill>
                <a:srgbClr val="373C3F"/>
              </a:solidFill>
              <a:latin typeface="Microsoft Yahei"/>
              <a:ea typeface="Microsoft Yahei"/>
              <a:cs typeface="Microsoft Yahei"/>
              <a:sym typeface="Microsoft Yahei"/>
            </a:endParaRPr>
          </a:p>
        </p:txBody>
      </p:sp>
      <p:sp>
        <p:nvSpPr>
          <p:cNvPr id="146" name="Google Shape;146;p3"/>
          <p:cNvSpPr/>
          <p:nvPr/>
        </p:nvSpPr>
        <p:spPr>
          <a:xfrm>
            <a:off x="5736026" y="2294865"/>
            <a:ext cx="4432500" cy="4002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期中期末教學問卷 -&gt; 高分數效應</a:t>
            </a:r>
            <a:endParaRPr sz="2000">
              <a:solidFill>
                <a:srgbClr val="3A3838"/>
              </a:solidFill>
              <a:latin typeface="Microsoft Yahei"/>
              <a:ea typeface="Microsoft Yahei"/>
              <a:cs typeface="Microsoft Yahei"/>
              <a:sym typeface="Microsoft Yahei"/>
            </a:endParaRPr>
          </a:p>
        </p:txBody>
      </p:sp>
      <p:sp>
        <p:nvSpPr>
          <p:cNvPr id="147" name="Google Shape;147;p3"/>
          <p:cNvSpPr/>
          <p:nvPr/>
        </p:nvSpPr>
        <p:spPr>
          <a:xfrm>
            <a:off x="5736026" y="2771508"/>
            <a:ext cx="5351400" cy="40020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A3838"/>
              </a:buClr>
              <a:buSzPts val="2000"/>
              <a:buFont typeface="Microsoft Yahei"/>
              <a:buAutoNum type="arabicPeriod" startAt="2"/>
            </a:pPr>
            <a:r>
              <a:rPr lang="zh-TW" sz="2000">
                <a:solidFill>
                  <a:srgbClr val="3A3838"/>
                </a:solidFill>
                <a:latin typeface="Microsoft Yahei"/>
                <a:ea typeface="Microsoft Yahei"/>
                <a:cs typeface="Microsoft Yahei"/>
                <a:sym typeface="Microsoft Yahei"/>
              </a:rPr>
              <a:t>以深度學習(YOLO)建立即時教學評價系統</a:t>
            </a:r>
            <a:endParaRPr sz="2000">
              <a:solidFill>
                <a:srgbClr val="3A3838"/>
              </a:solidFill>
              <a:latin typeface="Microsoft Yahei"/>
              <a:ea typeface="Microsoft Yahei"/>
              <a:cs typeface="Microsoft Yahei"/>
              <a:sym typeface="Microsoft Yahe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32"/>
          <p:cNvPicPr preferRelativeResize="0"/>
          <p:nvPr/>
        </p:nvPicPr>
        <p:blipFill rotWithShape="1">
          <a:blip r:embed="rId3">
            <a:alphaModFix/>
          </a:blip>
          <a:srcRect b="0" l="0" r="0" t="0"/>
          <a:stretch/>
        </p:blipFill>
        <p:spPr>
          <a:xfrm>
            <a:off x="927350" y="2680792"/>
            <a:ext cx="4865176" cy="3243451"/>
          </a:xfrm>
          <a:prstGeom prst="rect">
            <a:avLst/>
          </a:prstGeom>
          <a:noFill/>
          <a:ln>
            <a:noFill/>
          </a:ln>
          <a:effectLst>
            <a:outerShdw blurRad="50800" rotWithShape="0" algn="tl" dir="2700000" dist="38100">
              <a:srgbClr val="000000">
                <a:alpha val="40000"/>
              </a:srgbClr>
            </a:outerShdw>
          </a:effectLst>
        </p:spPr>
      </p:pic>
      <p:sp>
        <p:nvSpPr>
          <p:cNvPr id="702" name="Google Shape;702;p32"/>
          <p:cNvSpPr/>
          <p:nvPr/>
        </p:nvSpPr>
        <p:spPr>
          <a:xfrm>
            <a:off x="1739885" y="3946010"/>
            <a:ext cx="28137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chemeClr val="accent2"/>
                </a:solidFill>
                <a:latin typeface="Arial"/>
                <a:ea typeface="Arial"/>
                <a:cs typeface="Arial"/>
                <a:sym typeface="Arial"/>
              </a:rPr>
              <a:t>4.62</a:t>
            </a:r>
            <a:r>
              <a:rPr b="1" lang="zh-TW" sz="1600">
                <a:solidFill>
                  <a:srgbClr val="72798C"/>
                </a:solidFill>
                <a:latin typeface="Arial"/>
                <a:ea typeface="Arial"/>
                <a:cs typeface="Arial"/>
                <a:sym typeface="Arial"/>
              </a:rPr>
              <a:t> </a:t>
            </a:r>
            <a:r>
              <a:rPr b="1" lang="zh-TW" sz="1600">
                <a:solidFill>
                  <a:schemeClr val="accent2"/>
                </a:solidFill>
                <a:latin typeface="Arial"/>
                <a:ea typeface="Arial"/>
                <a:cs typeface="Arial"/>
                <a:sym typeface="Arial"/>
              </a:rPr>
              <a:t>--- Round 1 </a:t>
            </a:r>
            <a:endParaRPr/>
          </a:p>
        </p:txBody>
      </p:sp>
      <p:sp>
        <p:nvSpPr>
          <p:cNvPr id="703" name="Google Shape;703;p32"/>
          <p:cNvSpPr/>
          <p:nvPr/>
        </p:nvSpPr>
        <p:spPr>
          <a:xfrm>
            <a:off x="1744821" y="4303848"/>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548135"/>
                </a:solidFill>
                <a:latin typeface="Arial"/>
                <a:ea typeface="Arial"/>
                <a:cs typeface="Arial"/>
                <a:sym typeface="Arial"/>
              </a:rPr>
              <a:t>4.52 --- Round 2</a:t>
            </a:r>
            <a:endParaRPr/>
          </a:p>
        </p:txBody>
      </p:sp>
      <p:sp>
        <p:nvSpPr>
          <p:cNvPr id="704" name="Google Shape;704;p32"/>
          <p:cNvSpPr/>
          <p:nvPr/>
        </p:nvSpPr>
        <p:spPr>
          <a:xfrm>
            <a:off x="1744822" y="4657840"/>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C00000"/>
                </a:solidFill>
                <a:latin typeface="Arial"/>
                <a:ea typeface="Arial"/>
                <a:cs typeface="Arial"/>
                <a:sym typeface="Arial"/>
              </a:rPr>
              <a:t>4.67</a:t>
            </a:r>
            <a:r>
              <a:rPr b="1" lang="zh-TW" sz="1600">
                <a:solidFill>
                  <a:srgbClr val="72798C"/>
                </a:solidFill>
                <a:latin typeface="Arial"/>
                <a:ea typeface="Arial"/>
                <a:cs typeface="Arial"/>
                <a:sym typeface="Arial"/>
              </a:rPr>
              <a:t> </a:t>
            </a:r>
            <a:r>
              <a:rPr b="1" lang="zh-TW" sz="1600">
                <a:solidFill>
                  <a:srgbClr val="C00000"/>
                </a:solidFill>
                <a:latin typeface="Arial"/>
                <a:ea typeface="Arial"/>
                <a:cs typeface="Arial"/>
                <a:sym typeface="Arial"/>
              </a:rPr>
              <a:t>--- Round 3</a:t>
            </a:r>
            <a:endParaRPr/>
          </a:p>
        </p:txBody>
      </p:sp>
      <p:sp>
        <p:nvSpPr>
          <p:cNvPr id="705" name="Google Shape;705;p32"/>
          <p:cNvSpPr/>
          <p:nvPr/>
        </p:nvSpPr>
        <p:spPr>
          <a:xfrm>
            <a:off x="1744821" y="5014611"/>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7030A0"/>
                </a:solidFill>
                <a:latin typeface="Arial"/>
                <a:ea typeface="Arial"/>
                <a:cs typeface="Arial"/>
                <a:sym typeface="Arial"/>
              </a:rPr>
              <a:t>4.72 --- Round 4</a:t>
            </a:r>
            <a:endParaRPr/>
          </a:p>
        </p:txBody>
      </p:sp>
      <p:sp>
        <p:nvSpPr>
          <p:cNvPr id="706" name="Google Shape;706;p32"/>
          <p:cNvSpPr/>
          <p:nvPr/>
        </p:nvSpPr>
        <p:spPr>
          <a:xfrm rot="5400000">
            <a:off x="3339569" y="5399851"/>
            <a:ext cx="41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2798C"/>
                </a:solidFill>
                <a:latin typeface="Arial"/>
                <a:ea typeface="Arial"/>
                <a:cs typeface="Arial"/>
                <a:sym typeface="Arial"/>
              </a:rPr>
              <a:t>…</a:t>
            </a:r>
            <a:endParaRPr/>
          </a:p>
        </p:txBody>
      </p:sp>
      <p:sp>
        <p:nvSpPr>
          <p:cNvPr id="707" name="Google Shape;707;p32"/>
          <p:cNvSpPr/>
          <p:nvPr/>
        </p:nvSpPr>
        <p:spPr>
          <a:xfrm>
            <a:off x="1355426" y="2948098"/>
            <a:ext cx="82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Microsoft Yahei"/>
                <a:ea typeface="Microsoft Yahei"/>
                <a:cs typeface="Microsoft Yahei"/>
                <a:sym typeface="Microsoft Yahei"/>
              </a:rPr>
              <a:t># Log</a:t>
            </a:r>
            <a:endParaRPr b="1" sz="1600">
              <a:solidFill>
                <a:srgbClr val="3A3838"/>
              </a:solidFill>
              <a:latin typeface="Microsoft Yahei"/>
              <a:ea typeface="Microsoft Yahei"/>
              <a:cs typeface="Microsoft Yahei"/>
              <a:sym typeface="Microsoft Yahei"/>
            </a:endParaRPr>
          </a:p>
        </p:txBody>
      </p:sp>
      <p:sp>
        <p:nvSpPr>
          <p:cNvPr id="708" name="Google Shape;708;p32"/>
          <p:cNvSpPr/>
          <p:nvPr/>
        </p:nvSpPr>
        <p:spPr>
          <a:xfrm>
            <a:off x="1203520" y="1795790"/>
            <a:ext cx="123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User-end</a:t>
            </a:r>
            <a:endParaRPr b="1" sz="1800">
              <a:solidFill>
                <a:srgbClr val="828979"/>
              </a:solidFill>
              <a:latin typeface="Microsoft Yahei"/>
              <a:ea typeface="Microsoft Yahei"/>
              <a:cs typeface="Microsoft Yahei"/>
              <a:sym typeface="Microsoft Yahei"/>
            </a:endParaRPr>
          </a:p>
        </p:txBody>
      </p:sp>
      <p:sp>
        <p:nvSpPr>
          <p:cNvPr id="709" name="Google Shape;709;p32"/>
          <p:cNvSpPr/>
          <p:nvPr/>
        </p:nvSpPr>
        <p:spPr>
          <a:xfrm>
            <a:off x="1739885" y="3554903"/>
            <a:ext cx="3805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Predict the score of every </a:t>
            </a:r>
            <a:r>
              <a:rPr b="1" lang="zh-TW" sz="1600">
                <a:solidFill>
                  <a:srgbClr val="FF0000"/>
                </a:solidFill>
                <a:latin typeface="Arial"/>
                <a:ea typeface="Arial"/>
                <a:cs typeface="Arial"/>
                <a:sym typeface="Arial"/>
              </a:rPr>
              <a:t>80</a:t>
            </a:r>
            <a:r>
              <a:rPr b="1" baseline="30000" lang="zh-TW" sz="1600">
                <a:solidFill>
                  <a:srgbClr val="FF0000"/>
                </a:solidFill>
                <a:latin typeface="Arial"/>
                <a:ea typeface="Arial"/>
                <a:cs typeface="Arial"/>
                <a:sym typeface="Arial"/>
              </a:rPr>
              <a:t> seconds</a:t>
            </a:r>
            <a:endParaRPr sz="1600">
              <a:solidFill>
                <a:srgbClr val="FF0000"/>
              </a:solidFill>
              <a:latin typeface="Microsoft Yahei"/>
              <a:ea typeface="Microsoft Yahei"/>
              <a:cs typeface="Microsoft Yahei"/>
              <a:sym typeface="Microsoft Yahei"/>
            </a:endParaRPr>
          </a:p>
        </p:txBody>
      </p:sp>
      <p:pic>
        <p:nvPicPr>
          <p:cNvPr id="710" name="Google Shape;710;p32"/>
          <p:cNvPicPr preferRelativeResize="0"/>
          <p:nvPr/>
        </p:nvPicPr>
        <p:blipFill rotWithShape="1">
          <a:blip r:embed="rId4">
            <a:alphaModFix/>
          </a:blip>
          <a:srcRect b="0" l="0" r="0" t="0"/>
          <a:stretch/>
        </p:blipFill>
        <p:spPr>
          <a:xfrm>
            <a:off x="6605060" y="1971634"/>
            <a:ext cx="4316842" cy="3952608"/>
          </a:xfrm>
          <a:prstGeom prst="rect">
            <a:avLst/>
          </a:prstGeom>
          <a:noFill/>
          <a:ln>
            <a:noFill/>
          </a:ln>
          <a:effectLst>
            <a:outerShdw blurRad="50800" rotWithShape="0" algn="tl" dir="2700000" dist="38100">
              <a:srgbClr val="000000">
                <a:alpha val="40000"/>
              </a:srgbClr>
            </a:outerShdw>
          </a:effectLst>
        </p:spPr>
      </p:pic>
      <p:pic>
        <p:nvPicPr>
          <p:cNvPr id="711" name="Google Shape;711;p32"/>
          <p:cNvPicPr preferRelativeResize="0"/>
          <p:nvPr/>
        </p:nvPicPr>
        <p:blipFill rotWithShape="1">
          <a:blip r:embed="rId5">
            <a:alphaModFix/>
          </a:blip>
          <a:srcRect b="438" l="0" r="0" t="0"/>
          <a:stretch/>
        </p:blipFill>
        <p:spPr>
          <a:xfrm>
            <a:off x="6601019" y="1965067"/>
            <a:ext cx="4320883" cy="3959176"/>
          </a:xfrm>
          <a:prstGeom prst="rect">
            <a:avLst/>
          </a:prstGeom>
          <a:noFill/>
          <a:ln>
            <a:noFill/>
          </a:ln>
          <a:effectLst>
            <a:outerShdw blurRad="50800" rotWithShape="0" algn="tl" dir="2700000" dist="38100">
              <a:srgbClr val="000000">
                <a:alpha val="40000"/>
              </a:srgbClr>
            </a:outerShdw>
          </a:effectLst>
        </p:spPr>
      </p:pic>
      <p:grpSp>
        <p:nvGrpSpPr>
          <p:cNvPr id="712" name="Google Shape;712;p32"/>
          <p:cNvGrpSpPr/>
          <p:nvPr/>
        </p:nvGrpSpPr>
        <p:grpSpPr>
          <a:xfrm>
            <a:off x="6586593" y="175485"/>
            <a:ext cx="5659350" cy="346714"/>
            <a:chOff x="7013398" y="-95943"/>
            <a:chExt cx="5659350" cy="346714"/>
          </a:xfrm>
        </p:grpSpPr>
        <p:sp>
          <p:nvSpPr>
            <p:cNvPr id="713" name="Google Shape;713;p32"/>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714" name="Google Shape;714;p32"/>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715" name="Google Shape;715;p32"/>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716" name="Google Shape;716;p32"/>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717" name="Google Shape;717;p32"/>
          <p:cNvSpPr/>
          <p:nvPr/>
        </p:nvSpPr>
        <p:spPr>
          <a:xfrm>
            <a:off x="1230415" y="2270401"/>
            <a:ext cx="1210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文字記錄檔</a:t>
            </a:r>
            <a:endParaRPr/>
          </a:p>
        </p:txBody>
      </p:sp>
      <p:sp>
        <p:nvSpPr>
          <p:cNvPr id="718" name="Google Shape;718;p32"/>
          <p:cNvSpPr/>
          <p:nvPr/>
        </p:nvSpPr>
        <p:spPr>
          <a:xfrm>
            <a:off x="6552992" y="1413409"/>
            <a:ext cx="3405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預測折線圖（固定時長輸出1~5分）</a:t>
            </a:r>
            <a:endParaRPr/>
          </a:p>
        </p:txBody>
      </p:sp>
      <p:cxnSp>
        <p:nvCxnSpPr>
          <p:cNvPr id="719" name="Google Shape;719;p32"/>
          <p:cNvCxnSpPr>
            <a:endCxn id="711" idx="1"/>
          </p:cNvCxnSpPr>
          <p:nvPr/>
        </p:nvCxnSpPr>
        <p:spPr>
          <a:xfrm flipH="1" rot="10800000">
            <a:off x="5691719" y="3944655"/>
            <a:ext cx="909300" cy="440400"/>
          </a:xfrm>
          <a:prstGeom prst="bentConnector3">
            <a:avLst>
              <a:gd fmla="val 50002" name="adj1"/>
            </a:avLst>
          </a:prstGeom>
          <a:noFill/>
          <a:ln cap="flat" cmpd="sng" w="38100">
            <a:solidFill>
              <a:srgbClr val="9DC3E6"/>
            </a:solidFill>
            <a:prstDash val="dash"/>
            <a:miter lim="800000"/>
            <a:headEnd len="sm" w="sm" type="none"/>
            <a:tailEnd len="sm" w="sm" type="none"/>
          </a:ln>
          <a:effectLst>
            <a:outerShdw blurRad="50800" rotWithShape="0" algn="tl" dir="2700000" dist="38100">
              <a:srgbClr val="000000">
                <a:alpha val="40000"/>
              </a:srgbClr>
            </a:outerShdw>
          </a:effectLst>
        </p:spPr>
      </p:cxnSp>
      <p:sp>
        <p:nvSpPr>
          <p:cNvPr id="720" name="Google Shape;720;p32"/>
          <p:cNvSpPr txBox="1"/>
          <p:nvPr/>
        </p:nvSpPr>
        <p:spPr>
          <a:xfrm>
            <a:off x="815008" y="874853"/>
            <a:ext cx="2544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系統資訊</a:t>
            </a:r>
            <a:endParaRPr b="1" sz="3600">
              <a:solidFill>
                <a:srgbClr val="828979"/>
              </a:solidFill>
              <a:latin typeface="Microsoft Yahei"/>
              <a:ea typeface="Microsoft Yahei"/>
              <a:cs typeface="Microsoft Yahei"/>
              <a:sym typeface="Microsoft Yahei"/>
            </a:endParaRPr>
          </a:p>
        </p:txBody>
      </p:sp>
      <p:sp>
        <p:nvSpPr>
          <p:cNvPr id="721" name="Google Shape;721;p32"/>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800"/>
                                  </p:stCondLst>
                                  <p:childTnLst>
                                    <p:set>
                                      <p:cBhvr>
                                        <p:cTn dur="1" fill="hold">
                                          <p:stCondLst>
                                            <p:cond delay="0"/>
                                          </p:stCondLst>
                                        </p:cTn>
                                        <p:tgtEl>
                                          <p:spTgt spid="702"/>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2000"/>
                                  </p:stCondLst>
                                  <p:childTnLst>
                                    <p:set>
                                      <p:cBhvr>
                                        <p:cTn dur="1" fill="hold">
                                          <p:stCondLst>
                                            <p:cond delay="0"/>
                                          </p:stCondLst>
                                        </p:cTn>
                                        <p:tgtEl>
                                          <p:spTgt spid="703"/>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2000"/>
                                  </p:stCondLst>
                                  <p:childTnLst>
                                    <p:set>
                                      <p:cBhvr>
                                        <p:cTn dur="1" fill="hold">
                                          <p:stCondLst>
                                            <p:cond delay="0"/>
                                          </p:stCondLst>
                                        </p:cTn>
                                        <p:tgtEl>
                                          <p:spTgt spid="704"/>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2000"/>
                                  </p:stCondLst>
                                  <p:childTnLst>
                                    <p:set>
                                      <p:cBhvr>
                                        <p:cTn dur="1" fill="hold">
                                          <p:stCondLst>
                                            <p:cond delay="0"/>
                                          </p:stCondLst>
                                        </p:cTn>
                                        <p:tgtEl>
                                          <p:spTgt spid="705"/>
                                        </p:tgtEl>
                                        <p:attrNameLst>
                                          <p:attrName>style.visibility</p:attrName>
                                        </p:attrNameLst>
                                      </p:cBhvr>
                                      <p:to>
                                        <p:strVal val="visible"/>
                                      </p:to>
                                    </p:set>
                                  </p:childTnLst>
                                </p:cTn>
                              </p:par>
                            </p:childTnLst>
                          </p:cTn>
                        </p:par>
                        <p:par>
                          <p:cTn fill="hold">
                            <p:stCondLst>
                              <p:cond delay="4"/>
                            </p:stCondLst>
                            <p:childTnLst>
                              <p:par>
                                <p:cTn fill="hold" nodeType="afterEffect" presetClass="entr" presetID="1" presetSubtype="0">
                                  <p:stCondLst>
                                    <p:cond delay="2000"/>
                                  </p:stCondLst>
                                  <p:childTnLst>
                                    <p:set>
                                      <p:cBhvr>
                                        <p:cTn dur="1" fill="hold">
                                          <p:stCondLst>
                                            <p:cond delay="0"/>
                                          </p:stCondLst>
                                        </p:cTn>
                                        <p:tgtEl>
                                          <p:spTgt spid="706"/>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800"/>
                                  </p:stCondLst>
                                  <p:childTnLst>
                                    <p:set>
                                      <p:cBhvr>
                                        <p:cTn dur="1" fill="hold">
                                          <p:stCondLst>
                                            <p:cond delay="0"/>
                                          </p:stCondLst>
                                        </p:cTn>
                                        <p:tgtEl>
                                          <p:spTgt spid="7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pic>
        <p:nvPicPr>
          <p:cNvPr id="727" name="Google Shape;727;p33"/>
          <p:cNvPicPr preferRelativeResize="0"/>
          <p:nvPr/>
        </p:nvPicPr>
        <p:blipFill rotWithShape="1">
          <a:blip r:embed="rId3">
            <a:alphaModFix/>
          </a:blip>
          <a:srcRect b="438" l="0" r="0" t="0"/>
          <a:stretch/>
        </p:blipFill>
        <p:spPr>
          <a:xfrm>
            <a:off x="6601019" y="1965067"/>
            <a:ext cx="4320883" cy="3959176"/>
          </a:xfrm>
          <a:prstGeom prst="rect">
            <a:avLst/>
          </a:prstGeom>
          <a:noFill/>
          <a:ln>
            <a:noFill/>
          </a:ln>
          <a:effectLst>
            <a:outerShdw blurRad="50800" rotWithShape="0" algn="tl" dir="2700000" dist="38100">
              <a:srgbClr val="000000">
                <a:alpha val="40000"/>
              </a:srgbClr>
            </a:outerShdw>
          </a:effectLst>
        </p:spPr>
      </p:pic>
      <p:pic>
        <p:nvPicPr>
          <p:cNvPr id="728" name="Google Shape;728;p33"/>
          <p:cNvPicPr preferRelativeResize="0"/>
          <p:nvPr/>
        </p:nvPicPr>
        <p:blipFill rotWithShape="1">
          <a:blip r:embed="rId4">
            <a:alphaModFix/>
          </a:blip>
          <a:srcRect b="0" l="0" r="0" t="0"/>
          <a:stretch/>
        </p:blipFill>
        <p:spPr>
          <a:xfrm>
            <a:off x="927350" y="2680792"/>
            <a:ext cx="4865176" cy="3243451"/>
          </a:xfrm>
          <a:prstGeom prst="rect">
            <a:avLst/>
          </a:prstGeom>
          <a:noFill/>
          <a:ln>
            <a:noFill/>
          </a:ln>
          <a:effectLst>
            <a:outerShdw blurRad="50800" rotWithShape="0" algn="tl" dir="2700000" dist="38100">
              <a:srgbClr val="000000">
                <a:alpha val="40000"/>
              </a:srgbClr>
            </a:outerShdw>
          </a:effectLst>
        </p:spPr>
      </p:pic>
      <p:sp>
        <p:nvSpPr>
          <p:cNvPr id="729" name="Google Shape;729;p33"/>
          <p:cNvSpPr/>
          <p:nvPr/>
        </p:nvSpPr>
        <p:spPr>
          <a:xfrm>
            <a:off x="1739885" y="3946010"/>
            <a:ext cx="28137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chemeClr val="accent2"/>
                </a:solidFill>
                <a:latin typeface="Arial"/>
                <a:ea typeface="Arial"/>
                <a:cs typeface="Arial"/>
                <a:sym typeface="Arial"/>
              </a:rPr>
              <a:t>4.62</a:t>
            </a:r>
            <a:r>
              <a:rPr b="1" lang="zh-TW" sz="1600">
                <a:solidFill>
                  <a:srgbClr val="72798C"/>
                </a:solidFill>
                <a:latin typeface="Arial"/>
                <a:ea typeface="Arial"/>
                <a:cs typeface="Arial"/>
                <a:sym typeface="Arial"/>
              </a:rPr>
              <a:t> </a:t>
            </a:r>
            <a:r>
              <a:rPr b="1" lang="zh-TW" sz="1600">
                <a:solidFill>
                  <a:schemeClr val="accent2"/>
                </a:solidFill>
                <a:latin typeface="Arial"/>
                <a:ea typeface="Arial"/>
                <a:cs typeface="Arial"/>
                <a:sym typeface="Arial"/>
              </a:rPr>
              <a:t>--- Round 1 </a:t>
            </a:r>
            <a:endParaRPr/>
          </a:p>
        </p:txBody>
      </p:sp>
      <p:sp>
        <p:nvSpPr>
          <p:cNvPr id="730" name="Google Shape;730;p33"/>
          <p:cNvSpPr/>
          <p:nvPr/>
        </p:nvSpPr>
        <p:spPr>
          <a:xfrm>
            <a:off x="1744821" y="4303848"/>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548135"/>
                </a:solidFill>
                <a:latin typeface="Arial"/>
                <a:ea typeface="Arial"/>
                <a:cs typeface="Arial"/>
                <a:sym typeface="Arial"/>
              </a:rPr>
              <a:t>4.52 --- Round 2</a:t>
            </a:r>
            <a:endParaRPr/>
          </a:p>
        </p:txBody>
      </p:sp>
      <p:sp>
        <p:nvSpPr>
          <p:cNvPr id="731" name="Google Shape;731;p33"/>
          <p:cNvSpPr/>
          <p:nvPr/>
        </p:nvSpPr>
        <p:spPr>
          <a:xfrm>
            <a:off x="1744822" y="4657840"/>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C00000"/>
                </a:solidFill>
                <a:latin typeface="Arial"/>
                <a:ea typeface="Arial"/>
                <a:cs typeface="Arial"/>
                <a:sym typeface="Arial"/>
              </a:rPr>
              <a:t>4.67</a:t>
            </a:r>
            <a:r>
              <a:rPr b="1" lang="zh-TW" sz="1600">
                <a:solidFill>
                  <a:srgbClr val="72798C"/>
                </a:solidFill>
                <a:latin typeface="Arial"/>
                <a:ea typeface="Arial"/>
                <a:cs typeface="Arial"/>
                <a:sym typeface="Arial"/>
              </a:rPr>
              <a:t> </a:t>
            </a:r>
            <a:r>
              <a:rPr b="1" lang="zh-TW" sz="1600">
                <a:solidFill>
                  <a:srgbClr val="C00000"/>
                </a:solidFill>
                <a:latin typeface="Arial"/>
                <a:ea typeface="Arial"/>
                <a:cs typeface="Arial"/>
                <a:sym typeface="Arial"/>
              </a:rPr>
              <a:t>--- Round 3</a:t>
            </a:r>
            <a:endParaRPr/>
          </a:p>
        </p:txBody>
      </p:sp>
      <p:sp>
        <p:nvSpPr>
          <p:cNvPr id="732" name="Google Shape;732;p33"/>
          <p:cNvSpPr/>
          <p:nvPr/>
        </p:nvSpPr>
        <p:spPr>
          <a:xfrm>
            <a:off x="1744821" y="5014611"/>
            <a:ext cx="2808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72798C"/>
                </a:solidFill>
                <a:latin typeface="Arial"/>
                <a:ea typeface="Arial"/>
                <a:cs typeface="Arial"/>
                <a:sym typeface="Arial"/>
              </a:rPr>
              <a:t>Score: </a:t>
            </a:r>
            <a:r>
              <a:rPr b="1" lang="zh-TW" sz="1600">
                <a:solidFill>
                  <a:srgbClr val="7030A0"/>
                </a:solidFill>
                <a:latin typeface="Arial"/>
                <a:ea typeface="Arial"/>
                <a:cs typeface="Arial"/>
                <a:sym typeface="Arial"/>
              </a:rPr>
              <a:t>4.72 --- Round 4</a:t>
            </a:r>
            <a:endParaRPr/>
          </a:p>
        </p:txBody>
      </p:sp>
      <p:sp>
        <p:nvSpPr>
          <p:cNvPr id="733" name="Google Shape;733;p33"/>
          <p:cNvSpPr/>
          <p:nvPr/>
        </p:nvSpPr>
        <p:spPr>
          <a:xfrm rot="5400000">
            <a:off x="3339569" y="5399851"/>
            <a:ext cx="410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72798C"/>
                </a:solidFill>
                <a:latin typeface="Arial"/>
                <a:ea typeface="Arial"/>
                <a:cs typeface="Arial"/>
                <a:sym typeface="Arial"/>
              </a:rPr>
              <a:t>…</a:t>
            </a:r>
            <a:endParaRPr/>
          </a:p>
        </p:txBody>
      </p:sp>
      <p:sp>
        <p:nvSpPr>
          <p:cNvPr id="734" name="Google Shape;734;p33"/>
          <p:cNvSpPr/>
          <p:nvPr/>
        </p:nvSpPr>
        <p:spPr>
          <a:xfrm>
            <a:off x="1355426" y="2948098"/>
            <a:ext cx="822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Microsoft Yahei"/>
                <a:ea typeface="Microsoft Yahei"/>
                <a:cs typeface="Microsoft Yahei"/>
                <a:sym typeface="Microsoft Yahei"/>
              </a:rPr>
              <a:t># Log</a:t>
            </a:r>
            <a:endParaRPr b="1" sz="1600">
              <a:solidFill>
                <a:srgbClr val="3A3838"/>
              </a:solidFill>
              <a:latin typeface="Microsoft Yahei"/>
              <a:ea typeface="Microsoft Yahei"/>
              <a:cs typeface="Microsoft Yahei"/>
              <a:sym typeface="Microsoft Yahei"/>
            </a:endParaRPr>
          </a:p>
        </p:txBody>
      </p:sp>
      <p:sp>
        <p:nvSpPr>
          <p:cNvPr id="735" name="Google Shape;735;p33"/>
          <p:cNvSpPr/>
          <p:nvPr/>
        </p:nvSpPr>
        <p:spPr>
          <a:xfrm>
            <a:off x="1203520" y="1795790"/>
            <a:ext cx="1236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User-end</a:t>
            </a:r>
            <a:endParaRPr b="1" sz="1800">
              <a:solidFill>
                <a:srgbClr val="828979"/>
              </a:solidFill>
              <a:latin typeface="Microsoft Yahei"/>
              <a:ea typeface="Microsoft Yahei"/>
              <a:cs typeface="Microsoft Yahei"/>
              <a:sym typeface="Microsoft Yahei"/>
            </a:endParaRPr>
          </a:p>
        </p:txBody>
      </p:sp>
      <p:sp>
        <p:nvSpPr>
          <p:cNvPr id="736" name="Google Shape;736;p33"/>
          <p:cNvSpPr/>
          <p:nvPr/>
        </p:nvSpPr>
        <p:spPr>
          <a:xfrm>
            <a:off x="1739885" y="3554903"/>
            <a:ext cx="3805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Predict the score of every </a:t>
            </a:r>
            <a:r>
              <a:rPr b="1" lang="zh-TW" sz="1600">
                <a:solidFill>
                  <a:srgbClr val="FF0000"/>
                </a:solidFill>
                <a:latin typeface="Arial"/>
                <a:ea typeface="Arial"/>
                <a:cs typeface="Arial"/>
                <a:sym typeface="Arial"/>
              </a:rPr>
              <a:t>80</a:t>
            </a:r>
            <a:r>
              <a:rPr b="1" baseline="30000" lang="zh-TW" sz="1600">
                <a:solidFill>
                  <a:srgbClr val="FF0000"/>
                </a:solidFill>
                <a:latin typeface="Arial"/>
                <a:ea typeface="Arial"/>
                <a:cs typeface="Arial"/>
                <a:sym typeface="Arial"/>
              </a:rPr>
              <a:t> seconds</a:t>
            </a:r>
            <a:endParaRPr sz="1600">
              <a:solidFill>
                <a:srgbClr val="FF0000"/>
              </a:solidFill>
              <a:latin typeface="Microsoft Yahei"/>
              <a:ea typeface="Microsoft Yahei"/>
              <a:cs typeface="Microsoft Yahei"/>
              <a:sym typeface="Microsoft Yahei"/>
            </a:endParaRPr>
          </a:p>
        </p:txBody>
      </p:sp>
      <p:grpSp>
        <p:nvGrpSpPr>
          <p:cNvPr id="737" name="Google Shape;737;p33"/>
          <p:cNvGrpSpPr/>
          <p:nvPr/>
        </p:nvGrpSpPr>
        <p:grpSpPr>
          <a:xfrm>
            <a:off x="6586593" y="175485"/>
            <a:ext cx="5659350" cy="346714"/>
            <a:chOff x="7013398" y="-95943"/>
            <a:chExt cx="5659350" cy="346714"/>
          </a:xfrm>
        </p:grpSpPr>
        <p:sp>
          <p:nvSpPr>
            <p:cNvPr id="738" name="Google Shape;738;p33"/>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739" name="Google Shape;739;p33"/>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740" name="Google Shape;740;p33"/>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741" name="Google Shape;741;p33"/>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742" name="Google Shape;742;p33"/>
          <p:cNvSpPr/>
          <p:nvPr/>
        </p:nvSpPr>
        <p:spPr>
          <a:xfrm>
            <a:off x="1230415" y="2270401"/>
            <a:ext cx="12105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文字記錄檔</a:t>
            </a:r>
            <a:endParaRPr/>
          </a:p>
        </p:txBody>
      </p:sp>
      <p:sp>
        <p:nvSpPr>
          <p:cNvPr id="743" name="Google Shape;743;p33"/>
          <p:cNvSpPr/>
          <p:nvPr/>
        </p:nvSpPr>
        <p:spPr>
          <a:xfrm>
            <a:off x="6552992" y="1413409"/>
            <a:ext cx="34050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600">
                <a:solidFill>
                  <a:srgbClr val="3A3838"/>
                </a:solidFill>
                <a:latin typeface="Arial"/>
                <a:ea typeface="Arial"/>
                <a:cs typeface="Arial"/>
                <a:sym typeface="Arial"/>
              </a:rPr>
              <a:t>預測折線圖（固定時長輸出1~5分）</a:t>
            </a:r>
            <a:endParaRPr/>
          </a:p>
        </p:txBody>
      </p:sp>
      <p:cxnSp>
        <p:nvCxnSpPr>
          <p:cNvPr id="744" name="Google Shape;744;p33"/>
          <p:cNvCxnSpPr/>
          <p:nvPr/>
        </p:nvCxnSpPr>
        <p:spPr>
          <a:xfrm flipH="1" rot="10800000">
            <a:off x="5691754" y="3944787"/>
            <a:ext cx="909300" cy="440400"/>
          </a:xfrm>
          <a:prstGeom prst="bentConnector3">
            <a:avLst>
              <a:gd fmla="val 49998" name="adj1"/>
            </a:avLst>
          </a:prstGeom>
          <a:noFill/>
          <a:ln cap="flat" cmpd="sng" w="38100">
            <a:solidFill>
              <a:srgbClr val="9DC3E6"/>
            </a:solidFill>
            <a:prstDash val="dash"/>
            <a:miter lim="800000"/>
            <a:headEnd len="sm" w="sm" type="none"/>
            <a:tailEnd len="sm" w="sm" type="none"/>
          </a:ln>
          <a:effectLst>
            <a:outerShdw blurRad="50800" rotWithShape="0" algn="tl" dir="2700000" dist="38100">
              <a:srgbClr val="000000">
                <a:alpha val="40000"/>
              </a:srgbClr>
            </a:outerShdw>
          </a:effectLst>
        </p:spPr>
      </p:cxnSp>
      <p:sp>
        <p:nvSpPr>
          <p:cNvPr id="745" name="Google Shape;745;p33"/>
          <p:cNvSpPr txBox="1"/>
          <p:nvPr/>
        </p:nvSpPr>
        <p:spPr>
          <a:xfrm>
            <a:off x="815008" y="874853"/>
            <a:ext cx="2544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系統資訊</a:t>
            </a:r>
            <a:endParaRPr b="1" sz="3600">
              <a:solidFill>
                <a:srgbClr val="828979"/>
              </a:solidFill>
              <a:latin typeface="Microsoft Yahei"/>
              <a:ea typeface="Microsoft Yahei"/>
              <a:cs typeface="Microsoft Yahei"/>
              <a:sym typeface="Microsoft Yahei"/>
            </a:endParaRPr>
          </a:p>
        </p:txBody>
      </p:sp>
      <p:sp>
        <p:nvSpPr>
          <p:cNvPr id="746" name="Google Shape;746;p33"/>
          <p:cNvSpPr/>
          <p:nvPr/>
        </p:nvSpPr>
        <p:spPr>
          <a:xfrm>
            <a:off x="2906791" y="6033744"/>
            <a:ext cx="6384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教師可參考系統資訊</a:t>
            </a:r>
            <a:r>
              <a:rPr lang="zh-TW" sz="1800">
                <a:solidFill>
                  <a:schemeClr val="dk1"/>
                </a:solidFill>
                <a:latin typeface="Microsoft JhengHei"/>
                <a:ea typeface="Microsoft JhengHei"/>
                <a:cs typeface="Microsoft JhengHei"/>
                <a:sym typeface="Microsoft JhengHei"/>
              </a:rPr>
              <a:t>，</a:t>
            </a:r>
            <a:r>
              <a:rPr lang="zh-TW" sz="1800">
                <a:solidFill>
                  <a:schemeClr val="dk1"/>
                </a:solidFill>
                <a:latin typeface="Microsoft Yahei"/>
                <a:ea typeface="Microsoft Yahei"/>
                <a:cs typeface="Microsoft Yahei"/>
                <a:sym typeface="Microsoft Yahei"/>
              </a:rPr>
              <a:t>比較不同時段的分數 -&gt; 整頓教學策略</a:t>
            </a:r>
            <a:endParaRPr/>
          </a:p>
        </p:txBody>
      </p:sp>
      <p:sp>
        <p:nvSpPr>
          <p:cNvPr id="747" name="Google Shape;747;p33"/>
          <p:cNvSpPr/>
          <p:nvPr/>
        </p:nvSpPr>
        <p:spPr>
          <a:xfrm>
            <a:off x="7684921" y="3196330"/>
            <a:ext cx="255600" cy="255600"/>
          </a:xfrm>
          <a:prstGeom prst="ellipse">
            <a:avLst/>
          </a:prstGeom>
          <a:noFill/>
          <a:ln cap="flat" cmpd="sng" w="28575">
            <a:solidFill>
              <a:srgbClr val="269E2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269D25"/>
              </a:solidFill>
              <a:latin typeface="Microsoft Yahei"/>
              <a:ea typeface="Microsoft Yahei"/>
              <a:cs typeface="Microsoft Yahei"/>
              <a:sym typeface="Microsoft Yahei"/>
            </a:endParaRPr>
          </a:p>
        </p:txBody>
      </p:sp>
      <p:sp>
        <p:nvSpPr>
          <p:cNvPr id="748" name="Google Shape;748;p33"/>
          <p:cNvSpPr/>
          <p:nvPr/>
        </p:nvSpPr>
        <p:spPr>
          <a:xfrm>
            <a:off x="9697073" y="3353225"/>
            <a:ext cx="255600" cy="255600"/>
          </a:xfrm>
          <a:prstGeom prst="ellipse">
            <a:avLst/>
          </a:prstGeom>
          <a:noFill/>
          <a:ln cap="flat" cmpd="sng" w="28575">
            <a:solidFill>
              <a:srgbClr val="8C564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49" name="Google Shape;749;p33"/>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4"/>
          <p:cNvSpPr/>
          <p:nvPr/>
        </p:nvSpPr>
        <p:spPr>
          <a:xfrm>
            <a:off x="1500412" y="2202745"/>
            <a:ext cx="4340100" cy="28623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結論</a:t>
            </a:r>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Yahei"/>
                <a:ea typeface="Microsoft Yahei"/>
                <a:cs typeface="Microsoft Yahei"/>
                <a:sym typeface="Microsoft Yahei"/>
              </a:rPr>
              <a:t>未來方向</a:t>
            </a:r>
            <a:endParaRPr/>
          </a:p>
          <a:p>
            <a:pPr indent="0" lvl="0" marL="0" marR="0" rtl="0" algn="l">
              <a:spcBef>
                <a:spcPts val="0"/>
              </a:spcBef>
              <a:spcAft>
                <a:spcPts val="0"/>
              </a:spcAft>
              <a:buNone/>
            </a:pPr>
            <a:r>
              <a:t/>
            </a:r>
            <a:endParaRPr b="1" sz="20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b="1" sz="20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b="1" sz="20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b="1" sz="20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b="1" sz="2000">
              <a:solidFill>
                <a:srgbClr val="828979"/>
              </a:solidFill>
              <a:latin typeface="Microsoft Yahei"/>
              <a:ea typeface="Microsoft Yahei"/>
              <a:cs typeface="Microsoft Yahei"/>
              <a:sym typeface="Microsoft Yahei"/>
            </a:endParaRPr>
          </a:p>
          <a:p>
            <a:pPr indent="0" lvl="0" marL="0" marR="0" rtl="0" algn="l">
              <a:spcBef>
                <a:spcPts val="0"/>
              </a:spcBef>
              <a:spcAft>
                <a:spcPts val="0"/>
              </a:spcAft>
              <a:buNone/>
            </a:pPr>
            <a:r>
              <a:t/>
            </a:r>
            <a:endParaRPr sz="2000">
              <a:solidFill>
                <a:srgbClr val="373C3F"/>
              </a:solidFill>
              <a:latin typeface="Microsoft Yahei"/>
              <a:ea typeface="Microsoft Yahei"/>
              <a:cs typeface="Microsoft Yahei"/>
              <a:sym typeface="Microsoft Yahei"/>
            </a:endParaRPr>
          </a:p>
        </p:txBody>
      </p:sp>
      <p:sp>
        <p:nvSpPr>
          <p:cNvPr id="756" name="Google Shape;756;p34"/>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757" name="Google Shape;757;p34"/>
          <p:cNvSpPr/>
          <p:nvPr/>
        </p:nvSpPr>
        <p:spPr>
          <a:xfrm>
            <a:off x="1500412" y="1430381"/>
            <a:ext cx="2852100" cy="62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zh-TW" sz="2600">
                <a:solidFill>
                  <a:srgbClr val="373C3F"/>
                </a:solidFill>
                <a:latin typeface="Microsoft Yahei"/>
                <a:ea typeface="Microsoft Yahei"/>
                <a:cs typeface="Microsoft Yahei"/>
                <a:sym typeface="Microsoft Yahei"/>
              </a:rPr>
              <a:t>研究結果與分析、</a:t>
            </a:r>
            <a:endParaRPr/>
          </a:p>
        </p:txBody>
      </p:sp>
      <p:grpSp>
        <p:nvGrpSpPr>
          <p:cNvPr id="758" name="Google Shape;758;p34"/>
          <p:cNvGrpSpPr/>
          <p:nvPr/>
        </p:nvGrpSpPr>
        <p:grpSpPr>
          <a:xfrm>
            <a:off x="6678955" y="175485"/>
            <a:ext cx="5291518" cy="346714"/>
            <a:chOff x="7105760" y="-95943"/>
            <a:chExt cx="5291518" cy="346714"/>
          </a:xfrm>
        </p:grpSpPr>
        <p:sp>
          <p:nvSpPr>
            <p:cNvPr id="759" name="Google Shape;759;p34"/>
            <p:cNvSpPr/>
            <p:nvPr/>
          </p:nvSpPr>
          <p:spPr>
            <a:xfrm>
              <a:off x="8176932"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760" name="Google Shape;760;p34"/>
            <p:cNvSpPr/>
            <p:nvPr/>
          </p:nvSpPr>
          <p:spPr>
            <a:xfrm>
              <a:off x="10746678" y="-95943"/>
              <a:ext cx="1650600" cy="338700"/>
            </a:xfrm>
            <a:prstGeom prst="rect">
              <a:avLst/>
            </a:prstGeom>
            <a:solidFill>
              <a:srgbClr val="BDC2B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結論與未來展望</a:t>
              </a:r>
              <a:endParaRPr i="0" sz="1600" u="none" cap="none" strike="noStrike">
                <a:solidFill>
                  <a:schemeClr val="lt1"/>
                </a:solidFill>
                <a:latin typeface="Microsoft JhengHei"/>
                <a:ea typeface="Microsoft JhengHei"/>
                <a:cs typeface="Microsoft JhengHei"/>
                <a:sym typeface="Microsoft JhengHei"/>
              </a:endParaRPr>
            </a:p>
          </p:txBody>
        </p:sp>
        <p:sp>
          <p:nvSpPr>
            <p:cNvPr id="761" name="Google Shape;761;p34"/>
            <p:cNvSpPr/>
            <p:nvPr/>
          </p:nvSpPr>
          <p:spPr>
            <a:xfrm>
              <a:off x="9042486" y="-87929"/>
              <a:ext cx="1788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762" name="Google Shape;762;p34"/>
            <p:cNvSpPr/>
            <p:nvPr/>
          </p:nvSpPr>
          <p:spPr>
            <a:xfrm>
              <a:off x="7105760"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5"/>
          <p:cNvSpPr/>
          <p:nvPr/>
        </p:nvSpPr>
        <p:spPr>
          <a:xfrm>
            <a:off x="994653" y="1867244"/>
            <a:ext cx="10203300" cy="4848300"/>
          </a:xfrm>
          <a:prstGeom prst="rect">
            <a:avLst/>
          </a:prstGeom>
          <a:noFill/>
          <a:ln>
            <a:noFill/>
          </a:ln>
        </p:spPr>
        <p:txBody>
          <a:bodyPr anchorCtr="0" anchor="t" bIns="45700" lIns="91425" spcFirstLastPara="1" rIns="91425" wrap="square" tIns="45700">
            <a:spAutoFit/>
          </a:bodyPr>
          <a:lstStyle/>
          <a:p>
            <a:pPr indent="-285750" lvl="0" marL="342900" marR="0" rtl="0" algn="l">
              <a:lnSpc>
                <a:spcPct val="150000"/>
              </a:lnSpc>
              <a:spcBef>
                <a:spcPts val="0"/>
              </a:spcBef>
              <a:spcAft>
                <a:spcPts val="0"/>
              </a:spcAft>
              <a:buClr>
                <a:srgbClr val="262626"/>
              </a:buClr>
              <a:buSzPts val="1600"/>
              <a:buFont typeface="Arial"/>
              <a:buChar char="•"/>
            </a:pPr>
            <a:r>
              <a:rPr lang="zh-TW" sz="1600">
                <a:solidFill>
                  <a:srgbClr val="262626"/>
                </a:solidFill>
                <a:latin typeface="Microsoft JhengHei"/>
                <a:ea typeface="Microsoft JhengHei"/>
                <a:cs typeface="Microsoft JhengHei"/>
                <a:sym typeface="Microsoft JhengHei"/>
              </a:rPr>
              <a:t>傳統問卷評量、課堂觀察缺點: 成本高、不客觀 -&gt; </a:t>
            </a:r>
            <a:r>
              <a:rPr b="1" lang="zh-TW" sz="1600">
                <a:solidFill>
                  <a:srgbClr val="262626"/>
                </a:solidFill>
                <a:latin typeface="Microsoft JhengHei"/>
                <a:ea typeface="Microsoft JhengHei"/>
                <a:cs typeface="Microsoft JhengHei"/>
                <a:sym typeface="Microsoft JhengHei"/>
              </a:rPr>
              <a:t>自動化</a:t>
            </a:r>
            <a:r>
              <a:rPr lang="zh-TW" sz="1600">
                <a:solidFill>
                  <a:srgbClr val="262626"/>
                </a:solidFill>
                <a:latin typeface="Microsoft JhengHei"/>
                <a:ea typeface="Microsoft JhengHei"/>
                <a:cs typeface="Microsoft JhengHei"/>
                <a:sym typeface="Microsoft JhengHei"/>
              </a:rPr>
              <a:t>情緒偵測取代</a:t>
            </a:r>
            <a:endParaRPr sz="1600">
              <a:solidFill>
                <a:srgbClr val="262626"/>
              </a:solidFill>
              <a:latin typeface="Microsoft JhengHei"/>
              <a:ea typeface="Microsoft JhengHei"/>
              <a:cs typeface="Microsoft JhengHei"/>
              <a:sym typeface="Microsoft JhengHei"/>
            </a:endParaRPr>
          </a:p>
          <a:p>
            <a:pPr indent="-285750" lvl="0" marL="342900" marR="0" rtl="0" algn="l">
              <a:lnSpc>
                <a:spcPct val="150000"/>
              </a:lnSpc>
              <a:spcBef>
                <a:spcPts val="0"/>
              </a:spcBef>
              <a:spcAft>
                <a:spcPts val="0"/>
              </a:spcAft>
              <a:buClr>
                <a:srgbClr val="262626"/>
              </a:buClr>
              <a:buSzPts val="1600"/>
              <a:buFont typeface="Arial"/>
              <a:buChar char="•"/>
            </a:pPr>
            <a:r>
              <a:rPr lang="zh-TW" sz="1600">
                <a:solidFill>
                  <a:srgbClr val="262626"/>
                </a:solidFill>
                <a:latin typeface="Microsoft JhengHei"/>
                <a:ea typeface="Microsoft JhengHei"/>
                <a:cs typeface="Microsoft JhengHei"/>
                <a:sym typeface="Microsoft JhengHei"/>
              </a:rPr>
              <a:t>傳統學生評價教師: 造假、回饋週期長 -&gt; </a:t>
            </a:r>
            <a:r>
              <a:rPr b="1" lang="zh-TW" sz="1600">
                <a:solidFill>
                  <a:srgbClr val="262626"/>
                </a:solidFill>
                <a:latin typeface="Microsoft JhengHei"/>
                <a:ea typeface="Microsoft JhengHei"/>
                <a:cs typeface="Microsoft JhengHei"/>
                <a:sym typeface="Microsoft JhengHei"/>
              </a:rPr>
              <a:t>即時</a:t>
            </a:r>
            <a:r>
              <a:rPr lang="zh-TW" sz="1600">
                <a:solidFill>
                  <a:srgbClr val="262626"/>
                </a:solidFill>
                <a:latin typeface="Microsoft JhengHei"/>
                <a:ea typeface="Microsoft JhengHei"/>
                <a:cs typeface="Microsoft JhengHei"/>
                <a:sym typeface="Microsoft JhengHei"/>
              </a:rPr>
              <a:t>參考性回饋取代</a:t>
            </a:r>
            <a:endParaRPr sz="1600">
              <a:solidFill>
                <a:srgbClr val="262626"/>
              </a:solidFill>
              <a:latin typeface="Microsoft JhengHei"/>
              <a:ea typeface="Microsoft JhengHei"/>
              <a:cs typeface="Microsoft JhengHei"/>
              <a:sym typeface="Microsoft JhengHei"/>
            </a:endParaRPr>
          </a:p>
          <a:p>
            <a:pPr indent="-285750" lvl="0" marL="342900" marR="0" rtl="0" algn="l">
              <a:lnSpc>
                <a:spcPct val="150000"/>
              </a:lnSpc>
              <a:spcBef>
                <a:spcPts val="0"/>
              </a:spcBef>
              <a:spcAft>
                <a:spcPts val="0"/>
              </a:spcAft>
              <a:buClr>
                <a:srgbClr val="262626"/>
              </a:buClr>
              <a:buSzPts val="1600"/>
              <a:buFont typeface="Arial"/>
              <a:buChar char="•"/>
            </a:pPr>
            <a:r>
              <a:rPr lang="zh-TW" sz="1600">
                <a:solidFill>
                  <a:srgbClr val="262626"/>
                </a:solidFill>
                <a:latin typeface="Microsoft JhengHei"/>
                <a:ea typeface="Microsoft JhengHei"/>
                <a:cs typeface="Microsoft JhengHei"/>
                <a:sym typeface="Microsoft JhengHei"/>
              </a:rPr>
              <a:t>本研究提出:</a:t>
            </a:r>
            <a:endParaRPr/>
          </a:p>
          <a:p>
            <a:pPr indent="-457200" lvl="1" marL="971550" marR="0" rtl="0" algn="l">
              <a:lnSpc>
                <a:spcPct val="150000"/>
              </a:lnSpc>
              <a:spcBef>
                <a:spcPts val="0"/>
              </a:spcBef>
              <a:spcAft>
                <a:spcPts val="0"/>
              </a:spcAft>
              <a:buClr>
                <a:srgbClr val="262626"/>
              </a:buClr>
              <a:buSzPts val="1600"/>
              <a:buFont typeface="Microsoft Yahei"/>
              <a:buAutoNum type="arabicPeriod"/>
            </a:pPr>
            <a:r>
              <a:rPr b="0" i="0" lang="zh-TW" sz="1600" u="none" cap="none" strike="noStrike">
                <a:solidFill>
                  <a:srgbClr val="262626"/>
                </a:solidFill>
                <a:latin typeface="Microsoft JhengHei"/>
                <a:ea typeface="Microsoft JhengHei"/>
                <a:cs typeface="Microsoft JhengHei"/>
                <a:sym typeface="Microsoft JhengHei"/>
              </a:rPr>
              <a:t>建構端對端即時教學評量系統 -結合YOLO 和 LSTM</a:t>
            </a:r>
            <a:endParaRPr/>
          </a:p>
          <a:p>
            <a:pPr indent="0" lvl="2" marL="971550" marR="0" rtl="0" algn="l">
              <a:lnSpc>
                <a:spcPct val="150000"/>
              </a:lnSpc>
              <a:spcBef>
                <a:spcPts val="0"/>
              </a:spcBef>
              <a:spcAft>
                <a:spcPts val="0"/>
              </a:spcAft>
              <a:buNone/>
            </a:pPr>
            <a:r>
              <a:rPr b="0" i="0" lang="zh-TW" sz="1600" u="none" cap="none" strike="noStrike">
                <a:solidFill>
                  <a:srgbClr val="262626"/>
                </a:solidFill>
                <a:latin typeface="Microsoft JhengHei"/>
                <a:ea typeface="Microsoft JhengHei"/>
                <a:cs typeface="Microsoft JhengHei"/>
                <a:sym typeface="Microsoft JhengHei"/>
              </a:rPr>
              <a:t>情緒辨識模型</a:t>
            </a:r>
            <a:endParaRPr b="0" i="0" sz="1600" u="none" cap="none" strike="noStrike">
              <a:solidFill>
                <a:srgbClr val="262626"/>
              </a:solidFill>
              <a:latin typeface="Microsoft JhengHei"/>
              <a:ea typeface="Microsoft JhengHei"/>
              <a:cs typeface="Microsoft JhengHei"/>
              <a:sym typeface="Microsoft JhengHei"/>
            </a:endParaRPr>
          </a:p>
          <a:p>
            <a:pPr indent="-457200" lvl="3" marL="1885950" marR="0" rtl="0" algn="l">
              <a:lnSpc>
                <a:spcPct val="150000"/>
              </a:lnSpc>
              <a:spcBef>
                <a:spcPts val="0"/>
              </a:spcBef>
              <a:spcAft>
                <a:spcPts val="0"/>
              </a:spcAft>
              <a:buClr>
                <a:srgbClr val="262626"/>
              </a:buClr>
              <a:buSzPts val="1600"/>
              <a:buFont typeface="Arial"/>
              <a:buChar char="•"/>
            </a:pPr>
            <a:r>
              <a:rPr b="0" i="0" lang="zh-TW" sz="1600" u="none" cap="none" strike="noStrike">
                <a:solidFill>
                  <a:srgbClr val="262626"/>
                </a:solidFill>
                <a:latin typeface="Microsoft JhengHei"/>
                <a:ea typeface="Microsoft JhengHei"/>
                <a:cs typeface="Microsoft JhengHei"/>
                <a:sym typeface="Microsoft JhengHei"/>
              </a:rPr>
              <a:t>教師YOLO模型mAP@0.5 : </a:t>
            </a:r>
            <a:r>
              <a:rPr b="0" i="0" lang="zh-TW" sz="1600" u="none" cap="none" strike="noStrike">
                <a:solidFill>
                  <a:srgbClr val="262626"/>
                </a:solidFill>
                <a:latin typeface="Microsoft Yahei"/>
                <a:ea typeface="Microsoft Yahei"/>
                <a:cs typeface="Microsoft Yahei"/>
                <a:sym typeface="Microsoft Yahei"/>
              </a:rPr>
              <a:t>98.1%</a:t>
            </a:r>
            <a:endParaRPr/>
          </a:p>
          <a:p>
            <a:pPr indent="-457200" lvl="3" marL="1885950" marR="0" rtl="0" algn="l">
              <a:lnSpc>
                <a:spcPct val="150000"/>
              </a:lnSpc>
              <a:spcBef>
                <a:spcPts val="0"/>
              </a:spcBef>
              <a:spcAft>
                <a:spcPts val="0"/>
              </a:spcAft>
              <a:buClr>
                <a:srgbClr val="262626"/>
              </a:buClr>
              <a:buSzPts val="1600"/>
              <a:buFont typeface="Arial"/>
              <a:buChar char="•"/>
            </a:pPr>
            <a:r>
              <a:rPr b="0" i="0" lang="zh-TW" sz="1600" u="none" cap="none" strike="noStrike">
                <a:solidFill>
                  <a:srgbClr val="262626"/>
                </a:solidFill>
                <a:latin typeface="Microsoft JhengHei"/>
                <a:ea typeface="Microsoft JhengHei"/>
                <a:cs typeface="Microsoft JhengHei"/>
                <a:sym typeface="Microsoft JhengHei"/>
              </a:rPr>
              <a:t>學生YOLO模型mAP@0.5 : </a:t>
            </a:r>
            <a:r>
              <a:rPr b="0" i="0" lang="zh-TW" sz="1600" u="none" cap="none" strike="noStrike">
                <a:solidFill>
                  <a:srgbClr val="262626"/>
                </a:solidFill>
                <a:latin typeface="Microsoft Yahei"/>
                <a:ea typeface="Microsoft Yahei"/>
                <a:cs typeface="Microsoft Yahei"/>
                <a:sym typeface="Microsoft Yahei"/>
              </a:rPr>
              <a:t>99.5%</a:t>
            </a:r>
            <a:endParaRPr/>
          </a:p>
          <a:p>
            <a:pPr indent="0" lvl="2" marL="971550" marR="0" rtl="0" algn="l">
              <a:lnSpc>
                <a:spcPct val="150000"/>
              </a:lnSpc>
              <a:spcBef>
                <a:spcPts val="0"/>
              </a:spcBef>
              <a:spcAft>
                <a:spcPts val="0"/>
              </a:spcAft>
              <a:buNone/>
            </a:pPr>
            <a:r>
              <a:rPr b="0" i="0" lang="zh-TW" sz="1600" u="none" cap="none" strike="noStrike">
                <a:solidFill>
                  <a:srgbClr val="262626"/>
                </a:solidFill>
                <a:latin typeface="Microsoft JhengHei"/>
                <a:ea typeface="Microsoft JhengHei"/>
                <a:cs typeface="Microsoft JhengHei"/>
                <a:sym typeface="Microsoft JhengHei"/>
              </a:rPr>
              <a:t>滿意度分數預測模型</a:t>
            </a:r>
            <a:endParaRPr b="0" i="0" sz="1600" u="none" cap="none" strike="noStrike">
              <a:solidFill>
                <a:srgbClr val="262626"/>
              </a:solidFill>
              <a:latin typeface="Microsoft JhengHei"/>
              <a:ea typeface="Microsoft JhengHei"/>
              <a:cs typeface="Microsoft JhengHei"/>
              <a:sym typeface="Microsoft JhengHei"/>
            </a:endParaRPr>
          </a:p>
          <a:p>
            <a:pPr indent="-457200" lvl="3" marL="1828800" marR="0" rtl="0" algn="l">
              <a:lnSpc>
                <a:spcPct val="150000"/>
              </a:lnSpc>
              <a:spcBef>
                <a:spcPts val="0"/>
              </a:spcBef>
              <a:spcAft>
                <a:spcPts val="0"/>
              </a:spcAft>
              <a:buClr>
                <a:srgbClr val="262626"/>
              </a:buClr>
              <a:buSzPts val="1600"/>
              <a:buFont typeface="Arial"/>
              <a:buChar char="•"/>
            </a:pPr>
            <a:r>
              <a:rPr b="0" i="0" lang="zh-TW" sz="1600" u="none" cap="none" strike="noStrike">
                <a:solidFill>
                  <a:srgbClr val="262626"/>
                </a:solidFill>
                <a:latin typeface="Microsoft JhengHei"/>
                <a:ea typeface="Microsoft JhengHei"/>
                <a:cs typeface="Microsoft JhengHei"/>
                <a:sym typeface="Microsoft JhengHei"/>
              </a:rPr>
              <a:t>平均值 </a:t>
            </a:r>
            <a:r>
              <a:rPr b="0" i="0" lang="zh-TW" sz="1600" u="none" cap="none" strike="noStrike">
                <a:solidFill>
                  <a:schemeClr val="dk1"/>
                </a:solidFill>
                <a:latin typeface="Microsoft Yahei"/>
                <a:ea typeface="Microsoft Yahei"/>
                <a:cs typeface="Microsoft Yahei"/>
                <a:sym typeface="Microsoft Yahei"/>
              </a:rPr>
              <a:t>3.77（+/-0.69）</a:t>
            </a:r>
            <a:r>
              <a:rPr b="0" i="0" lang="zh-TW" sz="1600" u="none" cap="none" strike="noStrike">
                <a:solidFill>
                  <a:srgbClr val="262626"/>
                </a:solidFill>
                <a:latin typeface="Microsoft JhengHei"/>
                <a:ea typeface="Microsoft JhengHei"/>
                <a:cs typeface="Microsoft JhengHei"/>
                <a:sym typeface="Microsoft JhengHei"/>
              </a:rPr>
              <a:t>,真實值 : 3.69（+/-0.81）</a:t>
            </a:r>
            <a:endParaRPr b="0" i="0" sz="1600" u="none" cap="none" strike="noStrike">
              <a:solidFill>
                <a:srgbClr val="262626"/>
              </a:solidFill>
              <a:latin typeface="Microsoft JhengHei"/>
              <a:ea typeface="Microsoft JhengHei"/>
              <a:cs typeface="Microsoft JhengHei"/>
              <a:sym typeface="Microsoft JhengHei"/>
            </a:endParaRPr>
          </a:p>
          <a:p>
            <a:pPr indent="-457200" lvl="3" marL="1828800" marR="0" rtl="0" algn="l">
              <a:lnSpc>
                <a:spcPct val="150000"/>
              </a:lnSpc>
              <a:spcBef>
                <a:spcPts val="0"/>
              </a:spcBef>
              <a:spcAft>
                <a:spcPts val="0"/>
              </a:spcAft>
              <a:buClr>
                <a:srgbClr val="262626"/>
              </a:buClr>
              <a:buSzPts val="1600"/>
              <a:buFont typeface="Arial"/>
              <a:buChar char="•"/>
            </a:pPr>
            <a:r>
              <a:rPr b="0" i="0" lang="zh-TW" sz="1600" u="none" cap="none" strike="noStrike">
                <a:solidFill>
                  <a:srgbClr val="262626"/>
                </a:solidFill>
                <a:latin typeface="Microsoft JhengHei"/>
                <a:ea typeface="Microsoft JhengHei"/>
                <a:cs typeface="Microsoft JhengHei"/>
                <a:sym typeface="Microsoft JhengHei"/>
              </a:rPr>
              <a:t>RMSE : 0.2411; Pearson相關係數 : 0.9664</a:t>
            </a:r>
            <a:endParaRPr/>
          </a:p>
          <a:p>
            <a:pPr indent="-457200" lvl="0" marL="457200" marR="0" rtl="0" algn="l">
              <a:lnSpc>
                <a:spcPct val="150000"/>
              </a:lnSpc>
              <a:spcBef>
                <a:spcPts val="0"/>
              </a:spcBef>
              <a:spcAft>
                <a:spcPts val="0"/>
              </a:spcAft>
              <a:buClr>
                <a:srgbClr val="262626"/>
              </a:buClr>
              <a:buSzPts val="1600"/>
              <a:buFont typeface="Arial"/>
              <a:buChar char="•"/>
            </a:pPr>
            <a:r>
              <a:rPr lang="zh-TW" sz="1600">
                <a:solidFill>
                  <a:srgbClr val="262626"/>
                </a:solidFill>
                <a:latin typeface="Microsoft JhengHei"/>
                <a:ea typeface="Microsoft JhengHei"/>
                <a:cs typeface="Microsoft JhengHei"/>
                <a:sym typeface="Microsoft JhengHei"/>
              </a:rPr>
              <a:t>總結: 結合情緒渲染機制與教學五等評鑑量表，可用於協助教師修正教學策略</a:t>
            </a:r>
            <a:endParaRPr sz="1600">
              <a:solidFill>
                <a:srgbClr val="262626"/>
              </a:solidFill>
              <a:latin typeface="Microsoft JhengHei"/>
              <a:ea typeface="Microsoft JhengHei"/>
              <a:cs typeface="Microsoft JhengHei"/>
              <a:sym typeface="Microsoft JhengHei"/>
            </a:endParaRPr>
          </a:p>
          <a:p>
            <a:pPr indent="0" lvl="1" marL="514350" marR="0" rtl="0" algn="l">
              <a:lnSpc>
                <a:spcPct val="150000"/>
              </a:lnSpc>
              <a:spcBef>
                <a:spcPts val="0"/>
              </a:spcBef>
              <a:spcAft>
                <a:spcPts val="0"/>
              </a:spcAft>
              <a:buNone/>
            </a:pPr>
            <a:r>
              <a:t/>
            </a:r>
            <a:endParaRPr b="0" i="0" sz="1600" u="none" cap="none" strike="noStrike">
              <a:solidFill>
                <a:srgbClr val="FF0000"/>
              </a:solidFill>
              <a:latin typeface="Microsoft JhengHei"/>
              <a:ea typeface="Microsoft JhengHei"/>
              <a:cs typeface="Microsoft JhengHei"/>
              <a:sym typeface="Microsoft JhengHei"/>
            </a:endParaRPr>
          </a:p>
          <a:p>
            <a:pPr indent="0" lvl="0" marL="57150" marR="0" rtl="0" algn="l">
              <a:lnSpc>
                <a:spcPct val="150000"/>
              </a:lnSpc>
              <a:spcBef>
                <a:spcPts val="0"/>
              </a:spcBef>
              <a:spcAft>
                <a:spcPts val="0"/>
              </a:spcAft>
              <a:buNone/>
            </a:pPr>
            <a:r>
              <a:t/>
            </a:r>
            <a:endParaRPr sz="1600">
              <a:solidFill>
                <a:srgbClr val="3A3838"/>
              </a:solidFill>
              <a:latin typeface="Microsoft JhengHei"/>
              <a:ea typeface="Microsoft JhengHei"/>
              <a:cs typeface="Microsoft JhengHei"/>
              <a:sym typeface="Microsoft JhengHei"/>
            </a:endParaRPr>
          </a:p>
        </p:txBody>
      </p:sp>
      <p:sp>
        <p:nvSpPr>
          <p:cNvPr id="769" name="Google Shape;769;p35"/>
          <p:cNvSpPr txBox="1"/>
          <p:nvPr/>
        </p:nvSpPr>
        <p:spPr>
          <a:xfrm>
            <a:off x="815008" y="874853"/>
            <a:ext cx="13371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結論</a:t>
            </a:r>
            <a:endParaRPr b="1" sz="3600">
              <a:solidFill>
                <a:srgbClr val="828979"/>
              </a:solidFill>
              <a:latin typeface="Microsoft Yahei"/>
              <a:ea typeface="Microsoft Yahei"/>
              <a:cs typeface="Microsoft Yahei"/>
              <a:sym typeface="Microsoft Yahei"/>
            </a:endParaRPr>
          </a:p>
        </p:txBody>
      </p:sp>
      <p:grpSp>
        <p:nvGrpSpPr>
          <p:cNvPr id="770" name="Google Shape;770;p35"/>
          <p:cNvGrpSpPr/>
          <p:nvPr/>
        </p:nvGrpSpPr>
        <p:grpSpPr>
          <a:xfrm>
            <a:off x="6678955" y="175485"/>
            <a:ext cx="5291518" cy="346714"/>
            <a:chOff x="7105760" y="-95943"/>
            <a:chExt cx="5291518" cy="346714"/>
          </a:xfrm>
        </p:grpSpPr>
        <p:sp>
          <p:nvSpPr>
            <p:cNvPr id="771" name="Google Shape;771;p35"/>
            <p:cNvSpPr/>
            <p:nvPr/>
          </p:nvSpPr>
          <p:spPr>
            <a:xfrm>
              <a:off x="8176932"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772" name="Google Shape;772;p35"/>
            <p:cNvSpPr/>
            <p:nvPr/>
          </p:nvSpPr>
          <p:spPr>
            <a:xfrm>
              <a:off x="10746678" y="-95943"/>
              <a:ext cx="1650600" cy="338700"/>
            </a:xfrm>
            <a:prstGeom prst="rect">
              <a:avLst/>
            </a:prstGeom>
            <a:solidFill>
              <a:srgbClr val="BDC2B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結論與未來展望</a:t>
              </a:r>
              <a:endParaRPr i="0" sz="1600" u="none" cap="none" strike="noStrike">
                <a:solidFill>
                  <a:schemeClr val="lt1"/>
                </a:solidFill>
                <a:latin typeface="Microsoft JhengHei"/>
                <a:ea typeface="Microsoft JhengHei"/>
                <a:cs typeface="Microsoft JhengHei"/>
                <a:sym typeface="Microsoft JhengHei"/>
              </a:endParaRPr>
            </a:p>
          </p:txBody>
        </p:sp>
        <p:sp>
          <p:nvSpPr>
            <p:cNvPr id="773" name="Google Shape;773;p35"/>
            <p:cNvSpPr/>
            <p:nvPr/>
          </p:nvSpPr>
          <p:spPr>
            <a:xfrm>
              <a:off x="9042486" y="-87929"/>
              <a:ext cx="1788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774" name="Google Shape;774;p35"/>
            <p:cNvSpPr/>
            <p:nvPr/>
          </p:nvSpPr>
          <p:spPr>
            <a:xfrm>
              <a:off x="7105760"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775" name="Google Shape;775;p35"/>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36"/>
          <p:cNvSpPr txBox="1"/>
          <p:nvPr/>
        </p:nvSpPr>
        <p:spPr>
          <a:xfrm>
            <a:off x="815008" y="874853"/>
            <a:ext cx="22977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未來方向</a:t>
            </a:r>
            <a:endParaRPr b="1" sz="3600">
              <a:solidFill>
                <a:srgbClr val="828979"/>
              </a:solidFill>
              <a:latin typeface="Microsoft Yahei"/>
              <a:ea typeface="Microsoft Yahei"/>
              <a:cs typeface="Microsoft Yahei"/>
              <a:sym typeface="Microsoft Yahei"/>
            </a:endParaRPr>
          </a:p>
        </p:txBody>
      </p:sp>
      <p:grpSp>
        <p:nvGrpSpPr>
          <p:cNvPr id="782" name="Google Shape;782;p36"/>
          <p:cNvGrpSpPr/>
          <p:nvPr/>
        </p:nvGrpSpPr>
        <p:grpSpPr>
          <a:xfrm>
            <a:off x="6678955" y="175485"/>
            <a:ext cx="5291518" cy="346714"/>
            <a:chOff x="7105760" y="-95943"/>
            <a:chExt cx="5291518" cy="346714"/>
          </a:xfrm>
        </p:grpSpPr>
        <p:sp>
          <p:nvSpPr>
            <p:cNvPr id="783" name="Google Shape;783;p36"/>
            <p:cNvSpPr/>
            <p:nvPr/>
          </p:nvSpPr>
          <p:spPr>
            <a:xfrm>
              <a:off x="8176932"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784" name="Google Shape;784;p36"/>
            <p:cNvSpPr/>
            <p:nvPr/>
          </p:nvSpPr>
          <p:spPr>
            <a:xfrm>
              <a:off x="10746678" y="-95943"/>
              <a:ext cx="1650600" cy="338700"/>
            </a:xfrm>
            <a:prstGeom prst="rect">
              <a:avLst/>
            </a:prstGeom>
            <a:solidFill>
              <a:srgbClr val="BDC2B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結論與未來展望</a:t>
              </a:r>
              <a:endParaRPr i="0" sz="1600" u="none" cap="none" strike="noStrike">
                <a:solidFill>
                  <a:schemeClr val="lt1"/>
                </a:solidFill>
                <a:latin typeface="Microsoft JhengHei"/>
                <a:ea typeface="Microsoft JhengHei"/>
                <a:cs typeface="Microsoft JhengHei"/>
                <a:sym typeface="Microsoft JhengHei"/>
              </a:endParaRPr>
            </a:p>
          </p:txBody>
        </p:sp>
        <p:sp>
          <p:nvSpPr>
            <p:cNvPr id="785" name="Google Shape;785;p36"/>
            <p:cNvSpPr/>
            <p:nvPr/>
          </p:nvSpPr>
          <p:spPr>
            <a:xfrm>
              <a:off x="9042486" y="-87929"/>
              <a:ext cx="17883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786" name="Google Shape;786;p36"/>
            <p:cNvSpPr/>
            <p:nvPr/>
          </p:nvSpPr>
          <p:spPr>
            <a:xfrm>
              <a:off x="7105760"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
        <p:nvSpPr>
          <p:cNvPr id="787" name="Google Shape;787;p36"/>
          <p:cNvSpPr/>
          <p:nvPr/>
        </p:nvSpPr>
        <p:spPr>
          <a:xfrm>
            <a:off x="815008" y="1596754"/>
            <a:ext cx="10002000" cy="3780900"/>
          </a:xfrm>
          <a:prstGeom prst="rect">
            <a:avLst/>
          </a:prstGeom>
          <a:noFill/>
          <a:ln>
            <a:noFill/>
          </a:ln>
        </p:spPr>
        <p:txBody>
          <a:bodyPr anchorCtr="0" anchor="t" bIns="45700" lIns="91425" spcFirstLastPara="1" rIns="91425" wrap="square" tIns="45700">
            <a:spAutoFit/>
          </a:bodyPr>
          <a:lstStyle/>
          <a:p>
            <a:pPr indent="-342900" lvl="0" marL="400050" marR="0" rtl="0" algn="l">
              <a:lnSpc>
                <a:spcPct val="150000"/>
              </a:lnSpc>
              <a:spcBef>
                <a:spcPts val="0"/>
              </a:spcBef>
              <a:spcAft>
                <a:spcPts val="0"/>
              </a:spcAft>
              <a:buClr>
                <a:srgbClr val="3A3838"/>
              </a:buClr>
              <a:buSzPts val="1800"/>
              <a:buFont typeface="Microsoft Yahei"/>
              <a:buAutoNum type="arabicPeriod"/>
            </a:pPr>
            <a:r>
              <a:rPr lang="zh-TW" sz="1800">
                <a:solidFill>
                  <a:srgbClr val="3A3838"/>
                </a:solidFill>
                <a:latin typeface="Microsoft JhengHei"/>
                <a:ea typeface="Microsoft JhengHei"/>
                <a:cs typeface="Microsoft JhengHei"/>
                <a:sym typeface="Microsoft JhengHei"/>
              </a:rPr>
              <a:t>遠距教室 </a:t>
            </a:r>
            <a:endParaRPr sz="1800">
              <a:solidFill>
                <a:srgbClr val="3A3838"/>
              </a:solidFill>
              <a:latin typeface="Microsoft JhengHei"/>
              <a:ea typeface="Microsoft JhengHei"/>
              <a:cs typeface="Microsoft JhengHei"/>
              <a:sym typeface="Microsoft JhengHei"/>
            </a:endParaRPr>
          </a:p>
          <a:p>
            <a:pPr indent="0" lvl="0" marL="57150" marR="0" rtl="0" algn="l">
              <a:lnSpc>
                <a:spcPct val="150000"/>
              </a:lnSpc>
              <a:spcBef>
                <a:spcPts val="0"/>
              </a:spcBef>
              <a:spcAft>
                <a:spcPts val="0"/>
              </a:spcAft>
              <a:buNone/>
            </a:pPr>
            <a:r>
              <a:rPr lang="zh-TW" sz="1800">
                <a:solidFill>
                  <a:srgbClr val="3A3838"/>
                </a:solidFill>
                <a:latin typeface="Microsoft JhengHei"/>
                <a:ea typeface="Microsoft JhengHei"/>
                <a:cs typeface="Microsoft JhengHei"/>
                <a:sym typeface="Microsoft JhengHei"/>
              </a:rPr>
              <a:t>       -&gt; 實體教室 （戴口罩情境）-&gt;戴口罩之人臉情緒辨識</a:t>
            </a:r>
            <a:endParaRPr sz="1800">
              <a:solidFill>
                <a:srgbClr val="3A3838"/>
              </a:solidFill>
              <a:latin typeface="Microsoft JhengHei"/>
              <a:ea typeface="Microsoft JhengHei"/>
              <a:cs typeface="Microsoft JhengHei"/>
              <a:sym typeface="Microsoft JhengHei"/>
            </a:endParaRPr>
          </a:p>
          <a:p>
            <a:pPr indent="0" lvl="0" marL="57150" marR="0" rtl="0" algn="l">
              <a:lnSpc>
                <a:spcPct val="150000"/>
              </a:lnSpc>
              <a:spcBef>
                <a:spcPts val="0"/>
              </a:spcBef>
              <a:spcAft>
                <a:spcPts val="0"/>
              </a:spcAft>
              <a:buNone/>
            </a:pPr>
            <a:r>
              <a:rPr lang="zh-TW" sz="1800">
                <a:solidFill>
                  <a:srgbClr val="3A3838"/>
                </a:solidFill>
                <a:latin typeface="Microsoft JhengHei"/>
                <a:ea typeface="Microsoft JhengHei"/>
                <a:cs typeface="Microsoft JhengHei"/>
                <a:sym typeface="Microsoft JhengHei"/>
              </a:rPr>
              <a:t>       -&gt; 傳統教室（無法一人一webcam）-&gt;建立一機多人情緒辨識系統</a:t>
            </a:r>
            <a:endParaRPr sz="1800">
              <a:solidFill>
                <a:srgbClr val="3A3838"/>
              </a:solidFill>
              <a:latin typeface="Microsoft JhengHei"/>
              <a:ea typeface="Microsoft JhengHei"/>
              <a:cs typeface="Microsoft JhengHei"/>
              <a:sym typeface="Microsoft JhengHei"/>
            </a:endParaRPr>
          </a:p>
          <a:p>
            <a:pPr indent="-342900" lvl="0" marL="400050" marR="0" rtl="0" algn="l">
              <a:lnSpc>
                <a:spcPct val="150000"/>
              </a:lnSpc>
              <a:spcBef>
                <a:spcPts val="0"/>
              </a:spcBef>
              <a:spcAft>
                <a:spcPts val="0"/>
              </a:spcAft>
              <a:buClr>
                <a:srgbClr val="3A3838"/>
              </a:buClr>
              <a:buSzPts val="1800"/>
              <a:buFont typeface="Microsoft Yahei"/>
              <a:buAutoNum type="arabicPeriod" startAt="2"/>
            </a:pPr>
            <a:r>
              <a:rPr lang="zh-TW" sz="1800">
                <a:solidFill>
                  <a:srgbClr val="3A3838"/>
                </a:solidFill>
                <a:latin typeface="Microsoft JhengHei"/>
                <a:ea typeface="Microsoft JhengHei"/>
                <a:cs typeface="Microsoft JhengHei"/>
                <a:sym typeface="Microsoft JhengHei"/>
              </a:rPr>
              <a:t>說話者連續幀數臉部情緒</a:t>
            </a:r>
            <a:endParaRPr sz="1800">
              <a:solidFill>
                <a:srgbClr val="3A3838"/>
              </a:solidFill>
              <a:latin typeface="Microsoft JhengHei"/>
              <a:ea typeface="Microsoft JhengHei"/>
              <a:cs typeface="Microsoft JhengHei"/>
              <a:sym typeface="Microsoft JhengHei"/>
            </a:endParaRPr>
          </a:p>
          <a:p>
            <a:pPr indent="-285750" lvl="1" marL="742950" marR="0" rtl="0" algn="l">
              <a:lnSpc>
                <a:spcPct val="150000"/>
              </a:lnSpc>
              <a:spcBef>
                <a:spcPts val="0"/>
              </a:spcBef>
              <a:spcAft>
                <a:spcPts val="0"/>
              </a:spcAft>
              <a:buClr>
                <a:srgbClr val="3A3838"/>
              </a:buClr>
              <a:buSzPts val="1800"/>
              <a:buFont typeface="Arial"/>
              <a:buChar char="•"/>
            </a:pPr>
            <a:r>
              <a:rPr b="0" i="0" lang="zh-TW" sz="1800" u="none" cap="none" strike="noStrike">
                <a:solidFill>
                  <a:srgbClr val="3A3838"/>
                </a:solidFill>
                <a:latin typeface="Microsoft JhengHei"/>
                <a:ea typeface="Microsoft JhengHei"/>
                <a:cs typeface="Microsoft JhengHei"/>
                <a:sym typeface="Microsoft JhengHei"/>
              </a:rPr>
              <a:t>YOLO模型直接偵測辨識情緒 -&gt; 兩步驟: 人臉偵測+情緒辨識（說話者情緒辨識模型）</a:t>
            </a:r>
            <a:endParaRPr b="0" i="0" sz="1800" u="none" cap="none" strike="noStrike">
              <a:solidFill>
                <a:srgbClr val="3A3838"/>
              </a:solidFill>
              <a:latin typeface="Microsoft JhengHei"/>
              <a:ea typeface="Microsoft JhengHei"/>
              <a:cs typeface="Microsoft JhengHei"/>
              <a:sym typeface="Microsoft JhengHei"/>
            </a:endParaRPr>
          </a:p>
          <a:p>
            <a:pPr indent="-342900" lvl="0" marL="400050" marR="0" rtl="0" algn="l">
              <a:lnSpc>
                <a:spcPct val="150000"/>
              </a:lnSpc>
              <a:spcBef>
                <a:spcPts val="0"/>
              </a:spcBef>
              <a:spcAft>
                <a:spcPts val="0"/>
              </a:spcAft>
              <a:buClr>
                <a:srgbClr val="3A3838"/>
              </a:buClr>
              <a:buSzPts val="1800"/>
              <a:buFont typeface="Microsoft Yahei"/>
              <a:buAutoNum type="arabicPeriod" startAt="2"/>
            </a:pPr>
            <a:r>
              <a:rPr lang="zh-TW" sz="1800">
                <a:solidFill>
                  <a:srgbClr val="3A3838"/>
                </a:solidFill>
                <a:latin typeface="Microsoft JhengHei"/>
                <a:ea typeface="Microsoft JhengHei"/>
                <a:cs typeface="Microsoft JhengHei"/>
                <a:sym typeface="Microsoft JhengHei"/>
              </a:rPr>
              <a:t>推廣應用於各類領域教學評量</a:t>
            </a:r>
            <a:endParaRPr sz="1800">
              <a:solidFill>
                <a:srgbClr val="3A3838"/>
              </a:solidFill>
              <a:latin typeface="Microsoft JhengHei"/>
              <a:ea typeface="Microsoft JhengHei"/>
              <a:cs typeface="Microsoft JhengHei"/>
              <a:sym typeface="Microsoft JhengHei"/>
            </a:endParaRPr>
          </a:p>
          <a:p>
            <a:pPr indent="-457200" lvl="1" marL="971550" marR="0" rtl="0" algn="l">
              <a:lnSpc>
                <a:spcPct val="150000"/>
              </a:lnSpc>
              <a:spcBef>
                <a:spcPts val="0"/>
              </a:spcBef>
              <a:spcAft>
                <a:spcPts val="0"/>
              </a:spcAft>
              <a:buClr>
                <a:srgbClr val="3A3838"/>
              </a:buClr>
              <a:buSzPts val="1800"/>
              <a:buFont typeface="Arial"/>
              <a:buChar char="•"/>
            </a:pPr>
            <a:r>
              <a:rPr b="0" i="0" lang="zh-TW" sz="1800" u="none" cap="none" strike="noStrike">
                <a:solidFill>
                  <a:srgbClr val="3A3838"/>
                </a:solidFill>
                <a:latin typeface="Microsoft JhengHei"/>
                <a:ea typeface="Microsoft JhengHei"/>
                <a:cs typeface="Microsoft JhengHei"/>
                <a:sym typeface="Microsoft JhengHei"/>
              </a:rPr>
              <a:t>同一批師生情緒互動和滿意度分數-&gt;蒐集其他領域滿意度評量資料集</a:t>
            </a:r>
            <a:endParaRPr b="0" i="0" sz="1800" u="none" cap="none" strike="noStrike">
              <a:solidFill>
                <a:srgbClr val="3A3838"/>
              </a:solidFill>
              <a:latin typeface="Microsoft JhengHei"/>
              <a:ea typeface="Microsoft JhengHei"/>
              <a:cs typeface="Microsoft JhengHei"/>
              <a:sym typeface="Microsoft JhengHei"/>
            </a:endParaRPr>
          </a:p>
          <a:p>
            <a:pPr indent="-457200" lvl="1" marL="971550" marR="0" rtl="0" algn="l">
              <a:lnSpc>
                <a:spcPct val="150000"/>
              </a:lnSpc>
              <a:spcBef>
                <a:spcPts val="0"/>
              </a:spcBef>
              <a:spcAft>
                <a:spcPts val="0"/>
              </a:spcAft>
              <a:buClr>
                <a:srgbClr val="3A3838"/>
              </a:buClr>
              <a:buSzPts val="1800"/>
              <a:buFont typeface="Arial"/>
              <a:buChar char="•"/>
            </a:pPr>
            <a:r>
              <a:rPr b="0" i="0" lang="zh-TW" sz="1800" u="none" cap="none" strike="noStrike">
                <a:solidFill>
                  <a:srgbClr val="3A3838"/>
                </a:solidFill>
                <a:latin typeface="Microsoft JhengHei"/>
                <a:ea typeface="Microsoft JhengHei"/>
                <a:cs typeface="Microsoft JhengHei"/>
                <a:sym typeface="Microsoft JhengHei"/>
              </a:rPr>
              <a:t>最低分: 2.25 -&gt; 泛化能力驗證 -&gt;使否遷移學習</a:t>
            </a:r>
            <a:endParaRPr b="0" i="0" sz="1800" u="none" cap="none" strike="noStrike">
              <a:solidFill>
                <a:srgbClr val="3A3838"/>
              </a:solidFill>
              <a:latin typeface="Microsoft JhengHei"/>
              <a:ea typeface="Microsoft JhengHei"/>
              <a:cs typeface="Microsoft JhengHei"/>
              <a:sym typeface="Microsoft JhengHei"/>
            </a:endParaRPr>
          </a:p>
          <a:p>
            <a:pPr indent="-342900" lvl="1" marL="971550" marR="0" rtl="0" algn="l">
              <a:lnSpc>
                <a:spcPct val="150000"/>
              </a:lnSpc>
              <a:spcBef>
                <a:spcPts val="0"/>
              </a:spcBef>
              <a:spcAft>
                <a:spcPts val="0"/>
              </a:spcAft>
              <a:buClr>
                <a:schemeClr val="dk1"/>
              </a:buClr>
              <a:buSzPts val="1800"/>
              <a:buFont typeface="Arial"/>
              <a:buNone/>
            </a:pPr>
            <a:r>
              <a:t/>
            </a:r>
            <a:endParaRPr b="0" i="0" sz="1800" u="none" cap="none" strike="noStrike">
              <a:solidFill>
                <a:srgbClr val="3A3838"/>
              </a:solidFill>
              <a:latin typeface="Microsoft JhengHei"/>
              <a:ea typeface="Microsoft JhengHei"/>
              <a:cs typeface="Microsoft JhengHei"/>
              <a:sym typeface="Microsoft JhengHei"/>
            </a:endParaRPr>
          </a:p>
        </p:txBody>
      </p:sp>
      <p:sp>
        <p:nvSpPr>
          <p:cNvPr id="788" name="Google Shape;788;p36"/>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37"/>
          <p:cNvSpPr txBox="1"/>
          <p:nvPr/>
        </p:nvSpPr>
        <p:spPr>
          <a:xfrm>
            <a:off x="4362830" y="2326820"/>
            <a:ext cx="32625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6000">
                <a:solidFill>
                  <a:srgbClr val="CAB8AC"/>
                </a:solidFill>
                <a:latin typeface="Microsoft Yahei"/>
                <a:ea typeface="Microsoft Yahei"/>
                <a:cs typeface="Microsoft Yahei"/>
                <a:sym typeface="Microsoft Yahei"/>
              </a:rPr>
              <a:t>謝謝聆聽</a:t>
            </a:r>
            <a:endParaRPr b="1" sz="6000">
              <a:solidFill>
                <a:srgbClr val="CAB8AC"/>
              </a:solidFill>
              <a:latin typeface="Microsoft Yahei"/>
              <a:ea typeface="Microsoft Yahei"/>
              <a:cs typeface="Microsoft Yahei"/>
              <a:sym typeface="Microsoft Yahei"/>
            </a:endParaRPr>
          </a:p>
        </p:txBody>
      </p:sp>
      <p:sp>
        <p:nvSpPr>
          <p:cNvPr id="795" name="Google Shape;795;p37"/>
          <p:cNvSpPr/>
          <p:nvPr/>
        </p:nvSpPr>
        <p:spPr>
          <a:xfrm>
            <a:off x="3822718" y="3350625"/>
            <a:ext cx="47550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1400">
                <a:solidFill>
                  <a:srgbClr val="828979"/>
                </a:solidFill>
                <a:latin typeface="Microsoft Yahei"/>
                <a:ea typeface="Microsoft Yahei"/>
                <a:cs typeface="Microsoft Yahei"/>
                <a:sym typeface="Microsoft Yahei"/>
              </a:rPr>
              <a:t>T H A N K   Y O U   F O R    Y O U R    P A T I E N C E</a:t>
            </a:r>
            <a:endParaRPr b="1" sz="1400">
              <a:solidFill>
                <a:srgbClr val="828979"/>
              </a:solidFill>
              <a:latin typeface="Microsoft Yahei"/>
              <a:ea typeface="Microsoft Yahei"/>
              <a:cs typeface="Microsoft Yahei"/>
              <a:sym typeface="Microsoft Yahei"/>
            </a:endParaRPr>
          </a:p>
        </p:txBody>
      </p:sp>
      <p:cxnSp>
        <p:nvCxnSpPr>
          <p:cNvPr id="796" name="Google Shape;796;p37"/>
          <p:cNvCxnSpPr/>
          <p:nvPr/>
        </p:nvCxnSpPr>
        <p:spPr>
          <a:xfrm>
            <a:off x="2483936" y="3740413"/>
            <a:ext cx="7020300" cy="0"/>
          </a:xfrm>
          <a:prstGeom prst="straightConnector1">
            <a:avLst/>
          </a:prstGeom>
          <a:noFill/>
          <a:ln cap="flat" cmpd="sng" w="28575">
            <a:solidFill>
              <a:srgbClr val="373C3F"/>
            </a:solidFill>
            <a:prstDash val="solid"/>
            <a:miter lim="800000"/>
            <a:headEnd len="sm" w="sm" type="none"/>
            <a:tailEnd len="sm" w="sm" type="none"/>
          </a:ln>
        </p:spPr>
      </p:cxnSp>
      <p:grpSp>
        <p:nvGrpSpPr>
          <p:cNvPr id="797" name="Google Shape;797;p37"/>
          <p:cNvGrpSpPr/>
          <p:nvPr/>
        </p:nvGrpSpPr>
        <p:grpSpPr>
          <a:xfrm>
            <a:off x="5581774" y="5298310"/>
            <a:ext cx="1028381" cy="104100"/>
            <a:chOff x="4259484" y="4803494"/>
            <a:chExt cx="1028381" cy="104100"/>
          </a:xfrm>
        </p:grpSpPr>
        <p:sp>
          <p:nvSpPr>
            <p:cNvPr id="798" name="Google Shape;798;p37"/>
            <p:cNvSpPr/>
            <p:nvPr/>
          </p:nvSpPr>
          <p:spPr>
            <a:xfrm>
              <a:off x="4259484" y="4803494"/>
              <a:ext cx="104100" cy="104100"/>
            </a:xfrm>
            <a:prstGeom prst="ellipse">
              <a:avLst/>
            </a:prstGeom>
            <a:solidFill>
              <a:srgbClr val="8289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799" name="Google Shape;799;p37"/>
            <p:cNvSpPr/>
            <p:nvPr/>
          </p:nvSpPr>
          <p:spPr>
            <a:xfrm>
              <a:off x="4567578" y="4803494"/>
              <a:ext cx="104100" cy="104100"/>
            </a:xfrm>
            <a:prstGeom prst="ellipse">
              <a:avLst/>
            </a:prstGeom>
            <a:solidFill>
              <a:srgbClr val="CAB8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00" name="Google Shape;800;p37"/>
            <p:cNvSpPr/>
            <p:nvPr/>
          </p:nvSpPr>
          <p:spPr>
            <a:xfrm>
              <a:off x="4875671" y="4803494"/>
              <a:ext cx="104100" cy="104100"/>
            </a:xfrm>
            <a:prstGeom prst="ellipse">
              <a:avLst/>
            </a:prstGeom>
            <a:solidFill>
              <a:srgbClr val="E0CCB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01" name="Google Shape;801;p37"/>
            <p:cNvSpPr/>
            <p:nvPr/>
          </p:nvSpPr>
          <p:spPr>
            <a:xfrm>
              <a:off x="5183765" y="4803494"/>
              <a:ext cx="104100" cy="104100"/>
            </a:xfrm>
            <a:prstGeom prst="ellipse">
              <a:avLst/>
            </a:prstGeom>
            <a:solidFill>
              <a:srgbClr val="BDC2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
        <p:nvSpPr>
          <p:cNvPr id="802" name="Google Shape;802;p37"/>
          <p:cNvSpPr txBox="1"/>
          <p:nvPr/>
        </p:nvSpPr>
        <p:spPr>
          <a:xfrm>
            <a:off x="4657875" y="3971424"/>
            <a:ext cx="2876100" cy="523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chemeClr val="dk1"/>
                </a:solidFill>
                <a:latin typeface="Microsoft JhengHei"/>
                <a:ea typeface="Microsoft JhengHei"/>
                <a:cs typeface="Microsoft JhengHei"/>
                <a:sym typeface="Microsoft JhengHei"/>
              </a:rPr>
              <a:t>研究生：林亞宣</a:t>
            </a:r>
            <a:endParaRPr sz="280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7" name="Shape 807"/>
        <p:cNvGrpSpPr/>
        <p:nvPr/>
      </p:nvGrpSpPr>
      <p:grpSpPr>
        <a:xfrm>
          <a:off x="0" y="0"/>
          <a:ext cx="0" cy="0"/>
          <a:chOff x="0" y="0"/>
          <a:chExt cx="0" cy="0"/>
        </a:xfrm>
      </p:grpSpPr>
      <p:pic>
        <p:nvPicPr>
          <p:cNvPr id="808" name="Google Shape;808;p38"/>
          <p:cNvPicPr preferRelativeResize="0"/>
          <p:nvPr/>
        </p:nvPicPr>
        <p:blipFill rotWithShape="1">
          <a:blip r:embed="rId3">
            <a:alphaModFix/>
          </a:blip>
          <a:srcRect b="0" l="0" r="0" t="0"/>
          <a:stretch/>
        </p:blipFill>
        <p:spPr>
          <a:xfrm>
            <a:off x="-112462" y="1499889"/>
            <a:ext cx="6021650" cy="3858222"/>
          </a:xfrm>
          <a:prstGeom prst="rect">
            <a:avLst/>
          </a:prstGeom>
          <a:noFill/>
          <a:ln>
            <a:noFill/>
          </a:ln>
        </p:spPr>
      </p:pic>
      <p:sp>
        <p:nvSpPr>
          <p:cNvPr id="809" name="Google Shape;809;p38"/>
          <p:cNvSpPr/>
          <p:nvPr/>
        </p:nvSpPr>
        <p:spPr>
          <a:xfrm>
            <a:off x="5831998" y="326905"/>
            <a:ext cx="60960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rgbClr val="212121"/>
                </a:solidFill>
                <a:latin typeface="Courier New"/>
                <a:ea typeface="Courier New"/>
                <a:cs typeface="Courier New"/>
                <a:sym typeface="Courier New"/>
              </a:rPr>
              <a:t>真實{2: </a:t>
            </a:r>
            <a:r>
              <a:rPr lang="zh-TW" sz="1800">
                <a:solidFill>
                  <a:srgbClr val="FF0000"/>
                </a:solidFill>
                <a:latin typeface="Courier New"/>
                <a:ea typeface="Courier New"/>
                <a:cs typeface="Courier New"/>
                <a:sym typeface="Courier New"/>
              </a:rPr>
              <a:t>17</a:t>
            </a:r>
            <a:r>
              <a:rPr lang="zh-TW" sz="1800">
                <a:solidFill>
                  <a:srgbClr val="212121"/>
                </a:solidFill>
                <a:latin typeface="Courier New"/>
                <a:ea typeface="Courier New"/>
                <a:cs typeface="Courier New"/>
                <a:sym typeface="Courier New"/>
              </a:rPr>
              <a:t>, 3: 78, 4: 111, 5: 71}</a:t>
            </a:r>
            <a:endParaRPr/>
          </a:p>
          <a:p>
            <a:pPr indent="0" lvl="0" marL="0" marR="0" rtl="0" algn="l">
              <a:spcBef>
                <a:spcPts val="0"/>
              </a:spcBef>
              <a:spcAft>
                <a:spcPts val="0"/>
              </a:spcAft>
              <a:buNone/>
            </a:pPr>
            <a:r>
              <a:rPr lang="zh-TW" sz="1800">
                <a:solidFill>
                  <a:srgbClr val="212121"/>
                </a:solidFill>
                <a:latin typeface="Courier New"/>
                <a:ea typeface="Courier New"/>
                <a:cs typeface="Courier New"/>
                <a:sym typeface="Courier New"/>
              </a:rPr>
              <a:t> 預測{3: 98, 4: 120, 5: 59}</a:t>
            </a:r>
            <a:endParaRPr sz="1800">
              <a:solidFill>
                <a:schemeClr val="dk1"/>
              </a:solidFill>
              <a:latin typeface="Microsoft Yahei"/>
              <a:ea typeface="Microsoft Yahei"/>
              <a:cs typeface="Microsoft Yahei"/>
              <a:sym typeface="Microsoft Yahei"/>
            </a:endParaRPr>
          </a:p>
        </p:txBody>
      </p:sp>
      <p:sp>
        <p:nvSpPr>
          <p:cNvPr id="810" name="Google Shape;810;p38"/>
          <p:cNvSpPr/>
          <p:nvPr/>
        </p:nvSpPr>
        <p:spPr>
          <a:xfrm>
            <a:off x="3024760" y="6125186"/>
            <a:ext cx="181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Arial"/>
                <a:ea typeface="Arial"/>
                <a:cs typeface="Arial"/>
                <a:sym typeface="Arial"/>
              </a:rPr>
              <a:t>RMSE為</a:t>
            </a:r>
            <a:r>
              <a:rPr lang="zh-TW" sz="1800">
                <a:solidFill>
                  <a:schemeClr val="dk1"/>
                </a:solidFill>
                <a:latin typeface="Microsoft Yahei"/>
                <a:ea typeface="Microsoft Yahei"/>
                <a:cs typeface="Microsoft Yahei"/>
                <a:sym typeface="Microsoft Yahei"/>
              </a:rPr>
              <a:t>0.4047</a:t>
            </a:r>
            <a:endParaRPr/>
          </a:p>
        </p:txBody>
      </p:sp>
      <p:sp>
        <p:nvSpPr>
          <p:cNvPr id="811" name="Google Shape;811;p38"/>
          <p:cNvSpPr/>
          <p:nvPr/>
        </p:nvSpPr>
        <p:spPr>
          <a:xfrm>
            <a:off x="11163380" y="2530956"/>
            <a:ext cx="460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Courier New"/>
                <a:ea typeface="Courier New"/>
                <a:cs typeface="Courier New"/>
                <a:sym typeface="Courier New"/>
              </a:rPr>
              <a:t>17</a:t>
            </a:r>
            <a:endParaRPr b="1" sz="1800">
              <a:solidFill>
                <a:srgbClr val="FF0000"/>
              </a:solidFill>
              <a:latin typeface="Microsoft Yahei"/>
              <a:ea typeface="Microsoft Yahei"/>
              <a:cs typeface="Microsoft Yahei"/>
              <a:sym typeface="Microsoft Yahei"/>
            </a:endParaRPr>
          </a:p>
        </p:txBody>
      </p:sp>
      <p:pic>
        <p:nvPicPr>
          <p:cNvPr id="812" name="Google Shape;812;p38"/>
          <p:cNvPicPr preferRelativeResize="0"/>
          <p:nvPr/>
        </p:nvPicPr>
        <p:blipFill rotWithShape="1">
          <a:blip r:embed="rId4">
            <a:alphaModFix/>
          </a:blip>
          <a:srcRect b="0" l="0" r="0" t="0"/>
          <a:stretch/>
        </p:blipFill>
        <p:spPr>
          <a:xfrm>
            <a:off x="6369446" y="1829334"/>
            <a:ext cx="4737138" cy="1977201"/>
          </a:xfrm>
          <a:prstGeom prst="rect">
            <a:avLst/>
          </a:prstGeom>
          <a:noFill/>
          <a:ln>
            <a:noFill/>
          </a:ln>
        </p:spPr>
      </p:pic>
      <p:sp>
        <p:nvSpPr>
          <p:cNvPr id="813" name="Google Shape;813;p38"/>
          <p:cNvSpPr/>
          <p:nvPr/>
        </p:nvSpPr>
        <p:spPr>
          <a:xfrm>
            <a:off x="6282812" y="1263249"/>
            <a:ext cx="2597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828979"/>
                </a:solidFill>
                <a:latin typeface="Microsoft Yahei"/>
                <a:ea typeface="Microsoft Yahei"/>
                <a:cs typeface="Microsoft Yahei"/>
                <a:sym typeface="Microsoft Yahei"/>
              </a:rPr>
              <a:t>情緒序列160 + 步長30</a:t>
            </a:r>
            <a:endParaRPr sz="1800">
              <a:solidFill>
                <a:schemeClr val="dk1"/>
              </a:solidFill>
              <a:latin typeface="Microsoft Yahei"/>
              <a:ea typeface="Microsoft Yahei"/>
              <a:cs typeface="Microsoft Yahei"/>
              <a:sym typeface="Microsoft Yahei"/>
            </a:endParaRPr>
          </a:p>
        </p:txBody>
      </p:sp>
      <p:sp>
        <p:nvSpPr>
          <p:cNvPr id="814" name="Google Shape;814;p38"/>
          <p:cNvSpPr/>
          <p:nvPr/>
        </p:nvSpPr>
        <p:spPr>
          <a:xfrm>
            <a:off x="5727473" y="6127991"/>
            <a:ext cx="91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0.3036</a:t>
            </a:r>
            <a:endParaRPr/>
          </a:p>
        </p:txBody>
      </p:sp>
      <p:pic>
        <p:nvPicPr>
          <p:cNvPr id="815" name="Google Shape;815;p38"/>
          <p:cNvPicPr preferRelativeResize="0"/>
          <p:nvPr/>
        </p:nvPicPr>
        <p:blipFill rotWithShape="1">
          <a:blip r:embed="rId5">
            <a:alphaModFix/>
          </a:blip>
          <a:srcRect b="0" l="0" r="0" t="0"/>
          <a:stretch/>
        </p:blipFill>
        <p:spPr>
          <a:xfrm>
            <a:off x="6369446" y="4003288"/>
            <a:ext cx="4563866" cy="1896540"/>
          </a:xfrm>
          <a:prstGeom prst="rect">
            <a:avLst/>
          </a:prstGeom>
          <a:noFill/>
          <a:ln>
            <a:noFill/>
          </a:ln>
        </p:spPr>
      </p:pic>
      <p:sp>
        <p:nvSpPr>
          <p:cNvPr id="816" name="Google Shape;816;p38"/>
          <p:cNvSpPr/>
          <p:nvPr/>
        </p:nvSpPr>
        <p:spPr>
          <a:xfrm>
            <a:off x="7303895" y="6125186"/>
            <a:ext cx="197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犧牲6筆拯救14筆</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1" name="Shape 821"/>
        <p:cNvGrpSpPr/>
        <p:nvPr/>
      </p:nvGrpSpPr>
      <p:grpSpPr>
        <a:xfrm>
          <a:off x="0" y="0"/>
          <a:ext cx="0" cy="0"/>
          <a:chOff x="0" y="0"/>
          <a:chExt cx="0" cy="0"/>
        </a:xfrm>
      </p:grpSpPr>
      <p:sp>
        <p:nvSpPr>
          <p:cNvPr id="822" name="Google Shape;822;p39"/>
          <p:cNvSpPr txBox="1"/>
          <p:nvPr/>
        </p:nvSpPr>
        <p:spPr>
          <a:xfrm>
            <a:off x="815008" y="874853"/>
            <a:ext cx="4030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結論實驗結果小節</a:t>
            </a:r>
            <a:endParaRPr b="1" sz="3600">
              <a:solidFill>
                <a:srgbClr val="828979"/>
              </a:solidFill>
              <a:latin typeface="Microsoft Yahei"/>
              <a:ea typeface="Microsoft Yahei"/>
              <a:cs typeface="Microsoft Yahei"/>
              <a:sym typeface="Microsoft Yahei"/>
            </a:endParaRPr>
          </a:p>
        </p:txBody>
      </p:sp>
      <p:sp>
        <p:nvSpPr>
          <p:cNvPr id="823" name="Google Shape;823;p39"/>
          <p:cNvSpPr/>
          <p:nvPr/>
        </p:nvSpPr>
        <p:spPr>
          <a:xfrm>
            <a:off x="1093167" y="1734145"/>
            <a:ext cx="10778100" cy="46524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JhengHei"/>
                <a:ea typeface="Microsoft JhengHei"/>
                <a:cs typeface="Microsoft JhengHei"/>
                <a:sym typeface="Microsoft JhengHei"/>
              </a:rPr>
              <a:t>YOLOv5 即時情緒辨識模型</a:t>
            </a:r>
            <a:endParaRPr sz="2000">
              <a:solidFill>
                <a:srgbClr val="3A3838"/>
              </a:solidFill>
              <a:latin typeface="Microsoft JhengHei"/>
              <a:ea typeface="Microsoft JhengHei"/>
              <a:cs typeface="Microsoft JhengHei"/>
              <a:sym typeface="Microsoft JhengHei"/>
            </a:endParaRPr>
          </a:p>
          <a:p>
            <a:pPr indent="-457200" lvl="1" marL="9144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教師情緒辨識mAP@0.5 : </a:t>
            </a:r>
            <a:r>
              <a:rPr b="0" i="0" lang="zh-TW" sz="2000" u="none" cap="none" strike="noStrike">
                <a:solidFill>
                  <a:schemeClr val="dk1"/>
                </a:solidFill>
                <a:latin typeface="Microsoft Yahei"/>
                <a:ea typeface="Microsoft Yahei"/>
                <a:cs typeface="Microsoft Yahei"/>
                <a:sym typeface="Microsoft Yahei"/>
              </a:rPr>
              <a:t>98.1%</a:t>
            </a:r>
            <a:endParaRPr/>
          </a:p>
          <a:p>
            <a:pPr indent="-457200" lvl="1" marL="9144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學生情緒辨識mAP@0.5 : </a:t>
            </a:r>
            <a:r>
              <a:rPr b="0" i="0" lang="zh-TW" sz="2000" u="none" cap="none" strike="noStrike">
                <a:solidFill>
                  <a:schemeClr val="dk1"/>
                </a:solidFill>
                <a:latin typeface="Microsoft Yahei"/>
                <a:ea typeface="Microsoft Yahei"/>
                <a:cs typeface="Microsoft Yahei"/>
                <a:sym typeface="Microsoft Yahei"/>
              </a:rPr>
              <a:t>99.5%</a:t>
            </a:r>
            <a:endParaRPr/>
          </a:p>
          <a:p>
            <a:pPr indent="-457200" lvl="0" marL="457200" marR="0" rtl="0" algn="l">
              <a:lnSpc>
                <a:spcPct val="150000"/>
              </a:lnSpc>
              <a:spcBef>
                <a:spcPts val="0"/>
              </a:spcBef>
              <a:spcAft>
                <a:spcPts val="0"/>
              </a:spcAft>
              <a:buClr>
                <a:srgbClr val="3A3838"/>
              </a:buClr>
              <a:buSzPts val="2000"/>
              <a:buFont typeface="Microsoft Yahei"/>
              <a:buAutoNum type="arabicPeriod"/>
            </a:pPr>
            <a:r>
              <a:rPr lang="zh-TW" sz="2000">
                <a:solidFill>
                  <a:srgbClr val="3A3838"/>
                </a:solidFill>
                <a:latin typeface="Microsoft JhengHei"/>
                <a:ea typeface="Microsoft JhengHei"/>
                <a:cs typeface="Microsoft JhengHei"/>
                <a:sym typeface="Microsoft JhengHei"/>
              </a:rPr>
              <a:t>基於師生情緒渲染之教學滿意度成效預測模型</a:t>
            </a:r>
            <a:endParaRPr sz="2000">
              <a:solidFill>
                <a:srgbClr val="3A3838"/>
              </a:solidFill>
              <a:latin typeface="Microsoft JhengHei"/>
              <a:ea typeface="Microsoft JhengHei"/>
              <a:cs typeface="Microsoft JhengHei"/>
              <a:sym typeface="Microsoft JhengHei"/>
            </a:endParaRPr>
          </a:p>
          <a:p>
            <a:pPr indent="-457200" lvl="1" marL="914400" marR="0" rtl="0" algn="l">
              <a:lnSpc>
                <a:spcPct val="150000"/>
              </a:lnSpc>
              <a:spcBef>
                <a:spcPts val="0"/>
              </a:spcBef>
              <a:spcAft>
                <a:spcPts val="0"/>
              </a:spcAft>
              <a:buClr>
                <a:srgbClr val="3A3838"/>
              </a:buClr>
              <a:buSzPts val="2000"/>
              <a:buFont typeface="Microsoft Yahei"/>
              <a:buAutoNum type="arabicPeriod"/>
            </a:pPr>
            <a:r>
              <a:rPr b="0" i="0" lang="zh-TW" sz="2000" u="none" cap="none" strike="noStrike">
                <a:solidFill>
                  <a:srgbClr val="3A3838"/>
                </a:solidFill>
                <a:latin typeface="Microsoft JhengHei"/>
                <a:ea typeface="Microsoft JhengHei"/>
                <a:cs typeface="Microsoft JhengHei"/>
                <a:sym typeface="Microsoft JhengHei"/>
              </a:rPr>
              <a:t>回歸模型</a:t>
            </a:r>
            <a:endParaRPr b="0" i="0" sz="2000" u="none" cap="none" strike="noStrike">
              <a:solidFill>
                <a:srgbClr val="3A3838"/>
              </a:solidFill>
              <a:latin typeface="Microsoft JhengHei"/>
              <a:ea typeface="Microsoft JhengHei"/>
              <a:cs typeface="Microsoft JhengHei"/>
              <a:sym typeface="Microsoft JhengHei"/>
            </a:endParaRPr>
          </a:p>
          <a:p>
            <a:pPr indent="-457200" lvl="2" marL="1371600" marR="0" rtl="0" algn="l">
              <a:lnSpc>
                <a:spcPct val="150000"/>
              </a:lnSpc>
              <a:spcBef>
                <a:spcPts val="0"/>
              </a:spcBef>
              <a:spcAft>
                <a:spcPts val="0"/>
              </a:spcAft>
              <a:buClr>
                <a:srgbClr val="3A3838"/>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設立分數區間驗證預測值與評鑑量表實際值的關係</a:t>
            </a:r>
            <a:endParaRPr b="0" i="0" sz="2000" u="none" cap="none" strike="noStrike">
              <a:solidFill>
                <a:srgbClr val="3A3838"/>
              </a:solidFill>
              <a:latin typeface="Microsoft JhengHei"/>
              <a:ea typeface="Microsoft JhengHei"/>
              <a:cs typeface="Microsoft JhengHei"/>
              <a:sym typeface="Microsoft JhengHei"/>
            </a:endParaRPr>
          </a:p>
          <a:p>
            <a:pPr indent="-457200" lvl="2" marL="1371600" marR="0" rtl="0" algn="l">
              <a:lnSpc>
                <a:spcPct val="150000"/>
              </a:lnSpc>
              <a:spcBef>
                <a:spcPts val="0"/>
              </a:spcBef>
              <a:spcAft>
                <a:spcPts val="0"/>
              </a:spcAft>
              <a:buClr>
                <a:srgbClr val="3A3838"/>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最好模型: </a:t>
            </a:r>
            <a:endParaRPr b="0" i="0" sz="2000" u="none" cap="none" strike="noStrike">
              <a:solidFill>
                <a:srgbClr val="3A3838"/>
              </a:solidFill>
              <a:latin typeface="Microsoft JhengHei"/>
              <a:ea typeface="Microsoft JhengHei"/>
              <a:cs typeface="Microsoft JhengHei"/>
              <a:sym typeface="Microsoft JhengHei"/>
            </a:endParaRPr>
          </a:p>
          <a:p>
            <a:pPr indent="-457200" lvl="3" marL="1828800" marR="0" rtl="0" algn="l">
              <a:lnSpc>
                <a:spcPct val="150000"/>
              </a:lnSpc>
              <a:spcBef>
                <a:spcPts val="0"/>
              </a:spcBef>
              <a:spcAft>
                <a:spcPts val="0"/>
              </a:spcAft>
              <a:buClr>
                <a:srgbClr val="3A3838"/>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適合 </a:t>
            </a:r>
            <a:r>
              <a:rPr b="1" i="0" lang="zh-TW" sz="2000" u="none" cap="none" strike="noStrike">
                <a:solidFill>
                  <a:srgbClr val="3A3838"/>
                </a:solidFill>
                <a:latin typeface="Microsoft JhengHei"/>
                <a:ea typeface="Microsoft JhengHei"/>
                <a:cs typeface="Microsoft JhengHei"/>
                <a:sym typeface="Microsoft JhengHei"/>
              </a:rPr>
              <a:t>160</a:t>
            </a:r>
            <a:r>
              <a:rPr b="0" i="0" lang="zh-TW" sz="2000" u="none" cap="none" strike="noStrike">
                <a:solidFill>
                  <a:srgbClr val="3A3838"/>
                </a:solidFill>
                <a:latin typeface="Microsoft JhengHei"/>
                <a:ea typeface="Microsoft JhengHei"/>
                <a:cs typeface="Microsoft JhengHei"/>
                <a:sym typeface="Microsoft JhengHei"/>
              </a:rPr>
              <a:t> 秒預測一次</a:t>
            </a:r>
            <a:endParaRPr b="0" i="0" sz="2000" u="none" cap="none" strike="noStrike">
              <a:solidFill>
                <a:srgbClr val="3A3838"/>
              </a:solidFill>
              <a:latin typeface="Microsoft JhengHei"/>
              <a:ea typeface="Microsoft JhengHei"/>
              <a:cs typeface="Microsoft JhengHei"/>
              <a:sym typeface="Microsoft JhengHei"/>
            </a:endParaRPr>
          </a:p>
          <a:p>
            <a:pPr indent="-457200" lvl="3" marL="1828800" marR="0" rtl="0" algn="l">
              <a:lnSpc>
                <a:spcPct val="150000"/>
              </a:lnSpc>
              <a:spcBef>
                <a:spcPts val="0"/>
              </a:spcBef>
              <a:spcAft>
                <a:spcPts val="0"/>
              </a:spcAft>
              <a:buClr>
                <a:srgbClr val="3A3838"/>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平均值 - 3.7787, 標準差 – 0.79186 </a:t>
            </a:r>
            <a:endParaRPr b="0" i="0" sz="2000" u="none" cap="none" strike="noStrike">
              <a:solidFill>
                <a:srgbClr val="3A3838"/>
              </a:solidFill>
              <a:latin typeface="Microsoft JhengHei"/>
              <a:ea typeface="Microsoft JhengHei"/>
              <a:cs typeface="Microsoft JhengHei"/>
              <a:sym typeface="Microsoft JhengHei"/>
            </a:endParaRPr>
          </a:p>
          <a:p>
            <a:pPr indent="-457200" lvl="3" marL="1828800" marR="0" rtl="0" algn="l">
              <a:lnSpc>
                <a:spcPct val="150000"/>
              </a:lnSpc>
              <a:spcBef>
                <a:spcPts val="0"/>
              </a:spcBef>
              <a:spcAft>
                <a:spcPts val="0"/>
              </a:spcAft>
              <a:buClr>
                <a:srgbClr val="3A3838"/>
              </a:buClr>
              <a:buSzPts val="2000"/>
              <a:buFont typeface="Arial"/>
              <a:buChar char="•"/>
            </a:pPr>
            <a:r>
              <a:rPr b="0" i="0" lang="zh-TW" sz="2000" u="none" cap="none" strike="noStrike">
                <a:solidFill>
                  <a:srgbClr val="3A3838"/>
                </a:solidFill>
                <a:latin typeface="Microsoft JhengHei"/>
                <a:ea typeface="Microsoft JhengHei"/>
                <a:cs typeface="Microsoft JhengHei"/>
                <a:sym typeface="Microsoft JhengHei"/>
              </a:rPr>
              <a:t>1.08%的數量低估誤差大於0.55， 0%的數量高估誤差大於0.55</a:t>
            </a:r>
            <a:endParaRPr b="0" i="0" sz="2000" u="none" cap="none" strike="noStrike">
              <a:solidFill>
                <a:srgbClr val="3A3838"/>
              </a:solidFill>
              <a:latin typeface="Microsoft JhengHei"/>
              <a:ea typeface="Microsoft JhengHei"/>
              <a:cs typeface="Microsoft JhengHei"/>
              <a:sym typeface="Microsoft JhengHei"/>
            </a:endParaRPr>
          </a:p>
        </p:txBody>
      </p:sp>
      <p:sp>
        <p:nvSpPr>
          <p:cNvPr id="824" name="Google Shape;824;p39"/>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grpSp>
        <p:nvGrpSpPr>
          <p:cNvPr id="825" name="Google Shape;825;p39"/>
          <p:cNvGrpSpPr/>
          <p:nvPr/>
        </p:nvGrpSpPr>
        <p:grpSpPr>
          <a:xfrm>
            <a:off x="6586593" y="175485"/>
            <a:ext cx="5659350" cy="346714"/>
            <a:chOff x="7013398" y="-95943"/>
            <a:chExt cx="5659350" cy="346714"/>
          </a:xfrm>
        </p:grpSpPr>
        <p:sp>
          <p:nvSpPr>
            <p:cNvPr id="826" name="Google Shape;826;p39"/>
            <p:cNvSpPr/>
            <p:nvPr/>
          </p:nvSpPr>
          <p:spPr>
            <a:xfrm>
              <a:off x="8029151" y="-87929"/>
              <a:ext cx="1005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827" name="Google Shape;827;p39"/>
            <p:cNvSpPr/>
            <p:nvPr/>
          </p:nvSpPr>
          <p:spPr>
            <a:xfrm>
              <a:off x="1061984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828" name="Google Shape;828;p39"/>
            <p:cNvSpPr/>
            <p:nvPr/>
          </p:nvSpPr>
          <p:spPr>
            <a:xfrm>
              <a:off x="9042486" y="-87929"/>
              <a:ext cx="17883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研究結果與分析</a:t>
              </a:r>
              <a:endParaRPr i="0" sz="1600" u="none" cap="none" strike="noStrike">
                <a:solidFill>
                  <a:schemeClr val="lt1"/>
                </a:solidFill>
                <a:latin typeface="Microsoft JhengHei"/>
                <a:ea typeface="Microsoft JhengHei"/>
                <a:cs typeface="Microsoft JhengHei"/>
                <a:sym typeface="Microsoft JhengHei"/>
              </a:endParaRPr>
            </a:p>
          </p:txBody>
        </p:sp>
        <p:sp>
          <p:nvSpPr>
            <p:cNvPr id="829" name="Google Shape;829;p39"/>
            <p:cNvSpPr/>
            <p:nvPr/>
          </p:nvSpPr>
          <p:spPr>
            <a:xfrm>
              <a:off x="7013398" y="-95943"/>
              <a:ext cx="1176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問題描述</a:t>
              </a:r>
              <a:endParaRPr i="0" sz="1600" u="none" cap="none" strike="noStrike">
                <a:solidFill>
                  <a:srgbClr val="A5A5A5"/>
                </a:solidFill>
                <a:latin typeface="Microsoft JhengHei"/>
                <a:ea typeface="Microsoft JhengHei"/>
                <a:cs typeface="Microsoft JhengHei"/>
                <a:sym typeface="Microsoft JhengHei"/>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3" name="Shape 833"/>
        <p:cNvGrpSpPr/>
        <p:nvPr/>
      </p:nvGrpSpPr>
      <p:grpSpPr>
        <a:xfrm>
          <a:off x="0" y="0"/>
          <a:ext cx="0" cy="0"/>
          <a:chOff x="0" y="0"/>
          <a:chExt cx="0" cy="0"/>
        </a:xfrm>
      </p:grpSpPr>
      <p:pic>
        <p:nvPicPr>
          <p:cNvPr id="834" name="Google Shape;834;p40"/>
          <p:cNvPicPr preferRelativeResize="0"/>
          <p:nvPr/>
        </p:nvPicPr>
        <p:blipFill rotWithShape="1">
          <a:blip r:embed="rId3">
            <a:alphaModFix/>
          </a:blip>
          <a:srcRect b="0" l="0" r="0" t="0"/>
          <a:stretch/>
        </p:blipFill>
        <p:spPr>
          <a:xfrm>
            <a:off x="2454442" y="1172646"/>
            <a:ext cx="7283116" cy="4512706"/>
          </a:xfrm>
          <a:prstGeom prst="rect">
            <a:avLst/>
          </a:prstGeom>
          <a:noFill/>
          <a:ln>
            <a:noFill/>
          </a:ln>
        </p:spPr>
      </p:pic>
      <p:sp>
        <p:nvSpPr>
          <p:cNvPr id="835" name="Google Shape;835;p40"/>
          <p:cNvSpPr/>
          <p:nvPr/>
        </p:nvSpPr>
        <p:spPr>
          <a:xfrm>
            <a:off x="2895600" y="3760301"/>
            <a:ext cx="1515900" cy="15816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36" name="Google Shape;836;p40"/>
          <p:cNvSpPr/>
          <p:nvPr/>
        </p:nvSpPr>
        <p:spPr>
          <a:xfrm>
            <a:off x="4427621" y="2573184"/>
            <a:ext cx="2101500" cy="24882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37" name="Google Shape;837;p40"/>
          <p:cNvSpPr/>
          <p:nvPr/>
        </p:nvSpPr>
        <p:spPr>
          <a:xfrm>
            <a:off x="6529137" y="4050632"/>
            <a:ext cx="449100" cy="705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38" name="Google Shape;838;p40"/>
          <p:cNvSpPr/>
          <p:nvPr/>
        </p:nvSpPr>
        <p:spPr>
          <a:xfrm>
            <a:off x="6978316" y="2326105"/>
            <a:ext cx="738000" cy="21738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39" name="Google Shape;839;p40"/>
          <p:cNvSpPr/>
          <p:nvPr/>
        </p:nvSpPr>
        <p:spPr>
          <a:xfrm>
            <a:off x="7796463" y="2377455"/>
            <a:ext cx="954600" cy="15447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40" name="Google Shape;840;p40"/>
          <p:cNvSpPr/>
          <p:nvPr/>
        </p:nvSpPr>
        <p:spPr>
          <a:xfrm>
            <a:off x="8799095" y="1350759"/>
            <a:ext cx="601500" cy="22506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5" name="Shape 845"/>
        <p:cNvGrpSpPr/>
        <p:nvPr/>
      </p:nvGrpSpPr>
      <p:grpSpPr>
        <a:xfrm>
          <a:off x="0" y="0"/>
          <a:ext cx="0" cy="0"/>
          <a:chOff x="0" y="0"/>
          <a:chExt cx="0" cy="0"/>
        </a:xfrm>
      </p:grpSpPr>
      <p:pic>
        <p:nvPicPr>
          <p:cNvPr id="846" name="Google Shape;846;p41"/>
          <p:cNvPicPr preferRelativeResize="0"/>
          <p:nvPr/>
        </p:nvPicPr>
        <p:blipFill rotWithShape="1">
          <a:blip r:embed="rId3">
            <a:alphaModFix/>
          </a:blip>
          <a:srcRect b="0" l="0" r="0" t="0"/>
          <a:stretch/>
        </p:blipFill>
        <p:spPr>
          <a:xfrm>
            <a:off x="2237872" y="932432"/>
            <a:ext cx="7854573" cy="4866788"/>
          </a:xfrm>
          <a:prstGeom prst="rect">
            <a:avLst/>
          </a:prstGeom>
          <a:noFill/>
          <a:ln>
            <a:noFill/>
          </a:ln>
        </p:spPr>
      </p:pic>
      <p:sp>
        <p:nvSpPr>
          <p:cNvPr id="847" name="Google Shape;847;p41"/>
          <p:cNvSpPr/>
          <p:nvPr/>
        </p:nvSpPr>
        <p:spPr>
          <a:xfrm>
            <a:off x="3466965" y="4216589"/>
            <a:ext cx="152400" cy="6333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48" name="Google Shape;848;p41"/>
          <p:cNvSpPr/>
          <p:nvPr/>
        </p:nvSpPr>
        <p:spPr>
          <a:xfrm>
            <a:off x="4186900" y="3984954"/>
            <a:ext cx="160500" cy="8505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49" name="Google Shape;849;p41"/>
          <p:cNvSpPr/>
          <p:nvPr/>
        </p:nvSpPr>
        <p:spPr>
          <a:xfrm>
            <a:off x="5237748" y="3688110"/>
            <a:ext cx="208500" cy="17823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0" name="Google Shape;850;p41"/>
          <p:cNvSpPr/>
          <p:nvPr/>
        </p:nvSpPr>
        <p:spPr>
          <a:xfrm>
            <a:off x="5780149" y="3559775"/>
            <a:ext cx="208500" cy="10443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1" name="Google Shape;851;p41"/>
          <p:cNvSpPr/>
          <p:nvPr/>
        </p:nvSpPr>
        <p:spPr>
          <a:xfrm>
            <a:off x="6165159" y="3506851"/>
            <a:ext cx="208500" cy="4797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2" name="Google Shape;852;p41"/>
          <p:cNvSpPr/>
          <p:nvPr/>
        </p:nvSpPr>
        <p:spPr>
          <a:xfrm>
            <a:off x="6338591" y="3365825"/>
            <a:ext cx="208500" cy="12384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3" name="Google Shape;853;p41"/>
          <p:cNvSpPr/>
          <p:nvPr/>
        </p:nvSpPr>
        <p:spPr>
          <a:xfrm>
            <a:off x="8165432" y="2321516"/>
            <a:ext cx="328800" cy="28602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4" name="Google Shape;854;p41"/>
          <p:cNvSpPr/>
          <p:nvPr/>
        </p:nvSpPr>
        <p:spPr>
          <a:xfrm>
            <a:off x="8659710" y="2129733"/>
            <a:ext cx="235500" cy="24021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5" name="Google Shape;855;p41"/>
          <p:cNvSpPr/>
          <p:nvPr/>
        </p:nvSpPr>
        <p:spPr>
          <a:xfrm>
            <a:off x="9030637" y="2129733"/>
            <a:ext cx="235500" cy="24021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6" name="Google Shape;856;p41"/>
          <p:cNvSpPr/>
          <p:nvPr/>
        </p:nvSpPr>
        <p:spPr>
          <a:xfrm>
            <a:off x="2728161" y="5181600"/>
            <a:ext cx="18198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7" name="Google Shape;857;p41"/>
          <p:cNvSpPr/>
          <p:nvPr/>
        </p:nvSpPr>
        <p:spPr>
          <a:xfrm>
            <a:off x="4531894" y="4895610"/>
            <a:ext cx="27351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8" name="Google Shape;858;p41"/>
          <p:cNvSpPr/>
          <p:nvPr/>
        </p:nvSpPr>
        <p:spPr>
          <a:xfrm>
            <a:off x="7267074" y="4336904"/>
            <a:ext cx="1785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59" name="Google Shape;859;p41"/>
          <p:cNvSpPr/>
          <p:nvPr/>
        </p:nvSpPr>
        <p:spPr>
          <a:xfrm>
            <a:off x="7445496" y="3698964"/>
            <a:ext cx="14499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60" name="Google Shape;860;p41"/>
          <p:cNvSpPr/>
          <p:nvPr/>
        </p:nvSpPr>
        <p:spPr>
          <a:xfrm>
            <a:off x="8890356" y="3411449"/>
            <a:ext cx="11991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4"/>
          <p:cNvSpPr txBox="1"/>
          <p:nvPr/>
        </p:nvSpPr>
        <p:spPr>
          <a:xfrm>
            <a:off x="815008" y="874853"/>
            <a:ext cx="40254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課堂教學成效反映</a:t>
            </a:r>
            <a:endParaRPr b="1" sz="3600">
              <a:solidFill>
                <a:srgbClr val="828979"/>
              </a:solidFill>
              <a:latin typeface="Microsoft Yahei"/>
              <a:ea typeface="Microsoft Yahei"/>
              <a:cs typeface="Microsoft Yahei"/>
              <a:sym typeface="Microsoft Yahei"/>
            </a:endParaRPr>
          </a:p>
        </p:txBody>
      </p:sp>
      <p:grpSp>
        <p:nvGrpSpPr>
          <p:cNvPr id="154" name="Google Shape;154;p4"/>
          <p:cNvGrpSpPr/>
          <p:nvPr/>
        </p:nvGrpSpPr>
        <p:grpSpPr>
          <a:xfrm>
            <a:off x="6425359" y="175485"/>
            <a:ext cx="5546264" cy="346714"/>
            <a:chOff x="6852164" y="-95943"/>
            <a:chExt cx="5546264" cy="346714"/>
          </a:xfrm>
        </p:grpSpPr>
        <p:sp>
          <p:nvSpPr>
            <p:cNvPr id="155" name="Google Shape;155;p4"/>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156" name="Google Shape;156;p4"/>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157" name="Google Shape;157;p4"/>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158" name="Google Shape;158;p4"/>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159" name="Google Shape;159;p4"/>
          <p:cNvSpPr/>
          <p:nvPr/>
        </p:nvSpPr>
        <p:spPr>
          <a:xfrm>
            <a:off x="234462" y="1976076"/>
            <a:ext cx="7772400" cy="4654500"/>
          </a:xfrm>
          <a:prstGeom prst="rect">
            <a:avLst/>
          </a:prstGeom>
          <a:noFill/>
          <a:ln>
            <a:noFill/>
          </a:ln>
        </p:spPr>
        <p:txBody>
          <a:bodyPr anchorCtr="0" anchor="t" bIns="45700" lIns="91425" spcFirstLastPara="1" rIns="91425" wrap="square" tIns="45700">
            <a:spAutoFit/>
          </a:bodyPr>
          <a:lstStyle/>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學生反映教師教學成效</a:t>
            </a:r>
            <a:endParaRPr b="0" i="0" sz="2000" u="none" cap="none" strike="noStrike">
              <a:solidFill>
                <a:srgbClr val="3F3F3F"/>
              </a:solidFill>
              <a:latin typeface="Microsoft Yahei"/>
              <a:ea typeface="Microsoft Yahei"/>
              <a:cs typeface="Microsoft Yahei"/>
              <a:sym typeface="Microsoft Yahei"/>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期中期末教學評量:</a:t>
            </a:r>
            <a:endParaRPr/>
          </a:p>
          <a:p>
            <a:pPr indent="-285750" lvl="4" marL="22161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不客觀</a:t>
            </a:r>
            <a:endParaRPr b="0" i="0" sz="2000" u="none" cap="none" strike="noStrike">
              <a:solidFill>
                <a:srgbClr val="3F3F3F"/>
              </a:solidFill>
              <a:latin typeface="Microsoft Yahei"/>
              <a:ea typeface="Microsoft Yahei"/>
              <a:cs typeface="Microsoft Yahei"/>
              <a:sym typeface="Microsoft Yahei"/>
            </a:endParaRPr>
          </a:p>
          <a:p>
            <a:pPr indent="-285750" lvl="4" marL="22161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週期長，無法即時反應</a:t>
            </a:r>
            <a:endParaRPr b="0" i="0" sz="2000" u="none" cap="none" strike="noStrike">
              <a:solidFill>
                <a:srgbClr val="3F3F3F"/>
              </a:solidFill>
              <a:latin typeface="Microsoft Yahei"/>
              <a:ea typeface="Microsoft Yahei"/>
              <a:cs typeface="Microsoft Yahei"/>
              <a:sym typeface="Microsoft Yahei"/>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遠距教學 (COVID-19) 成為主流</a:t>
            </a:r>
            <a:endParaRPr b="0" i="0" sz="2000" u="none" cap="none" strike="noStrike">
              <a:solidFill>
                <a:srgbClr val="3F3F3F"/>
              </a:solidFill>
              <a:latin typeface="Microsoft Yahei"/>
              <a:ea typeface="Microsoft Yahei"/>
              <a:cs typeface="Microsoft Yahei"/>
              <a:sym typeface="Microsoft Yahei"/>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師生互動影響教學品質 (面對面 -&gt; 端對端)</a:t>
            </a:r>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改善:</a:t>
            </a:r>
            <a:endParaRPr/>
          </a:p>
          <a:p>
            <a:pPr indent="-285750" lvl="4" marL="2216150" marR="0" rtl="0" algn="l">
              <a:lnSpc>
                <a:spcPct val="150000"/>
              </a:lnSpc>
              <a:spcBef>
                <a:spcPts val="0"/>
              </a:spcBef>
              <a:spcAft>
                <a:spcPts val="0"/>
              </a:spcAft>
              <a:buClr>
                <a:srgbClr val="1F3651"/>
              </a:buClr>
              <a:buSzPts val="2000"/>
              <a:buFont typeface="Arial"/>
              <a:buChar char="•"/>
            </a:pPr>
            <a:r>
              <a:rPr b="1" i="0" lang="zh-TW" sz="2000" u="none" cap="none" strike="noStrike">
                <a:solidFill>
                  <a:srgbClr val="FF0000"/>
                </a:solidFill>
                <a:latin typeface="Microsoft Yahei"/>
                <a:ea typeface="Microsoft Yahei"/>
                <a:cs typeface="Microsoft Yahei"/>
                <a:sym typeface="Microsoft Yahei"/>
              </a:rPr>
              <a:t>即時</a:t>
            </a:r>
            <a:r>
              <a:rPr b="0" i="0" lang="zh-TW" sz="2000" u="none" cap="none" strike="noStrike">
                <a:solidFill>
                  <a:srgbClr val="3F3F3F"/>
                </a:solidFill>
                <a:latin typeface="Microsoft Yahei"/>
                <a:ea typeface="Microsoft Yahei"/>
                <a:cs typeface="Microsoft Yahei"/>
                <a:sym typeface="Microsoft Yahei"/>
              </a:rPr>
              <a:t>監控教學成效，改進教學策略</a:t>
            </a:r>
            <a:endParaRPr b="0" i="0" sz="2000" u="none" cap="none" strike="noStrike">
              <a:solidFill>
                <a:srgbClr val="3F3F3F"/>
              </a:solidFill>
              <a:latin typeface="Microsoft Yahei"/>
              <a:ea typeface="Microsoft Yahei"/>
              <a:cs typeface="Microsoft Yahei"/>
              <a:sym typeface="Microsoft Yahei"/>
            </a:endParaRPr>
          </a:p>
          <a:p>
            <a:pPr indent="-285750" lvl="4" marL="22161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透過</a:t>
            </a:r>
            <a:r>
              <a:rPr b="1" i="0" lang="zh-TW" sz="2000" u="none" cap="none" strike="noStrike">
                <a:solidFill>
                  <a:srgbClr val="FF0000"/>
                </a:solidFill>
                <a:latin typeface="Microsoft Yahei"/>
                <a:ea typeface="Microsoft Yahei"/>
                <a:cs typeface="Microsoft Yahei"/>
                <a:sym typeface="Microsoft Yahei"/>
              </a:rPr>
              <a:t>情緒渲染</a:t>
            </a:r>
            <a:r>
              <a:rPr b="0" i="0" lang="zh-TW" sz="2000" u="none" cap="none" strike="noStrike">
                <a:solidFill>
                  <a:srgbClr val="3F3F3F"/>
                </a:solidFill>
                <a:latin typeface="Microsoft Yahei"/>
                <a:ea typeface="Microsoft Yahei"/>
                <a:cs typeface="Microsoft Yahei"/>
                <a:sym typeface="Microsoft Yahei"/>
              </a:rPr>
              <a:t>機制評估教學成效</a:t>
            </a:r>
            <a:endParaRPr b="0" i="0" sz="2000" u="none" cap="none" strike="noStrike">
              <a:solidFill>
                <a:srgbClr val="3F3F3F"/>
              </a:solidFill>
              <a:latin typeface="Microsoft Yahei"/>
              <a:ea typeface="Microsoft Yahei"/>
              <a:cs typeface="Microsoft Yahei"/>
              <a:sym typeface="Microsoft Yahei"/>
            </a:endParaRPr>
          </a:p>
          <a:p>
            <a:pPr indent="-158750" lvl="2" marL="1301750" marR="0" rtl="0" algn="l">
              <a:lnSpc>
                <a:spcPct val="150000"/>
              </a:lnSpc>
              <a:spcBef>
                <a:spcPts val="0"/>
              </a:spcBef>
              <a:spcAft>
                <a:spcPts val="0"/>
              </a:spcAft>
              <a:buClr>
                <a:srgbClr val="1F3651"/>
              </a:buClr>
              <a:buSzPts val="2000"/>
              <a:buFont typeface="Arial"/>
              <a:buNone/>
            </a:pPr>
            <a:r>
              <a:t/>
            </a:r>
            <a:endParaRPr b="0" i="0" sz="2000" u="none" cap="none" strike="noStrike">
              <a:solidFill>
                <a:srgbClr val="3F3F3F"/>
              </a:solidFill>
              <a:latin typeface="Microsoft Yahei"/>
              <a:ea typeface="Microsoft Yahei"/>
              <a:cs typeface="Microsoft Yahei"/>
              <a:sym typeface="Microsoft Yahei"/>
            </a:endParaRPr>
          </a:p>
        </p:txBody>
      </p:sp>
      <p:sp>
        <p:nvSpPr>
          <p:cNvPr id="160" name="Google Shape;160;p4"/>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5" name="Shape 865"/>
        <p:cNvGrpSpPr/>
        <p:nvPr/>
      </p:nvGrpSpPr>
      <p:grpSpPr>
        <a:xfrm>
          <a:off x="0" y="0"/>
          <a:ext cx="0" cy="0"/>
          <a:chOff x="0" y="0"/>
          <a:chExt cx="0" cy="0"/>
        </a:xfrm>
      </p:grpSpPr>
      <p:pic>
        <p:nvPicPr>
          <p:cNvPr id="866" name="Google Shape;866;p42"/>
          <p:cNvPicPr preferRelativeResize="0"/>
          <p:nvPr/>
        </p:nvPicPr>
        <p:blipFill rotWithShape="1">
          <a:blip r:embed="rId3">
            <a:alphaModFix/>
          </a:blip>
          <a:srcRect b="0" l="0" r="0" t="0"/>
          <a:stretch/>
        </p:blipFill>
        <p:spPr>
          <a:xfrm>
            <a:off x="2630905" y="1530638"/>
            <a:ext cx="5951621" cy="3796724"/>
          </a:xfrm>
          <a:prstGeom prst="rect">
            <a:avLst/>
          </a:prstGeom>
          <a:noFill/>
          <a:ln>
            <a:noFill/>
          </a:ln>
        </p:spPr>
      </p:pic>
      <p:sp>
        <p:nvSpPr>
          <p:cNvPr id="867" name="Google Shape;867;p42"/>
          <p:cNvSpPr/>
          <p:nvPr/>
        </p:nvSpPr>
        <p:spPr>
          <a:xfrm>
            <a:off x="7459579" y="4108163"/>
            <a:ext cx="537300" cy="3756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68" name="Google Shape;868;p42"/>
          <p:cNvSpPr/>
          <p:nvPr/>
        </p:nvSpPr>
        <p:spPr>
          <a:xfrm>
            <a:off x="6994358" y="4589426"/>
            <a:ext cx="537300" cy="3756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69" name="Google Shape;869;p42"/>
          <p:cNvSpPr/>
          <p:nvPr/>
        </p:nvSpPr>
        <p:spPr>
          <a:xfrm>
            <a:off x="5338011" y="3732557"/>
            <a:ext cx="537300" cy="7512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0" name="Google Shape;870;p42"/>
          <p:cNvSpPr/>
          <p:nvPr/>
        </p:nvSpPr>
        <p:spPr>
          <a:xfrm>
            <a:off x="4728411" y="4863526"/>
            <a:ext cx="537300" cy="285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1" name="Google Shape;871;p42"/>
          <p:cNvSpPr/>
          <p:nvPr/>
        </p:nvSpPr>
        <p:spPr>
          <a:xfrm>
            <a:off x="3485148" y="4340774"/>
            <a:ext cx="918300" cy="285900"/>
          </a:xfrm>
          <a:prstGeom prst="rect">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2" name="Google Shape;872;p42"/>
          <p:cNvSpPr/>
          <p:nvPr/>
        </p:nvSpPr>
        <p:spPr>
          <a:xfrm>
            <a:off x="2945733" y="4866294"/>
            <a:ext cx="14577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3" name="Google Shape;873;p42"/>
          <p:cNvSpPr/>
          <p:nvPr/>
        </p:nvSpPr>
        <p:spPr>
          <a:xfrm>
            <a:off x="4306302" y="4589426"/>
            <a:ext cx="21426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4" name="Google Shape;874;p42"/>
          <p:cNvSpPr/>
          <p:nvPr/>
        </p:nvSpPr>
        <p:spPr>
          <a:xfrm>
            <a:off x="6593304" y="3716516"/>
            <a:ext cx="10026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5" name="Google Shape;875;p42"/>
          <p:cNvSpPr/>
          <p:nvPr/>
        </p:nvSpPr>
        <p:spPr>
          <a:xfrm>
            <a:off x="7603959" y="3429000"/>
            <a:ext cx="8904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6" name="Google Shape;876;p42"/>
          <p:cNvSpPr/>
          <p:nvPr/>
        </p:nvSpPr>
        <p:spPr>
          <a:xfrm>
            <a:off x="6416841" y="4169563"/>
            <a:ext cx="176400" cy="285900"/>
          </a:xfrm>
          <a:prstGeom prst="rect">
            <a:avLst/>
          </a:prstGeom>
          <a:noFill/>
          <a:ln cap="flat" cmpd="sng" w="12700">
            <a:solidFill>
              <a:srgbClr val="1A1AF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877" name="Google Shape;877;p42"/>
          <p:cNvSpPr/>
          <p:nvPr/>
        </p:nvSpPr>
        <p:spPr>
          <a:xfrm>
            <a:off x="5085579" y="1036980"/>
            <a:ext cx="1042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E區39筆</a:t>
            </a:r>
            <a:endParaRPr sz="1800">
              <a:solidFill>
                <a:schemeClr val="dk1"/>
              </a:solidFill>
              <a:latin typeface="Microsoft Yahei"/>
              <a:ea typeface="Microsoft Yahei"/>
              <a:cs typeface="Microsoft Yahei"/>
              <a:sym typeface="Microsoft Yahei"/>
            </a:endParaRPr>
          </a:p>
        </p:txBody>
      </p:sp>
      <p:sp>
        <p:nvSpPr>
          <p:cNvPr id="878" name="Google Shape;878;p42"/>
          <p:cNvSpPr/>
          <p:nvPr/>
        </p:nvSpPr>
        <p:spPr>
          <a:xfrm>
            <a:off x="382142" y="3993757"/>
            <a:ext cx="1329300" cy="147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A區 - 67筆</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B區 - 46筆</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C區 - 59筆</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D區 - 66筆</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zh-TW" sz="1800">
                <a:solidFill>
                  <a:schemeClr val="dk1"/>
                </a:solidFill>
                <a:latin typeface="Arial"/>
                <a:ea typeface="Arial"/>
                <a:cs typeface="Arial"/>
                <a:sym typeface="Arial"/>
              </a:rPr>
              <a:t>E區 - 39筆</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nvSpPr>
        <p:spPr>
          <a:xfrm>
            <a:off x="882383" y="514663"/>
            <a:ext cx="70686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課堂情緒渲染</a:t>
            </a:r>
            <a:r>
              <a:rPr lang="zh-TW" sz="3600">
                <a:solidFill>
                  <a:srgbClr val="3F3F3F"/>
                </a:solidFill>
                <a:latin typeface="Microsoft Yahei"/>
                <a:ea typeface="Microsoft Yahei"/>
                <a:cs typeface="Microsoft Yahei"/>
                <a:sym typeface="Microsoft Yahei"/>
              </a:rPr>
              <a:t>: </a:t>
            </a:r>
            <a:endParaRPr sz="3600">
              <a:solidFill>
                <a:srgbClr val="3F3F3F"/>
              </a:solidFill>
              <a:latin typeface="Microsoft Yahei"/>
              <a:ea typeface="Microsoft Yahei"/>
              <a:cs typeface="Microsoft Yahei"/>
              <a:sym typeface="Microsoft Yahei"/>
            </a:endParaRPr>
          </a:p>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教師情緒與學生情緒的交互影響</a:t>
            </a:r>
            <a:endParaRPr b="1" sz="3600">
              <a:solidFill>
                <a:srgbClr val="828979"/>
              </a:solidFill>
              <a:latin typeface="Microsoft Yahei"/>
              <a:ea typeface="Microsoft Yahei"/>
              <a:cs typeface="Microsoft Yahei"/>
              <a:sym typeface="Microsoft Yahei"/>
            </a:endParaRPr>
          </a:p>
        </p:txBody>
      </p:sp>
      <p:grpSp>
        <p:nvGrpSpPr>
          <p:cNvPr id="167" name="Google Shape;167;p5"/>
          <p:cNvGrpSpPr/>
          <p:nvPr/>
        </p:nvGrpSpPr>
        <p:grpSpPr>
          <a:xfrm>
            <a:off x="6425359" y="175485"/>
            <a:ext cx="5546264" cy="346714"/>
            <a:chOff x="6852164" y="-95943"/>
            <a:chExt cx="5546264" cy="346714"/>
          </a:xfrm>
        </p:grpSpPr>
        <p:sp>
          <p:nvSpPr>
            <p:cNvPr id="168" name="Google Shape;168;p5"/>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169" name="Google Shape;169;p5"/>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170" name="Google Shape;170;p5"/>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171" name="Google Shape;171;p5"/>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172" name="Google Shape;172;p5"/>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173" name="Google Shape;173;p5"/>
          <p:cNvSpPr/>
          <p:nvPr/>
        </p:nvSpPr>
        <p:spPr>
          <a:xfrm>
            <a:off x="1052846" y="2535069"/>
            <a:ext cx="14037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外在作用</a:t>
            </a:r>
            <a:endParaRPr b="1" sz="3600">
              <a:solidFill>
                <a:srgbClr val="828979"/>
              </a:solidFill>
              <a:latin typeface="Microsoft Yahei"/>
              <a:ea typeface="Microsoft Yahei"/>
              <a:cs typeface="Microsoft Yahei"/>
              <a:sym typeface="Microsoft Yahei"/>
            </a:endParaRPr>
          </a:p>
        </p:txBody>
      </p:sp>
      <p:sp>
        <p:nvSpPr>
          <p:cNvPr id="174" name="Google Shape;174;p5"/>
          <p:cNvSpPr/>
          <p:nvPr/>
        </p:nvSpPr>
        <p:spPr>
          <a:xfrm>
            <a:off x="2106010" y="2609644"/>
            <a:ext cx="6648000" cy="961200"/>
          </a:xfrm>
          <a:prstGeom prst="rect">
            <a:avLst/>
          </a:prstGeom>
          <a:noFill/>
          <a:ln>
            <a:noFill/>
          </a:ln>
        </p:spPr>
        <p:txBody>
          <a:bodyPr anchorCtr="0" anchor="t" bIns="45700" lIns="72000" spcFirstLastPara="1" rIns="72000" wrap="square" tIns="45700">
            <a:spAutoFit/>
          </a:bodyPr>
          <a:lstStyle/>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情緒渲染 + 社會評價認同 -&gt; 達到師生情緒上趨同</a:t>
            </a:r>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教師正向情緒 -&gt; 提升學生學習成就</a:t>
            </a:r>
            <a:endParaRPr/>
          </a:p>
        </p:txBody>
      </p:sp>
      <p:sp>
        <p:nvSpPr>
          <p:cNvPr id="175" name="Google Shape;175;p5"/>
          <p:cNvSpPr/>
          <p:nvPr/>
        </p:nvSpPr>
        <p:spPr>
          <a:xfrm>
            <a:off x="1052846" y="4215400"/>
            <a:ext cx="13923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CAB8AC"/>
                </a:solidFill>
                <a:latin typeface="Microsoft Yahei"/>
                <a:ea typeface="Microsoft Yahei"/>
                <a:cs typeface="Microsoft Yahei"/>
                <a:sym typeface="Microsoft Yahei"/>
              </a:rPr>
              <a:t>內在作用</a:t>
            </a:r>
            <a:endParaRPr b="1" sz="3600">
              <a:solidFill>
                <a:srgbClr val="CAB8AC"/>
              </a:solidFill>
              <a:latin typeface="Microsoft Yahei"/>
              <a:ea typeface="Microsoft Yahei"/>
              <a:cs typeface="Microsoft Yahei"/>
              <a:sym typeface="Microsoft Yahei"/>
            </a:endParaRPr>
          </a:p>
        </p:txBody>
      </p:sp>
      <p:sp>
        <p:nvSpPr>
          <p:cNvPr id="176" name="Google Shape;176;p5"/>
          <p:cNvSpPr/>
          <p:nvPr/>
        </p:nvSpPr>
        <p:spPr>
          <a:xfrm>
            <a:off x="2043692" y="4294056"/>
            <a:ext cx="7308900" cy="961200"/>
          </a:xfrm>
          <a:prstGeom prst="rect">
            <a:avLst/>
          </a:prstGeom>
          <a:noFill/>
          <a:ln>
            <a:noFill/>
          </a:ln>
        </p:spPr>
        <p:txBody>
          <a:bodyPr anchorCtr="0" anchor="t" bIns="45700" lIns="91425" spcFirstLastPara="1" rIns="91425" wrap="square" tIns="45700">
            <a:spAutoFit/>
          </a:bodyPr>
          <a:lstStyle/>
          <a:p>
            <a:pPr indent="-342900" lvl="1" marL="90170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學生情緒對教師的反向影響 -&gt; 課堂中的遞迴效應</a:t>
            </a:r>
            <a:endParaRPr/>
          </a:p>
          <a:p>
            <a:pPr indent="-342900" lvl="1" marL="90170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擁有積極情緒教師 -&gt; 會有豐富的教學策略</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nvSpPr>
        <p:spPr>
          <a:xfrm>
            <a:off x="815008" y="874853"/>
            <a:ext cx="4363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情感喚醒評分系統</a:t>
            </a:r>
            <a:endParaRPr b="1" sz="3600">
              <a:solidFill>
                <a:srgbClr val="828979"/>
              </a:solidFill>
              <a:latin typeface="Microsoft Yahei"/>
              <a:ea typeface="Microsoft Yahei"/>
              <a:cs typeface="Microsoft Yahei"/>
              <a:sym typeface="Microsoft Yahei"/>
            </a:endParaRPr>
          </a:p>
        </p:txBody>
      </p:sp>
      <p:sp>
        <p:nvSpPr>
          <p:cNvPr id="183" name="Google Shape;183;p6"/>
          <p:cNvSpPr/>
          <p:nvPr/>
        </p:nvSpPr>
        <p:spPr>
          <a:xfrm>
            <a:off x="582713" y="1884750"/>
            <a:ext cx="5513400" cy="4192800"/>
          </a:xfrm>
          <a:prstGeom prst="rect">
            <a:avLst/>
          </a:prstGeom>
          <a:noFill/>
          <a:ln>
            <a:noFill/>
          </a:ln>
        </p:spPr>
        <p:txBody>
          <a:bodyPr anchorCtr="0" anchor="t" bIns="45700" lIns="72000" spcFirstLastPara="1" rIns="72000" wrap="square" tIns="45700">
            <a:spAutoFit/>
          </a:bodyPr>
          <a:lstStyle/>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教學質量評量即時回饋系統</a:t>
            </a:r>
            <a:endParaRPr b="0" i="0" sz="2000" u="none" cap="none" strike="noStrike">
              <a:solidFill>
                <a:srgbClr val="3F3F3F"/>
              </a:solidFill>
              <a:latin typeface="Microsoft Yahei"/>
              <a:ea typeface="Microsoft Yahei"/>
              <a:cs typeface="Microsoft Yahei"/>
              <a:sym typeface="Microsoft Yahei"/>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驗證了師生情感序列的格蘭傑因果關係（Granger causality test）</a:t>
            </a:r>
            <a:endParaRPr b="0" i="0" sz="2000" u="none" cap="none" strike="noStrike">
              <a:solidFill>
                <a:srgbClr val="3F3F3F"/>
              </a:solidFill>
              <a:latin typeface="Microsoft Yahei"/>
              <a:ea typeface="Microsoft Yahei"/>
              <a:cs typeface="Microsoft Yahei"/>
              <a:sym typeface="Microsoft Yahei"/>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缺點:</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教學評量指標: </a:t>
            </a:r>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相對主觀的絕對分數</a:t>
            </a:r>
            <a:endParaRPr b="0" i="0" sz="2000" u="none" cap="none" strike="noStrike">
              <a:solidFill>
                <a:srgbClr val="3F3F3F"/>
              </a:solidFill>
              <a:latin typeface="Microsoft Yahei"/>
              <a:ea typeface="Microsoft Yahei"/>
              <a:cs typeface="Microsoft Yahei"/>
              <a:sym typeface="Microsoft Yahei"/>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教學資料的稀缺: </a:t>
            </a:r>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6 個影片（3 對教師和學生）</a:t>
            </a:r>
            <a:endParaRPr b="0" i="0" sz="2000" u="none" cap="none" strike="noStrike">
              <a:solidFill>
                <a:srgbClr val="3F3F3F"/>
              </a:solidFill>
              <a:latin typeface="Microsoft Yahei"/>
              <a:ea typeface="Microsoft Yahei"/>
              <a:cs typeface="Microsoft Yahei"/>
              <a:sym typeface="Microsoft Yahei"/>
            </a:endParaRPr>
          </a:p>
          <a:p>
            <a:pPr indent="-158750" lvl="2" marL="1301750" marR="0" rtl="0" algn="l">
              <a:lnSpc>
                <a:spcPct val="150000"/>
              </a:lnSpc>
              <a:spcBef>
                <a:spcPts val="0"/>
              </a:spcBef>
              <a:spcAft>
                <a:spcPts val="0"/>
              </a:spcAft>
              <a:buClr>
                <a:srgbClr val="1F3651"/>
              </a:buClr>
              <a:buSzPts val="2000"/>
              <a:buFont typeface="Arial"/>
              <a:buNone/>
            </a:pPr>
            <a:r>
              <a:t/>
            </a:r>
            <a:endParaRPr b="0" i="0" sz="2000" u="none" cap="none" strike="noStrike">
              <a:solidFill>
                <a:srgbClr val="3F3F3F"/>
              </a:solidFill>
              <a:highlight>
                <a:srgbClr val="FFFF00"/>
              </a:highlight>
              <a:latin typeface="Microsoft Yahei"/>
              <a:ea typeface="Microsoft Yahei"/>
              <a:cs typeface="Microsoft Yahei"/>
              <a:sym typeface="Microsoft Yahei"/>
            </a:endParaRPr>
          </a:p>
        </p:txBody>
      </p:sp>
      <p:grpSp>
        <p:nvGrpSpPr>
          <p:cNvPr id="184" name="Google Shape;184;p6"/>
          <p:cNvGrpSpPr/>
          <p:nvPr/>
        </p:nvGrpSpPr>
        <p:grpSpPr>
          <a:xfrm>
            <a:off x="6425359" y="175485"/>
            <a:ext cx="5546264" cy="346714"/>
            <a:chOff x="6852164" y="-95943"/>
            <a:chExt cx="5546264" cy="346714"/>
          </a:xfrm>
        </p:grpSpPr>
        <p:sp>
          <p:nvSpPr>
            <p:cNvPr id="185" name="Google Shape;185;p6"/>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186" name="Google Shape;186;p6"/>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187" name="Google Shape;187;p6"/>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188" name="Google Shape;188;p6"/>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189" name="Google Shape;189;p6"/>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190" name="Google Shape;190;p6"/>
          <p:cNvSpPr/>
          <p:nvPr/>
        </p:nvSpPr>
        <p:spPr>
          <a:xfrm>
            <a:off x="6096000" y="186386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pic>
        <p:nvPicPr>
          <p:cNvPr id="191" name="Google Shape;191;p6"/>
          <p:cNvPicPr preferRelativeResize="0"/>
          <p:nvPr/>
        </p:nvPicPr>
        <p:blipFill rotWithShape="1">
          <a:blip r:embed="rId3">
            <a:alphaModFix/>
          </a:blip>
          <a:srcRect b="0" l="0" r="0" t="0"/>
          <a:stretch/>
        </p:blipFill>
        <p:spPr>
          <a:xfrm>
            <a:off x="6086295" y="1638858"/>
            <a:ext cx="5979765" cy="4407726"/>
          </a:xfrm>
          <a:prstGeom prst="rect">
            <a:avLst/>
          </a:prstGeom>
          <a:noFill/>
          <a:ln>
            <a:noFill/>
          </a:ln>
        </p:spPr>
      </p:pic>
      <p:sp>
        <p:nvSpPr>
          <p:cNvPr id="192" name="Google Shape;192;p6"/>
          <p:cNvSpPr/>
          <p:nvPr/>
        </p:nvSpPr>
        <p:spPr>
          <a:xfrm>
            <a:off x="8633853" y="5681459"/>
            <a:ext cx="2569800" cy="3651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93" name="Google Shape;193;p6"/>
          <p:cNvSpPr/>
          <p:nvPr/>
        </p:nvSpPr>
        <p:spPr>
          <a:xfrm>
            <a:off x="7435719" y="3247444"/>
            <a:ext cx="3152700" cy="8892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
        <p:nvSpPr>
          <p:cNvPr id="194" name="Google Shape;194;p6"/>
          <p:cNvSpPr/>
          <p:nvPr/>
        </p:nvSpPr>
        <p:spPr>
          <a:xfrm>
            <a:off x="8950647" y="3247445"/>
            <a:ext cx="3119100" cy="8892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nvSpPr>
        <p:spPr>
          <a:xfrm>
            <a:off x="815008" y="874853"/>
            <a:ext cx="52809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課堂教學評鑑系統</a:t>
            </a:r>
            <a:endParaRPr b="1" sz="3600">
              <a:solidFill>
                <a:srgbClr val="828979"/>
              </a:solidFill>
              <a:latin typeface="Microsoft Yahei"/>
              <a:ea typeface="Microsoft Yahei"/>
              <a:cs typeface="Microsoft Yahei"/>
              <a:sym typeface="Microsoft Yahei"/>
            </a:endParaRPr>
          </a:p>
        </p:txBody>
      </p:sp>
      <p:sp>
        <p:nvSpPr>
          <p:cNvPr id="201" name="Google Shape;201;p7"/>
          <p:cNvSpPr/>
          <p:nvPr/>
        </p:nvSpPr>
        <p:spPr>
          <a:xfrm>
            <a:off x="582712" y="1884750"/>
            <a:ext cx="8778900" cy="4654500"/>
          </a:xfrm>
          <a:prstGeom prst="rect">
            <a:avLst/>
          </a:prstGeom>
          <a:noFill/>
          <a:ln>
            <a:noFill/>
          </a:ln>
        </p:spPr>
        <p:txBody>
          <a:bodyPr anchorCtr="0" anchor="t" bIns="45700" lIns="72000" spcFirstLastPara="1" rIns="72000" wrap="square" tIns="45700">
            <a:spAutoFit/>
          </a:bodyPr>
          <a:lstStyle/>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結合臉部特徵點和臉部表情預測教師情緒</a:t>
            </a:r>
            <a:endParaRPr b="0" i="0" sz="2000" u="none" cap="none" strike="noStrike">
              <a:solidFill>
                <a:schemeClr val="dk1"/>
              </a:solidFill>
              <a:latin typeface="Arial"/>
              <a:ea typeface="Arial"/>
              <a:cs typeface="Arial"/>
              <a:sym typeface="Arial"/>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學生情緒與教師情緒一致性愈高，學生對於課堂教學的評分也會愈高。</a:t>
            </a:r>
            <a:endParaRPr b="0" i="0" sz="2000" u="none" cap="none" strike="noStrike">
              <a:solidFill>
                <a:schemeClr val="dk1"/>
              </a:solidFill>
              <a:latin typeface="Arial"/>
              <a:ea typeface="Arial"/>
              <a:cs typeface="Arial"/>
              <a:sym typeface="Arial"/>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缺點：</a:t>
            </a:r>
            <a:endParaRPr b="0" i="0" sz="2000" u="none" cap="none" strike="noStrike">
              <a:solidFill>
                <a:schemeClr val="dk1"/>
              </a:solidFill>
              <a:latin typeface="Arial"/>
              <a:ea typeface="Arial"/>
              <a:cs typeface="Arial"/>
              <a:sym typeface="Arial"/>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個案（Ａ、Ｂ學生）驗證師生情緒相關性</a:t>
            </a:r>
            <a:endParaRPr b="0" i="0" sz="2000" u="none" cap="none" strike="noStrike">
              <a:solidFill>
                <a:schemeClr val="dk1"/>
              </a:solidFill>
              <a:latin typeface="Arial"/>
              <a:ea typeface="Arial"/>
              <a:cs typeface="Arial"/>
              <a:sym typeface="Arial"/>
            </a:endParaRPr>
          </a:p>
          <a:p>
            <a:pPr indent="-285750" lvl="2" marL="135890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僅有一位教師</a:t>
            </a:r>
            <a:endParaRPr b="0" i="0" sz="2000" u="none" cap="none" strike="noStrike">
              <a:solidFill>
                <a:schemeClr val="dk1"/>
              </a:solidFill>
              <a:latin typeface="Arial"/>
              <a:ea typeface="Arial"/>
              <a:cs typeface="Arial"/>
              <a:sym typeface="Arial"/>
            </a:endParaRPr>
          </a:p>
          <a:p>
            <a:pPr indent="-285750" lvl="1" marL="844550" marR="0" rtl="0" algn="l">
              <a:lnSpc>
                <a:spcPct val="150000"/>
              </a:lnSpc>
              <a:spcBef>
                <a:spcPts val="0"/>
              </a:spcBef>
              <a:spcAft>
                <a:spcPts val="0"/>
              </a:spcAft>
              <a:buClr>
                <a:srgbClr val="1F3651"/>
              </a:buClr>
              <a:buSzPts val="2000"/>
              <a:buFont typeface="Arial"/>
              <a:buChar char="•"/>
            </a:pPr>
            <a:r>
              <a:rPr b="1" i="0" lang="zh-TW" sz="2000" u="none" cap="none" strike="noStrike">
                <a:solidFill>
                  <a:srgbClr val="FF0000"/>
                </a:solidFill>
                <a:latin typeface="Microsoft Yahei"/>
                <a:ea typeface="Microsoft Yahei"/>
                <a:cs typeface="Microsoft Yahei"/>
                <a:sym typeface="Microsoft Yahei"/>
              </a:rPr>
              <a:t>解決: </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蒐集大量資料</a:t>
            </a:r>
            <a:endParaRPr b="0" i="0" sz="2000" u="none" cap="none" strike="noStrike">
              <a:solidFill>
                <a:schemeClr val="dk1"/>
              </a:solidFill>
              <a:latin typeface="Arial"/>
              <a:ea typeface="Arial"/>
              <a:cs typeface="Arial"/>
              <a:sym typeface="Arial"/>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輸入: 連續性教師和學生情緒序列的二維矩陣</a:t>
            </a:r>
            <a:endParaRPr b="0" i="0" sz="2000" u="none" cap="none" strike="noStrike">
              <a:solidFill>
                <a:schemeClr val="dk1"/>
              </a:solidFill>
              <a:latin typeface="Arial"/>
              <a:ea typeface="Arial"/>
              <a:cs typeface="Arial"/>
              <a:sym typeface="Arial"/>
            </a:endParaRPr>
          </a:p>
          <a:p>
            <a:pPr indent="-285750" lvl="3" marL="17589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輸出: 學校填寫的真實 5-Likert 量表轉換的分數</a:t>
            </a:r>
            <a:endParaRPr b="0" i="0" sz="2000" u="none" cap="none" strike="noStrike">
              <a:solidFill>
                <a:schemeClr val="dk1"/>
              </a:solidFill>
              <a:latin typeface="Arial"/>
              <a:ea typeface="Arial"/>
              <a:cs typeface="Arial"/>
              <a:sym typeface="Arial"/>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chemeClr val="dk1"/>
                </a:solidFill>
                <a:latin typeface="Arial"/>
                <a:ea typeface="Arial"/>
                <a:cs typeface="Arial"/>
                <a:sym typeface="Arial"/>
              </a:rPr>
              <a:t>長短期記憶模型（Long Short-Term Memory, LSTM）預測</a:t>
            </a:r>
            <a:endParaRPr/>
          </a:p>
        </p:txBody>
      </p:sp>
      <p:grpSp>
        <p:nvGrpSpPr>
          <p:cNvPr id="202" name="Google Shape;202;p7"/>
          <p:cNvGrpSpPr/>
          <p:nvPr/>
        </p:nvGrpSpPr>
        <p:grpSpPr>
          <a:xfrm>
            <a:off x="6425359" y="175485"/>
            <a:ext cx="5546264" cy="346714"/>
            <a:chOff x="6852164" y="-95943"/>
            <a:chExt cx="5546264" cy="346714"/>
          </a:xfrm>
        </p:grpSpPr>
        <p:sp>
          <p:nvSpPr>
            <p:cNvPr id="203" name="Google Shape;203;p7"/>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204" name="Google Shape;204;p7"/>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205" name="Google Shape;205;p7"/>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206" name="Google Shape;206;p7"/>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207" name="Google Shape;207;p7"/>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208" name="Google Shape;208;p7"/>
          <p:cNvSpPr/>
          <p:nvPr/>
        </p:nvSpPr>
        <p:spPr>
          <a:xfrm>
            <a:off x="6096000" y="186386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Microsoft Yahei"/>
              <a:ea typeface="Microsoft Yahei"/>
              <a:cs typeface="Microsoft Yahei"/>
              <a:sym typeface="Microsoft Yahei"/>
            </a:endParaRPr>
          </a:p>
        </p:txBody>
      </p:sp>
      <p:pic>
        <p:nvPicPr>
          <p:cNvPr id="209" name="Google Shape;209;p7"/>
          <p:cNvPicPr preferRelativeResize="0"/>
          <p:nvPr/>
        </p:nvPicPr>
        <p:blipFill rotWithShape="1">
          <a:blip r:embed="rId3">
            <a:alphaModFix/>
          </a:blip>
          <a:srcRect b="0" l="0" r="0" t="0"/>
          <a:stretch/>
        </p:blipFill>
        <p:spPr>
          <a:xfrm>
            <a:off x="6809336" y="2965741"/>
            <a:ext cx="4514850" cy="1171575"/>
          </a:xfrm>
          <a:prstGeom prst="rect">
            <a:avLst/>
          </a:prstGeom>
          <a:noFill/>
          <a:ln>
            <a:noFill/>
          </a:ln>
        </p:spPr>
      </p:pic>
      <p:sp>
        <p:nvSpPr>
          <p:cNvPr id="210" name="Google Shape;210;p7"/>
          <p:cNvSpPr/>
          <p:nvPr/>
        </p:nvSpPr>
        <p:spPr>
          <a:xfrm>
            <a:off x="7695161" y="4148512"/>
            <a:ext cx="2743200" cy="400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000"/>
              <a:buFont typeface="Arial"/>
              <a:buChar char="•"/>
            </a:pPr>
            <a:r>
              <a:rPr lang="zh-TW" sz="2000">
                <a:solidFill>
                  <a:srgbClr val="3F3F3F"/>
                </a:solidFill>
                <a:latin typeface="Microsoft Yahei"/>
                <a:ea typeface="Microsoft Yahei"/>
                <a:cs typeface="Microsoft Yahei"/>
                <a:sym typeface="Microsoft Yahei"/>
              </a:rPr>
              <a:t>系統輸出計算公式</a:t>
            </a:r>
            <a:endParaRPr/>
          </a:p>
        </p:txBody>
      </p:sp>
      <p:pic>
        <p:nvPicPr>
          <p:cNvPr id="211" name="Google Shape;211;p7"/>
          <p:cNvPicPr preferRelativeResize="0"/>
          <p:nvPr/>
        </p:nvPicPr>
        <p:blipFill rotWithShape="1">
          <a:blip r:embed="rId3">
            <a:alphaModFix/>
          </a:blip>
          <a:srcRect b="50331" l="31095" r="58087" t="10491"/>
          <a:stretch/>
        </p:blipFill>
        <p:spPr>
          <a:xfrm>
            <a:off x="7757507" y="4559818"/>
            <a:ext cx="488372" cy="458991"/>
          </a:xfrm>
          <a:prstGeom prst="rect">
            <a:avLst/>
          </a:prstGeom>
          <a:noFill/>
          <a:ln>
            <a:noFill/>
          </a:ln>
        </p:spPr>
      </p:pic>
      <p:pic>
        <p:nvPicPr>
          <p:cNvPr id="212" name="Google Shape;212;p7"/>
          <p:cNvPicPr preferRelativeResize="0"/>
          <p:nvPr/>
        </p:nvPicPr>
        <p:blipFill rotWithShape="1">
          <a:blip r:embed="rId3">
            <a:alphaModFix/>
          </a:blip>
          <a:srcRect b="53613" l="51916" r="34836" t="10327"/>
          <a:stretch/>
        </p:blipFill>
        <p:spPr>
          <a:xfrm>
            <a:off x="7827300" y="4980121"/>
            <a:ext cx="598170" cy="422438"/>
          </a:xfrm>
          <a:prstGeom prst="rect">
            <a:avLst/>
          </a:prstGeom>
          <a:noFill/>
          <a:ln>
            <a:noFill/>
          </a:ln>
        </p:spPr>
      </p:pic>
      <p:sp>
        <p:nvSpPr>
          <p:cNvPr id="213" name="Google Shape;213;p7"/>
          <p:cNvSpPr/>
          <p:nvPr/>
        </p:nvSpPr>
        <p:spPr>
          <a:xfrm>
            <a:off x="8202039" y="4601010"/>
            <a:ext cx="3831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000">
                <a:solidFill>
                  <a:srgbClr val="0B0B0A"/>
                </a:solidFill>
                <a:latin typeface="Microsoft Yahei"/>
                <a:ea typeface="Microsoft Yahei"/>
                <a:cs typeface="Microsoft Yahei"/>
                <a:sym typeface="Microsoft Yahei"/>
              </a:rPr>
              <a:t>= 教師與學生情緒一致數量</a:t>
            </a:r>
            <a:endParaRPr/>
          </a:p>
        </p:txBody>
      </p:sp>
      <p:sp>
        <p:nvSpPr>
          <p:cNvPr id="214" name="Google Shape;214;p7"/>
          <p:cNvSpPr/>
          <p:nvPr/>
        </p:nvSpPr>
        <p:spPr>
          <a:xfrm>
            <a:off x="8342838" y="5053508"/>
            <a:ext cx="3831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000">
                <a:solidFill>
                  <a:srgbClr val="0B0B0A"/>
                </a:solidFill>
                <a:latin typeface="Microsoft Yahei"/>
                <a:ea typeface="Microsoft Yahei"/>
                <a:cs typeface="Microsoft Yahei"/>
                <a:sym typeface="Microsoft Yahei"/>
              </a:rPr>
              <a:t>= 教師與學生情緒不一致數量</a:t>
            </a:r>
            <a:endParaRPr/>
          </a:p>
        </p:txBody>
      </p:sp>
      <p:pic>
        <p:nvPicPr>
          <p:cNvPr id="215" name="Google Shape;215;p7"/>
          <p:cNvPicPr preferRelativeResize="0"/>
          <p:nvPr/>
        </p:nvPicPr>
        <p:blipFill rotWithShape="1">
          <a:blip r:embed="rId3">
            <a:alphaModFix/>
          </a:blip>
          <a:srcRect b="55518" l="72594" r="19351" t="8799"/>
          <a:stretch/>
        </p:blipFill>
        <p:spPr>
          <a:xfrm>
            <a:off x="7819852" y="5460111"/>
            <a:ext cx="363682" cy="418012"/>
          </a:xfrm>
          <a:prstGeom prst="rect">
            <a:avLst/>
          </a:prstGeom>
          <a:noFill/>
          <a:ln>
            <a:noFill/>
          </a:ln>
        </p:spPr>
      </p:pic>
      <p:sp>
        <p:nvSpPr>
          <p:cNvPr id="216" name="Google Shape;216;p7"/>
          <p:cNvSpPr/>
          <p:nvPr/>
        </p:nvSpPr>
        <p:spPr>
          <a:xfrm>
            <a:off x="8233212" y="5474881"/>
            <a:ext cx="3831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2000">
                <a:solidFill>
                  <a:srgbClr val="0B0B0A"/>
                </a:solidFill>
                <a:latin typeface="Microsoft Yahei"/>
                <a:ea typeface="Microsoft Yahei"/>
                <a:cs typeface="Microsoft Yahei"/>
                <a:sym typeface="Microsoft Yahei"/>
              </a:rPr>
              <a:t>= </a:t>
            </a:r>
            <a:r>
              <a:rPr lang="zh-TW" sz="2000">
                <a:solidFill>
                  <a:schemeClr val="dk1"/>
                </a:solidFill>
                <a:latin typeface="Microsoft Yahei"/>
                <a:ea typeface="Microsoft Yahei"/>
                <a:cs typeface="Microsoft Yahei"/>
                <a:sym typeface="Microsoft Yahei"/>
              </a:rPr>
              <a:t>不一致情緒加權</a:t>
            </a:r>
            <a:endParaRPr sz="2000">
              <a:solidFill>
                <a:srgbClr val="0B0B0A"/>
              </a:solidFill>
              <a:latin typeface="Microsoft Yahei"/>
              <a:ea typeface="Microsoft Yahei"/>
              <a:cs typeface="Microsoft Yahei"/>
              <a:sym typeface="Microsoft Yahei"/>
            </a:endParaRPr>
          </a:p>
        </p:txBody>
      </p:sp>
      <p:sp>
        <p:nvSpPr>
          <p:cNvPr id="217" name="Google Shape;217;p7"/>
          <p:cNvSpPr/>
          <p:nvPr/>
        </p:nvSpPr>
        <p:spPr>
          <a:xfrm>
            <a:off x="6650182" y="2914682"/>
            <a:ext cx="5321400" cy="3101700"/>
          </a:xfrm>
          <a:prstGeom prst="roundRect">
            <a:avLst>
              <a:gd fmla="val 16667" name="adj"/>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nvSpPr>
        <p:spPr>
          <a:xfrm>
            <a:off x="815008" y="874853"/>
            <a:ext cx="37752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課堂情緒的觀察</a:t>
            </a:r>
            <a:endParaRPr b="1" sz="3600">
              <a:solidFill>
                <a:srgbClr val="828979"/>
              </a:solidFill>
              <a:latin typeface="Microsoft Yahei"/>
              <a:ea typeface="Microsoft Yahei"/>
              <a:cs typeface="Microsoft Yahei"/>
              <a:sym typeface="Microsoft Yahei"/>
            </a:endParaRPr>
          </a:p>
        </p:txBody>
      </p:sp>
      <p:sp>
        <p:nvSpPr>
          <p:cNvPr id="224" name="Google Shape;224;p8"/>
          <p:cNvSpPr/>
          <p:nvPr/>
        </p:nvSpPr>
        <p:spPr>
          <a:xfrm>
            <a:off x="582712" y="1884750"/>
            <a:ext cx="9462300" cy="4192800"/>
          </a:xfrm>
          <a:prstGeom prst="rect">
            <a:avLst/>
          </a:prstGeom>
          <a:noFill/>
          <a:ln>
            <a:noFill/>
          </a:ln>
        </p:spPr>
        <p:txBody>
          <a:bodyPr anchorCtr="0" anchor="t" bIns="45700" lIns="72000" spcFirstLastPara="1" rIns="72000" wrap="square" tIns="45700">
            <a:spAutoFit/>
          </a:bodyPr>
          <a:lstStyle/>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自評量表</a:t>
            </a:r>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是過去研究最常使用的方式</a:t>
            </a:r>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缺點:</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自我欺騙</a:t>
            </a:r>
            <a:endParaRPr b="0" i="0" sz="2000" u="none" cap="none" strike="noStrike">
              <a:solidFill>
                <a:srgbClr val="3F3F3F"/>
              </a:solidFill>
              <a:latin typeface="Microsoft Yahei"/>
              <a:ea typeface="Microsoft Yahei"/>
              <a:cs typeface="Microsoft Yahei"/>
              <a:sym typeface="Microsoft Yahei"/>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回顧性偏差</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錯誤性描述</a:t>
            </a:r>
            <a:endParaRPr/>
          </a:p>
          <a:p>
            <a:pPr indent="-285750" lvl="1" marL="8445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改善: </a:t>
            </a:r>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基於臉部情緒的情意計算</a:t>
            </a:r>
            <a:endParaRPr b="0" i="0" sz="2000" u="none" cap="none" strike="noStrike">
              <a:solidFill>
                <a:srgbClr val="3F3F3F"/>
              </a:solidFill>
              <a:latin typeface="Microsoft Yahei"/>
              <a:ea typeface="Microsoft Yahei"/>
              <a:cs typeface="Microsoft Yahei"/>
              <a:sym typeface="Microsoft Yahei"/>
            </a:endParaRPr>
          </a:p>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YOLO - 基於卷積神經網路的目標檢測方法</a:t>
            </a:r>
            <a:endParaRPr b="0" i="0" sz="2000" u="none" cap="none" strike="noStrike">
              <a:solidFill>
                <a:srgbClr val="3F3F3F"/>
              </a:solidFill>
              <a:latin typeface="Microsoft Yahei"/>
              <a:ea typeface="Microsoft Yahei"/>
              <a:cs typeface="Microsoft Yahei"/>
              <a:sym typeface="Microsoft Yahei"/>
            </a:endParaRPr>
          </a:p>
        </p:txBody>
      </p:sp>
      <p:grpSp>
        <p:nvGrpSpPr>
          <p:cNvPr id="225" name="Google Shape;225;p8"/>
          <p:cNvGrpSpPr/>
          <p:nvPr/>
        </p:nvGrpSpPr>
        <p:grpSpPr>
          <a:xfrm>
            <a:off x="6425359" y="175485"/>
            <a:ext cx="5546264" cy="346714"/>
            <a:chOff x="6852164" y="-95943"/>
            <a:chExt cx="5546264" cy="346714"/>
          </a:xfrm>
        </p:grpSpPr>
        <p:sp>
          <p:nvSpPr>
            <p:cNvPr id="226" name="Google Shape;226;p8"/>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227" name="Google Shape;227;p8"/>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228" name="Google Shape;228;p8"/>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229" name="Google Shape;229;p8"/>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230" name="Google Shape;230;p8"/>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grpSp>
        <p:nvGrpSpPr>
          <p:cNvPr id="231" name="Google Shape;231;p8"/>
          <p:cNvGrpSpPr/>
          <p:nvPr/>
        </p:nvGrpSpPr>
        <p:grpSpPr>
          <a:xfrm>
            <a:off x="7013625" y="1811226"/>
            <a:ext cx="3223143" cy="3223143"/>
            <a:chOff x="7013625" y="1811226"/>
            <a:chExt cx="3223143" cy="3223143"/>
          </a:xfrm>
        </p:grpSpPr>
        <p:grpSp>
          <p:nvGrpSpPr>
            <p:cNvPr id="232" name="Google Shape;232;p8"/>
            <p:cNvGrpSpPr/>
            <p:nvPr/>
          </p:nvGrpSpPr>
          <p:grpSpPr>
            <a:xfrm>
              <a:off x="7013625" y="1811226"/>
              <a:ext cx="3223143" cy="3223143"/>
              <a:chOff x="7968388" y="2315841"/>
              <a:chExt cx="2869096" cy="2869096"/>
            </a:xfrm>
          </p:grpSpPr>
          <p:pic>
            <p:nvPicPr>
              <p:cNvPr descr="老師" id="233" name="Google Shape;233;p8"/>
              <p:cNvPicPr preferRelativeResize="0"/>
              <p:nvPr/>
            </p:nvPicPr>
            <p:blipFill rotWithShape="1">
              <a:blip r:embed="rId3">
                <a:alphaModFix/>
              </a:blip>
              <a:srcRect b="0" l="0" r="0" t="0"/>
              <a:stretch/>
            </p:blipFill>
            <p:spPr>
              <a:xfrm>
                <a:off x="7968388" y="2315841"/>
                <a:ext cx="2869096" cy="2869096"/>
              </a:xfrm>
              <a:prstGeom prst="rect">
                <a:avLst/>
              </a:prstGeom>
              <a:noFill/>
              <a:ln>
                <a:noFill/>
              </a:ln>
            </p:spPr>
          </p:pic>
          <p:pic>
            <p:nvPicPr>
              <p:cNvPr descr="生氣的臉 (無填滿)" id="234" name="Google Shape;234;p8"/>
              <p:cNvPicPr preferRelativeResize="0"/>
              <p:nvPr/>
            </p:nvPicPr>
            <p:blipFill rotWithShape="1">
              <a:blip r:embed="rId4">
                <a:alphaModFix/>
              </a:blip>
              <a:srcRect b="0" l="0" r="0" t="0"/>
              <a:stretch/>
            </p:blipFill>
            <p:spPr>
              <a:xfrm>
                <a:off x="8348244" y="3464952"/>
                <a:ext cx="644592" cy="644592"/>
              </a:xfrm>
              <a:prstGeom prst="rect">
                <a:avLst/>
              </a:prstGeom>
              <a:noFill/>
              <a:ln>
                <a:noFill/>
              </a:ln>
            </p:spPr>
          </p:pic>
        </p:grpSp>
        <p:sp>
          <p:nvSpPr>
            <p:cNvPr id="235" name="Google Shape;235;p8"/>
            <p:cNvSpPr/>
            <p:nvPr/>
          </p:nvSpPr>
          <p:spPr>
            <a:xfrm>
              <a:off x="7726815" y="3826389"/>
              <a:ext cx="876000" cy="8760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236" name="Google Shape;236;p8"/>
          <p:cNvGrpSpPr/>
          <p:nvPr/>
        </p:nvGrpSpPr>
        <p:grpSpPr>
          <a:xfrm>
            <a:off x="7393388" y="2310260"/>
            <a:ext cx="2525473" cy="2225287"/>
            <a:chOff x="3910718" y="2588450"/>
            <a:chExt cx="2525473" cy="2225287"/>
          </a:xfrm>
        </p:grpSpPr>
        <p:pic>
          <p:nvPicPr>
            <p:cNvPr descr="想法泡泡" id="237" name="Google Shape;237;p8"/>
            <p:cNvPicPr preferRelativeResize="0"/>
            <p:nvPr/>
          </p:nvPicPr>
          <p:blipFill rotWithShape="1">
            <a:blip r:embed="rId5">
              <a:alphaModFix/>
            </a:blip>
            <a:srcRect b="0" l="0" r="0" t="0"/>
            <a:stretch/>
          </p:blipFill>
          <p:spPr>
            <a:xfrm>
              <a:off x="5261378" y="2875259"/>
              <a:ext cx="914400" cy="914400"/>
            </a:xfrm>
            <a:prstGeom prst="rect">
              <a:avLst/>
            </a:prstGeom>
            <a:noFill/>
            <a:ln>
              <a:noFill/>
            </a:ln>
          </p:spPr>
        </p:pic>
        <p:pic>
          <p:nvPicPr>
            <p:cNvPr descr="女性形象" id="238" name="Google Shape;238;p8"/>
            <p:cNvPicPr preferRelativeResize="0"/>
            <p:nvPr/>
          </p:nvPicPr>
          <p:blipFill rotWithShape="1">
            <a:blip r:embed="rId6">
              <a:alphaModFix/>
            </a:blip>
            <a:srcRect b="0" l="0" r="0" t="0"/>
            <a:stretch/>
          </p:blipFill>
          <p:spPr>
            <a:xfrm>
              <a:off x="3910718" y="3369188"/>
              <a:ext cx="1444549" cy="1444549"/>
            </a:xfrm>
            <a:prstGeom prst="rect">
              <a:avLst/>
            </a:prstGeom>
            <a:noFill/>
            <a:ln>
              <a:noFill/>
            </a:ln>
          </p:spPr>
        </p:pic>
        <p:sp>
          <p:nvSpPr>
            <p:cNvPr id="239" name="Google Shape;239;p8"/>
            <p:cNvSpPr/>
            <p:nvPr/>
          </p:nvSpPr>
          <p:spPr>
            <a:xfrm>
              <a:off x="5560191" y="2588450"/>
              <a:ext cx="876000" cy="8760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grpSp>
        <p:nvGrpSpPr>
          <p:cNvPr id="240" name="Google Shape;240;p8"/>
          <p:cNvGrpSpPr/>
          <p:nvPr/>
        </p:nvGrpSpPr>
        <p:grpSpPr>
          <a:xfrm>
            <a:off x="7375099" y="2095474"/>
            <a:ext cx="3160752" cy="2440073"/>
            <a:chOff x="4113127" y="2244013"/>
            <a:chExt cx="3160752" cy="2440073"/>
          </a:xfrm>
        </p:grpSpPr>
        <p:pic>
          <p:nvPicPr>
            <p:cNvPr descr="文件" id="241" name="Google Shape;241;p8"/>
            <p:cNvPicPr preferRelativeResize="0"/>
            <p:nvPr/>
          </p:nvPicPr>
          <p:blipFill rotWithShape="1">
            <a:blip r:embed="rId7">
              <a:alphaModFix/>
            </a:blip>
            <a:srcRect b="0" l="0" r="0" t="0"/>
            <a:stretch/>
          </p:blipFill>
          <p:spPr>
            <a:xfrm>
              <a:off x="4113127" y="2244013"/>
              <a:ext cx="2440073" cy="2440073"/>
            </a:xfrm>
            <a:prstGeom prst="rect">
              <a:avLst/>
            </a:prstGeom>
            <a:noFill/>
            <a:ln>
              <a:noFill/>
            </a:ln>
          </p:spPr>
        </p:pic>
        <p:pic>
          <p:nvPicPr>
            <p:cNvPr descr="鉛筆" id="242" name="Google Shape;242;p8"/>
            <p:cNvPicPr preferRelativeResize="0"/>
            <p:nvPr/>
          </p:nvPicPr>
          <p:blipFill rotWithShape="1">
            <a:blip r:embed="rId8">
              <a:alphaModFix/>
            </a:blip>
            <a:srcRect b="0" l="0" r="0" t="0"/>
            <a:stretch/>
          </p:blipFill>
          <p:spPr>
            <a:xfrm>
              <a:off x="6205792" y="3168007"/>
              <a:ext cx="1068087" cy="1068087"/>
            </a:xfrm>
            <a:prstGeom prst="rect">
              <a:avLst/>
            </a:prstGeom>
            <a:noFill/>
            <a:ln>
              <a:noFill/>
            </a:ln>
          </p:spPr>
        </p:pic>
        <p:sp>
          <p:nvSpPr>
            <p:cNvPr id="243" name="Google Shape;243;p8"/>
            <p:cNvSpPr/>
            <p:nvPr/>
          </p:nvSpPr>
          <p:spPr>
            <a:xfrm>
              <a:off x="6169681" y="2442766"/>
              <a:ext cx="886500" cy="886500"/>
            </a:xfrm>
            <a:prstGeom prst="mathMultiply">
              <a:avLst>
                <a:gd fmla="val 23520" name="adj1"/>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txBox="1"/>
          <p:nvPr/>
        </p:nvSpPr>
        <p:spPr>
          <a:xfrm>
            <a:off x="744094" y="854875"/>
            <a:ext cx="43815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zh-TW" sz="3600">
                <a:solidFill>
                  <a:srgbClr val="828979"/>
                </a:solidFill>
                <a:latin typeface="Microsoft Yahei"/>
                <a:ea typeface="Microsoft Yahei"/>
                <a:cs typeface="Microsoft Yahei"/>
                <a:sym typeface="Microsoft Yahei"/>
              </a:rPr>
              <a:t>YOLO 偵測流程</a:t>
            </a:r>
            <a:endParaRPr b="1" sz="3600">
              <a:solidFill>
                <a:srgbClr val="828979"/>
              </a:solidFill>
              <a:latin typeface="Microsoft Yahei"/>
              <a:ea typeface="Microsoft Yahei"/>
              <a:cs typeface="Microsoft Yahei"/>
              <a:sym typeface="Microsoft Yahei"/>
            </a:endParaRPr>
          </a:p>
        </p:txBody>
      </p:sp>
      <p:grpSp>
        <p:nvGrpSpPr>
          <p:cNvPr id="250" name="Google Shape;250;p9"/>
          <p:cNvGrpSpPr/>
          <p:nvPr/>
        </p:nvGrpSpPr>
        <p:grpSpPr>
          <a:xfrm>
            <a:off x="6425359" y="175485"/>
            <a:ext cx="5546264" cy="346714"/>
            <a:chOff x="6852164" y="-95943"/>
            <a:chExt cx="5546264" cy="346714"/>
          </a:xfrm>
        </p:grpSpPr>
        <p:sp>
          <p:nvSpPr>
            <p:cNvPr id="251" name="Google Shape;251;p9"/>
            <p:cNvSpPr/>
            <p:nvPr/>
          </p:nvSpPr>
          <p:spPr>
            <a:xfrm>
              <a:off x="7952208" y="-87929"/>
              <a:ext cx="1228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研究方法</a:t>
              </a:r>
              <a:endParaRPr i="0" sz="1600" u="none" cap="none" strike="noStrike">
                <a:solidFill>
                  <a:srgbClr val="A5A5A5"/>
                </a:solidFill>
                <a:latin typeface="Microsoft JhengHei"/>
                <a:ea typeface="Microsoft JhengHei"/>
                <a:cs typeface="Microsoft JhengHei"/>
                <a:sym typeface="Microsoft JhengHei"/>
              </a:endParaRPr>
            </a:p>
          </p:txBody>
        </p:sp>
        <p:sp>
          <p:nvSpPr>
            <p:cNvPr id="252" name="Google Shape;252;p9"/>
            <p:cNvSpPr/>
            <p:nvPr/>
          </p:nvSpPr>
          <p:spPr>
            <a:xfrm>
              <a:off x="10345528" y="-95943"/>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結論與未來展望</a:t>
              </a:r>
              <a:endParaRPr i="0" sz="1600" u="none" cap="none" strike="noStrike">
                <a:solidFill>
                  <a:srgbClr val="A5A5A5"/>
                </a:solidFill>
                <a:latin typeface="Microsoft JhengHei"/>
                <a:ea typeface="Microsoft JhengHei"/>
                <a:cs typeface="Microsoft JhengHei"/>
                <a:sym typeface="Microsoft JhengHei"/>
              </a:endParaRPr>
            </a:p>
          </p:txBody>
        </p:sp>
        <p:sp>
          <p:nvSpPr>
            <p:cNvPr id="253" name="Google Shape;253;p9"/>
            <p:cNvSpPr/>
            <p:nvPr/>
          </p:nvSpPr>
          <p:spPr>
            <a:xfrm>
              <a:off x="8803362" y="-87929"/>
              <a:ext cx="2052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A5A5A5"/>
                </a:buClr>
                <a:buSzPts val="1600"/>
                <a:buFont typeface="Microsoft JhengHei"/>
                <a:buNone/>
              </a:pPr>
              <a:r>
                <a:rPr i="0" lang="zh-TW" sz="1600" u="none" cap="none" strike="noStrike">
                  <a:solidFill>
                    <a:srgbClr val="A5A5A5"/>
                  </a:solidFill>
                  <a:latin typeface="Microsoft JhengHei"/>
                  <a:ea typeface="Microsoft JhengHei"/>
                  <a:cs typeface="Microsoft JhengHei"/>
                  <a:sym typeface="Microsoft JhengHei"/>
                </a:rPr>
                <a:t>研究結果與分析</a:t>
              </a:r>
              <a:endParaRPr i="0" sz="1600" u="none" cap="none" strike="noStrike">
                <a:solidFill>
                  <a:srgbClr val="A5A5A5"/>
                </a:solidFill>
                <a:latin typeface="Microsoft JhengHei"/>
                <a:ea typeface="Microsoft JhengHei"/>
                <a:cs typeface="Microsoft JhengHei"/>
                <a:sym typeface="Microsoft JhengHei"/>
              </a:endParaRPr>
            </a:p>
          </p:txBody>
        </p:sp>
        <p:sp>
          <p:nvSpPr>
            <p:cNvPr id="254" name="Google Shape;254;p9"/>
            <p:cNvSpPr/>
            <p:nvPr/>
          </p:nvSpPr>
          <p:spPr>
            <a:xfrm>
              <a:off x="6852164" y="-95943"/>
              <a:ext cx="1176900" cy="338700"/>
            </a:xfrm>
            <a:prstGeom prst="rect">
              <a:avLst/>
            </a:prstGeom>
            <a:solidFill>
              <a:srgbClr val="A5A5A5"/>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600"/>
                <a:buFont typeface="Microsoft JhengHei"/>
                <a:buNone/>
              </a:pPr>
              <a:r>
                <a:rPr i="0" lang="zh-TW" sz="1600" u="none" cap="none" strike="noStrike">
                  <a:solidFill>
                    <a:schemeClr val="lt1"/>
                  </a:solidFill>
                  <a:latin typeface="Microsoft JhengHei"/>
                  <a:ea typeface="Microsoft JhengHei"/>
                  <a:cs typeface="Microsoft JhengHei"/>
                  <a:sym typeface="Microsoft JhengHei"/>
                </a:rPr>
                <a:t>問題描述</a:t>
              </a:r>
              <a:endParaRPr i="0" sz="1600" u="none" cap="none" strike="noStrike">
                <a:solidFill>
                  <a:schemeClr val="lt1"/>
                </a:solidFill>
                <a:latin typeface="Microsoft JhengHei"/>
                <a:ea typeface="Microsoft JhengHei"/>
                <a:cs typeface="Microsoft JhengHei"/>
                <a:sym typeface="Microsoft JhengHei"/>
              </a:endParaRPr>
            </a:p>
          </p:txBody>
        </p:sp>
      </p:grpSp>
      <p:sp>
        <p:nvSpPr>
          <p:cNvPr id="255" name="Google Shape;255;p9"/>
          <p:cNvSpPr txBox="1"/>
          <p:nvPr/>
        </p:nvSpPr>
        <p:spPr>
          <a:xfrm>
            <a:off x="8950647" y="6376069"/>
            <a:ext cx="2743200" cy="365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800">
                <a:solidFill>
                  <a:schemeClr val="dk1"/>
                </a:solidFill>
                <a:latin typeface="Microsoft Yahei"/>
                <a:ea typeface="Microsoft Yahei"/>
                <a:cs typeface="Microsoft Yahei"/>
                <a:sym typeface="Microsoft Yahei"/>
              </a:rPr>
              <a:t>		</a:t>
            </a:r>
            <a:fld id="{00000000-1234-1234-1234-123412341234}" type="slidenum">
              <a:rPr lang="zh-TW" sz="1800">
                <a:solidFill>
                  <a:schemeClr val="dk1"/>
                </a:solidFill>
                <a:latin typeface="Microsoft Yahei"/>
                <a:ea typeface="Microsoft Yahei"/>
                <a:cs typeface="Microsoft Yahei"/>
                <a:sym typeface="Microsoft Yahei"/>
              </a:rPr>
              <a:t>‹#›</a:t>
            </a:fld>
            <a:endParaRPr sz="1800">
              <a:solidFill>
                <a:schemeClr val="dk1"/>
              </a:solidFill>
              <a:latin typeface="Microsoft Yahei"/>
              <a:ea typeface="Microsoft Yahei"/>
              <a:cs typeface="Microsoft Yahei"/>
              <a:sym typeface="Microsoft Yahei"/>
            </a:endParaRPr>
          </a:p>
        </p:txBody>
      </p:sp>
      <p:sp>
        <p:nvSpPr>
          <p:cNvPr id="256" name="Google Shape;256;p9"/>
          <p:cNvSpPr/>
          <p:nvPr/>
        </p:nvSpPr>
        <p:spPr>
          <a:xfrm>
            <a:off x="14717371" y="3841640"/>
            <a:ext cx="3294600" cy="499500"/>
          </a:xfrm>
          <a:prstGeom prst="rect">
            <a:avLst/>
          </a:prstGeom>
          <a:noFill/>
          <a:ln>
            <a:noFill/>
          </a:ln>
        </p:spPr>
        <p:txBody>
          <a:bodyPr anchorCtr="0" anchor="t" bIns="45700" lIns="91425" spcFirstLastPara="1" rIns="91425" wrap="square" tIns="45700">
            <a:spAutoFit/>
          </a:bodyPr>
          <a:lstStyle/>
          <a:p>
            <a:pPr indent="-285750" lvl="2" marL="1301750" marR="0" rtl="0" algn="l">
              <a:lnSpc>
                <a:spcPct val="150000"/>
              </a:lnSpc>
              <a:spcBef>
                <a:spcPts val="0"/>
              </a:spcBef>
              <a:spcAft>
                <a:spcPts val="0"/>
              </a:spcAft>
              <a:buClr>
                <a:srgbClr val="1F3651"/>
              </a:buClr>
              <a:buSzPts val="2000"/>
              <a:buFont typeface="Arial"/>
              <a:buChar char="•"/>
            </a:pPr>
            <a:r>
              <a:rPr b="0" i="0" lang="zh-TW" sz="2000" u="none" cap="none" strike="noStrike">
                <a:solidFill>
                  <a:srgbClr val="3F3F3F"/>
                </a:solidFill>
                <a:latin typeface="Microsoft Yahei"/>
                <a:ea typeface="Microsoft Yahei"/>
                <a:cs typeface="Microsoft Yahei"/>
                <a:sym typeface="Microsoft Yahei"/>
              </a:rPr>
              <a:t>輸出的張量結構</a:t>
            </a:r>
            <a:endParaRPr b="0" i="0" sz="2000" u="none" cap="none" strike="noStrike">
              <a:solidFill>
                <a:srgbClr val="3F3F3F"/>
              </a:solidFill>
              <a:latin typeface="Microsoft Yahei"/>
              <a:ea typeface="Microsoft Yahei"/>
              <a:cs typeface="Microsoft Yahei"/>
              <a:sym typeface="Microsoft Yahei"/>
            </a:endParaRPr>
          </a:p>
        </p:txBody>
      </p:sp>
      <p:sp>
        <p:nvSpPr>
          <p:cNvPr id="257" name="Google Shape;257;p9"/>
          <p:cNvSpPr/>
          <p:nvPr/>
        </p:nvSpPr>
        <p:spPr>
          <a:xfrm>
            <a:off x="3265483" y="3812759"/>
            <a:ext cx="2007000" cy="20070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grpSp>
        <p:nvGrpSpPr>
          <p:cNvPr id="258" name="Google Shape;258;p9"/>
          <p:cNvGrpSpPr/>
          <p:nvPr/>
        </p:nvGrpSpPr>
        <p:grpSpPr>
          <a:xfrm>
            <a:off x="392430" y="2576977"/>
            <a:ext cx="11407140" cy="3028950"/>
            <a:chOff x="209838" y="2576977"/>
            <a:chExt cx="11407140" cy="3028950"/>
          </a:xfrm>
        </p:grpSpPr>
        <p:pic>
          <p:nvPicPr>
            <p:cNvPr descr="https://miro.medium.com/max/1400/1*DQxM0R_kLev8dPZ09W932w.png" id="259" name="Google Shape;259;p9"/>
            <p:cNvPicPr preferRelativeResize="0"/>
            <p:nvPr/>
          </p:nvPicPr>
          <p:blipFill rotWithShape="1">
            <a:blip r:embed="rId3">
              <a:alphaModFix/>
            </a:blip>
            <a:srcRect b="0" l="0" r="0" t="0"/>
            <a:stretch/>
          </p:blipFill>
          <p:spPr>
            <a:xfrm>
              <a:off x="484158" y="2576977"/>
              <a:ext cx="10858500" cy="3028950"/>
            </a:xfrm>
            <a:prstGeom prst="rect">
              <a:avLst/>
            </a:prstGeom>
            <a:noFill/>
            <a:ln>
              <a:noFill/>
            </a:ln>
          </p:spPr>
        </p:pic>
        <p:pic>
          <p:nvPicPr>
            <p:cNvPr id="260" name="Google Shape;260;p9"/>
            <p:cNvPicPr preferRelativeResize="0"/>
            <p:nvPr/>
          </p:nvPicPr>
          <p:blipFill rotWithShape="1">
            <a:blip r:embed="rId4">
              <a:alphaModFix/>
            </a:blip>
            <a:srcRect b="0" l="0" r="0" t="0"/>
            <a:stretch/>
          </p:blipFill>
          <p:spPr>
            <a:xfrm>
              <a:off x="209838" y="2854932"/>
              <a:ext cx="3804970" cy="2174268"/>
            </a:xfrm>
            <a:prstGeom prst="rect">
              <a:avLst/>
            </a:prstGeom>
            <a:noFill/>
            <a:ln>
              <a:noFill/>
            </a:ln>
          </p:spPr>
        </p:pic>
        <p:pic>
          <p:nvPicPr>
            <p:cNvPr id="261" name="Google Shape;261;p9"/>
            <p:cNvPicPr preferRelativeResize="0"/>
            <p:nvPr/>
          </p:nvPicPr>
          <p:blipFill rotWithShape="1">
            <a:blip r:embed="rId5">
              <a:alphaModFix/>
            </a:blip>
            <a:srcRect b="0" l="0" r="0" t="0"/>
            <a:stretch/>
          </p:blipFill>
          <p:spPr>
            <a:xfrm>
              <a:off x="7842863" y="2863747"/>
              <a:ext cx="3774115" cy="2156637"/>
            </a:xfrm>
            <a:prstGeom prst="rect">
              <a:avLst/>
            </a:prstGeom>
            <a:noFill/>
            <a:ln>
              <a:noFill/>
            </a:ln>
          </p:spPr>
        </p:pic>
      </p:grpSp>
      <p:sp>
        <p:nvSpPr>
          <p:cNvPr id="262" name="Google Shape;262;p9"/>
          <p:cNvSpPr/>
          <p:nvPr/>
        </p:nvSpPr>
        <p:spPr>
          <a:xfrm>
            <a:off x="2642571" y="3188403"/>
            <a:ext cx="863100" cy="833100"/>
          </a:xfrm>
          <a:prstGeom prst="rect">
            <a:avLst/>
          </a:prstGeom>
          <a:no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icrosoft Yahei"/>
              <a:ea typeface="Microsoft Yahei"/>
              <a:cs typeface="Microsoft Yahei"/>
              <a:sym typeface="Microsoft Yahei"/>
            </a:endParaRPr>
          </a:p>
        </p:txBody>
      </p:sp>
      <p:cxnSp>
        <p:nvCxnSpPr>
          <p:cNvPr id="263" name="Google Shape;263;p9"/>
          <p:cNvCxnSpPr/>
          <p:nvPr/>
        </p:nvCxnSpPr>
        <p:spPr>
          <a:xfrm>
            <a:off x="3505748" y="3188403"/>
            <a:ext cx="1523400" cy="416400"/>
          </a:xfrm>
          <a:prstGeom prst="straightConnector1">
            <a:avLst/>
          </a:prstGeom>
          <a:noFill/>
          <a:ln cap="flat" cmpd="sng" w="57150">
            <a:solidFill>
              <a:schemeClr val="dk1"/>
            </a:solidFill>
            <a:prstDash val="solid"/>
            <a:miter lim="800000"/>
            <a:headEnd len="sm" w="sm" type="none"/>
            <a:tailEnd len="sm" w="sm" type="none"/>
          </a:ln>
        </p:spPr>
      </p:cxnSp>
      <p:cxnSp>
        <p:nvCxnSpPr>
          <p:cNvPr id="264" name="Google Shape;264;p9"/>
          <p:cNvCxnSpPr/>
          <p:nvPr/>
        </p:nvCxnSpPr>
        <p:spPr>
          <a:xfrm flipH="1" rot="10800000">
            <a:off x="3505748" y="3605029"/>
            <a:ext cx="1523400" cy="416400"/>
          </a:xfrm>
          <a:prstGeom prst="straightConnector1">
            <a:avLst/>
          </a:prstGeom>
          <a:noFill/>
          <a:ln cap="flat" cmpd="sng" w="28575">
            <a:solidFill>
              <a:schemeClr val="dk1"/>
            </a:solidFill>
            <a:prstDash val="solid"/>
            <a:miter lim="800000"/>
            <a:headEnd len="sm" w="sm" type="none"/>
            <a:tailEnd len="sm" w="sm" type="none"/>
          </a:ln>
        </p:spPr>
      </p:cxnSp>
      <p:sp>
        <p:nvSpPr>
          <p:cNvPr id="265" name="Google Shape;265;p9"/>
          <p:cNvSpPr/>
          <p:nvPr/>
        </p:nvSpPr>
        <p:spPr>
          <a:xfrm>
            <a:off x="1534575" y="5362671"/>
            <a:ext cx="110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輸入圖像</a:t>
            </a:r>
            <a:endParaRPr sz="1800">
              <a:solidFill>
                <a:schemeClr val="dk1"/>
              </a:solidFill>
              <a:latin typeface="Microsoft Yahei"/>
              <a:ea typeface="Microsoft Yahei"/>
              <a:cs typeface="Microsoft Yahei"/>
              <a:sym typeface="Microsoft Yahei"/>
            </a:endParaRPr>
          </a:p>
        </p:txBody>
      </p:sp>
      <p:sp>
        <p:nvSpPr>
          <p:cNvPr id="266" name="Google Shape;266;p9"/>
          <p:cNvSpPr/>
          <p:nvPr/>
        </p:nvSpPr>
        <p:spPr>
          <a:xfrm>
            <a:off x="4946261" y="5340517"/>
            <a:ext cx="2031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端到端的神經網路</a:t>
            </a:r>
            <a:endParaRPr sz="1800">
              <a:solidFill>
                <a:schemeClr val="dk1"/>
              </a:solidFill>
              <a:latin typeface="Microsoft Yahei"/>
              <a:ea typeface="Microsoft Yahei"/>
              <a:cs typeface="Microsoft Yahei"/>
              <a:sym typeface="Microsoft Yahei"/>
            </a:endParaRPr>
          </a:p>
        </p:txBody>
      </p:sp>
      <p:sp>
        <p:nvSpPr>
          <p:cNvPr id="267" name="Google Shape;267;p9"/>
          <p:cNvSpPr/>
          <p:nvPr/>
        </p:nvSpPr>
        <p:spPr>
          <a:xfrm>
            <a:off x="9250097" y="5340517"/>
            <a:ext cx="110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回歸預測</a:t>
            </a:r>
            <a:endParaRPr sz="1800">
              <a:solidFill>
                <a:schemeClr val="dk1"/>
              </a:solidFill>
              <a:latin typeface="Microsoft Yahei"/>
              <a:ea typeface="Microsoft Yahei"/>
              <a:cs typeface="Microsoft Yahei"/>
              <a:sym typeface="Microsoft Yahei"/>
            </a:endParaRPr>
          </a:p>
        </p:txBody>
      </p:sp>
      <p:cxnSp>
        <p:nvCxnSpPr>
          <p:cNvPr id="268" name="Google Shape;268;p9"/>
          <p:cNvCxnSpPr/>
          <p:nvPr/>
        </p:nvCxnSpPr>
        <p:spPr>
          <a:xfrm>
            <a:off x="2741977" y="5559388"/>
            <a:ext cx="2165100" cy="0"/>
          </a:xfrm>
          <a:prstGeom prst="straightConnector1">
            <a:avLst/>
          </a:prstGeom>
          <a:noFill/>
          <a:ln cap="flat" cmpd="sng" w="9525">
            <a:solidFill>
              <a:srgbClr val="0C0C0C"/>
            </a:solidFill>
            <a:prstDash val="solid"/>
            <a:miter lim="800000"/>
            <a:headEnd len="sm" w="sm" type="none"/>
            <a:tailEnd len="med" w="med" type="triangle"/>
          </a:ln>
        </p:spPr>
      </p:cxnSp>
      <p:cxnSp>
        <p:nvCxnSpPr>
          <p:cNvPr id="269" name="Google Shape;269;p9"/>
          <p:cNvCxnSpPr/>
          <p:nvPr/>
        </p:nvCxnSpPr>
        <p:spPr>
          <a:xfrm>
            <a:off x="6977586" y="5525183"/>
            <a:ext cx="2165100" cy="0"/>
          </a:xfrm>
          <a:prstGeom prst="straightConnector1">
            <a:avLst/>
          </a:prstGeom>
          <a:noFill/>
          <a:ln cap="flat" cmpd="sng" w="9525">
            <a:solidFill>
              <a:srgbClr val="0C0C0C"/>
            </a:solidFill>
            <a:prstDash val="solid"/>
            <a:miter lim="800000"/>
            <a:headEnd len="sm" w="sm" type="none"/>
            <a:tailEnd len="med" w="med" type="triangle"/>
          </a:ln>
        </p:spPr>
      </p:cxnSp>
      <p:sp>
        <p:nvSpPr>
          <p:cNvPr id="270" name="Google Shape;270;p9"/>
          <p:cNvSpPr/>
          <p:nvPr/>
        </p:nvSpPr>
        <p:spPr>
          <a:xfrm>
            <a:off x="1148632" y="6151255"/>
            <a:ext cx="192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rgbClr val="FF0000"/>
                </a:solidFill>
                <a:latin typeface="Arial"/>
                <a:ea typeface="Arial"/>
                <a:cs typeface="Arial"/>
                <a:sym typeface="Arial"/>
              </a:rPr>
              <a:t>優點: 推理速度快</a:t>
            </a:r>
            <a:endParaRPr b="1" sz="1800">
              <a:solidFill>
                <a:srgbClr val="FF0000"/>
              </a:solidFill>
              <a:latin typeface="Microsoft Yahei"/>
              <a:ea typeface="Microsoft Yahei"/>
              <a:cs typeface="Microsoft Yahei"/>
              <a:sym typeface="Microsoft Yahei"/>
            </a:endParaRPr>
          </a:p>
        </p:txBody>
      </p:sp>
      <p:sp>
        <p:nvSpPr>
          <p:cNvPr id="271" name="Google Shape;271;p9"/>
          <p:cNvSpPr/>
          <p:nvPr/>
        </p:nvSpPr>
        <p:spPr>
          <a:xfrm>
            <a:off x="8856536" y="5790526"/>
            <a:ext cx="1878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dk1"/>
                </a:solidFill>
                <a:latin typeface="Arial"/>
                <a:ea typeface="Arial"/>
                <a:cs typeface="Arial"/>
                <a:sym typeface="Arial"/>
              </a:rPr>
              <a:t>目標類別 + 位置</a:t>
            </a:r>
            <a:endParaRPr sz="1800">
              <a:solidFill>
                <a:schemeClr val="dk1"/>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xmlns:r="http://schemas.openxmlformats.org/officeDocument/2006/relationships" name="第一PPT，www.1ppt.com">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2020-01-02T06:44:14Z</dcterms:created>
  <dc:creator>第一PPT</dc:creator>
</cp:coreProperties>
</file>