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945600" cx="32918400"/>
  <p:notesSz cx="7010400" cy="9271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Light"/>
      <p:regular r:id="rId11"/>
      <p:bold r:id="rId12"/>
      <p:italic r:id="rId13"/>
      <p:boldItalic r:id="rId14"/>
    </p:embeddedFont>
    <p:embeddedFont>
      <p:font typeface="Libre Baskerville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6sQ7nTKMumzv0y7KRpeRD4/LA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MontserratLight-italic.fntdata"/><Relationship Id="rId12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LibreBaskerville-regular.fntdata"/><Relationship Id="rId14" Type="http://schemas.openxmlformats.org/officeDocument/2006/relationships/font" Target="fonts/MontserratLight-boldItalic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861eff44_1_5:notes"/>
          <p:cNvSpPr txBox="1"/>
          <p:nvPr>
            <p:ph idx="1" type="body"/>
          </p:nvPr>
        </p:nvSpPr>
        <p:spPr>
          <a:xfrm>
            <a:off x="701025" y="4403725"/>
            <a:ext cx="56082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1c861eff44_1_5:notes"/>
          <p:cNvSpPr/>
          <p:nvPr>
            <p:ph idx="2" type="sldImg"/>
          </p:nvPr>
        </p:nvSpPr>
        <p:spPr>
          <a:xfrm>
            <a:off x="1168625" y="695325"/>
            <a:ext cx="46737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9217659" y="-2451096"/>
            <a:ext cx="14483082" cy="29626558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 rot="5400000">
            <a:off x="18206721" y="6537963"/>
            <a:ext cx="18724880" cy="740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3119121" y="-594357"/>
            <a:ext cx="18724880" cy="21671279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45921" y="5120642"/>
            <a:ext cx="29626558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600327" y="14102085"/>
            <a:ext cx="27980642" cy="43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Calibri"/>
              <a:buNone/>
              <a:defRPr b="1" sz="1100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600327" y="9301483"/>
            <a:ext cx="27980642" cy="480059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093"/>
              </a:spcBef>
              <a:spcAft>
                <a:spcPts val="0"/>
              </a:spcAft>
              <a:buClr>
                <a:srgbClr val="888888"/>
              </a:buClr>
              <a:buSzPts val="5467"/>
              <a:buNone/>
              <a:defRPr sz="5467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987"/>
              </a:spcBef>
              <a:spcAft>
                <a:spcPts val="0"/>
              </a:spcAft>
              <a:buClr>
                <a:srgbClr val="888888"/>
              </a:buClr>
              <a:buSzPts val="4934"/>
              <a:buNone/>
              <a:defRPr sz="493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645920" y="5120642"/>
            <a:ext cx="14538961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15454" lvl="0" marL="4572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•"/>
              <a:defRPr sz="7667"/>
            </a:lvl1pPr>
            <a:lvl2pPr indent="-647700" lvl="1" marL="914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2pPr>
            <a:lvl3pPr indent="-575754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3pPr>
            <a:lvl4pPr indent="-541909" lvl="3" marL="1828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–"/>
              <a:defRPr sz="4934"/>
            </a:lvl4pPr>
            <a:lvl5pPr indent="-541909" lvl="4" marL="22860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»"/>
              <a:defRPr sz="4934"/>
            </a:lvl5pPr>
            <a:lvl6pPr indent="-541909" lvl="5" marL="27432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6pPr>
            <a:lvl7pPr indent="-541909" lvl="6" marL="32004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7pPr>
            <a:lvl8pPr indent="-541909" lvl="7" marL="3657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8pPr>
            <a:lvl9pPr indent="-541909" lvl="8" marL="4114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16733521" y="5120642"/>
            <a:ext cx="14538961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15454" lvl="0" marL="4572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•"/>
              <a:defRPr sz="7667"/>
            </a:lvl1pPr>
            <a:lvl2pPr indent="-647700" lvl="1" marL="914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2pPr>
            <a:lvl3pPr indent="-575754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3pPr>
            <a:lvl4pPr indent="-541909" lvl="3" marL="1828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–"/>
              <a:defRPr sz="4934"/>
            </a:lvl4pPr>
            <a:lvl5pPr indent="-541909" lvl="4" marL="22860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»"/>
              <a:defRPr sz="4934"/>
            </a:lvl5pPr>
            <a:lvl6pPr indent="-541909" lvl="5" marL="27432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6pPr>
            <a:lvl7pPr indent="-541909" lvl="6" marL="32004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7pPr>
            <a:lvl8pPr indent="-541909" lvl="7" marL="3657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8pPr>
            <a:lvl9pPr indent="-541909" lvl="8" marL="4114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6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645920" y="4912362"/>
            <a:ext cx="14544677" cy="204723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1pPr>
            <a:lvl2pPr indent="-228600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None/>
              <a:defRPr b="1" sz="5467"/>
            </a:lvl2pPr>
            <a:lvl3pPr indent="-228600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None/>
              <a:defRPr b="1" sz="4934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1645920" y="6959600"/>
            <a:ext cx="14544677" cy="126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6477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1pPr>
            <a:lvl2pPr indent="-575754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2pPr>
            <a:lvl3pPr indent="-541909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3pPr>
            <a:lvl4pPr indent="-5080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4pPr>
            <a:lvl5pPr indent="-5080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»"/>
              <a:defRPr sz="4400"/>
            </a:lvl5pPr>
            <a:lvl6pPr indent="-5080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6pPr>
            <a:lvl7pPr indent="-5080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7pPr>
            <a:lvl8pPr indent="-5080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8pPr>
            <a:lvl9pPr indent="-5080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16722091" y="4912362"/>
            <a:ext cx="14550389" cy="204723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1pPr>
            <a:lvl2pPr indent="-228600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None/>
              <a:defRPr b="1" sz="5467"/>
            </a:lvl2pPr>
            <a:lvl3pPr indent="-228600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None/>
              <a:defRPr b="1" sz="4934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6722091" y="6959600"/>
            <a:ext cx="14550389" cy="126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6477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1pPr>
            <a:lvl2pPr indent="-575754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2pPr>
            <a:lvl3pPr indent="-541909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3pPr>
            <a:lvl4pPr indent="-5080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4pPr>
            <a:lvl5pPr indent="-5080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»"/>
              <a:defRPr sz="4400"/>
            </a:lvl5pPr>
            <a:lvl6pPr indent="-5080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6pPr>
            <a:lvl7pPr indent="-5080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7pPr>
            <a:lvl8pPr indent="-5080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8pPr>
            <a:lvl9pPr indent="-5080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645925" y="873760"/>
            <a:ext cx="10829927" cy="3718560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67"/>
              <a:buFont typeface="Calibri"/>
              <a:buNone/>
              <a:defRPr b="1" sz="54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2870179" y="873761"/>
            <a:ext cx="18402300" cy="18729961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15454" lvl="1" marL="9144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–"/>
              <a:defRPr sz="7667"/>
            </a:lvl2pPr>
            <a:lvl3pPr indent="-647700" lvl="2" marL="1371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3pPr>
            <a:lvl4pPr indent="-575754" lvl="3" marL="18288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4pPr>
            <a:lvl5pPr indent="-575754" lvl="4" marL="22860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»"/>
              <a:defRPr sz="5467"/>
            </a:lvl5pPr>
            <a:lvl6pPr indent="-575754" lvl="5" marL="27432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6pPr>
            <a:lvl7pPr indent="-575754" lvl="6" marL="3200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7pPr>
            <a:lvl8pPr indent="-575754" lvl="7" marL="3657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8pPr>
            <a:lvl9pPr indent="-575754" lvl="8" marL="41148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1645925" y="4592321"/>
            <a:ext cx="10829927" cy="1501140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7"/>
              <a:buNone/>
              <a:defRPr sz="3866"/>
            </a:lvl1pPr>
            <a:lvl2pPr indent="-228600" lvl="1" marL="914400" algn="l"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3267"/>
              <a:buNone/>
              <a:defRPr sz="3266"/>
            </a:lvl2pPr>
            <a:lvl3pPr indent="-228600" lvl="2" marL="1371600" algn="l"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733"/>
              <a:buNone/>
              <a:defRPr sz="2733"/>
            </a:lvl3pPr>
            <a:lvl4pPr indent="-228600" lvl="3" marL="1828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4pPr>
            <a:lvl5pPr indent="-228600" lvl="4" marL="22860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5pPr>
            <a:lvl6pPr indent="-228600" lvl="5" marL="27432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6pPr>
            <a:lvl7pPr indent="-228600" lvl="6" marL="32004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7pPr>
            <a:lvl8pPr indent="-228600" lvl="7" marL="36576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8pPr>
            <a:lvl9pPr indent="-228600" lvl="8" marL="4114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452237" y="15361920"/>
            <a:ext cx="19751041" cy="1813562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67"/>
              <a:buFont typeface="Calibri"/>
              <a:buNone/>
              <a:defRPr b="1" sz="54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6452237" y="1960881"/>
            <a:ext cx="19751041" cy="1316735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452237" y="17175482"/>
            <a:ext cx="19751041" cy="25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7"/>
              <a:buNone/>
              <a:defRPr sz="3866"/>
            </a:lvl1pPr>
            <a:lvl2pPr indent="-228600" lvl="1" marL="914400" algn="l"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3267"/>
              <a:buNone/>
              <a:defRPr sz="3266"/>
            </a:lvl2pPr>
            <a:lvl3pPr indent="-228600" lvl="2" marL="1371600" algn="l"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733"/>
              <a:buNone/>
              <a:defRPr sz="2733"/>
            </a:lvl3pPr>
            <a:lvl4pPr indent="-228600" lvl="3" marL="1828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4pPr>
            <a:lvl5pPr indent="-228600" lvl="4" marL="22860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5pPr>
            <a:lvl6pPr indent="-228600" lvl="5" marL="27432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6pPr>
            <a:lvl7pPr indent="-228600" lvl="6" marL="32004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7pPr>
            <a:lvl8pPr indent="-228600" lvl="7" marL="36576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8pPr>
            <a:lvl9pPr indent="-228600" lvl="8" marL="4114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67"/>
              <a:buFont typeface="Calibri"/>
              <a:buNone/>
              <a:defRPr b="0" i="0" sz="12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921" y="5120642"/>
            <a:ext cx="29626558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87400" lvl="0" marL="4572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5454" lvl="1" marL="914400" marR="0" rtl="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Font typeface="Arial"/>
              <a:buChar char="–"/>
              <a:defRPr b="0" i="0" sz="7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77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5754" lvl="3" marL="18288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–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75754" lvl="4" marL="22860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»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5754" lvl="5" marL="27432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5754" lvl="6" marL="32004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754" lvl="7" marL="36576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754" lvl="8" marL="41148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297180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0500" y="224536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hypotheticalocean  Size: 36x24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mc.ncbi.nlm.nih.gov/articles/PMC9122649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g31c861eff44_1_5"/>
          <p:cNvGrpSpPr/>
          <p:nvPr/>
        </p:nvGrpSpPr>
        <p:grpSpPr>
          <a:xfrm>
            <a:off x="-13025" y="2758947"/>
            <a:ext cx="32918404" cy="19186873"/>
            <a:chOff x="-3" y="4018869"/>
            <a:chExt cx="32918404" cy="17926631"/>
          </a:xfrm>
        </p:grpSpPr>
        <p:sp>
          <p:nvSpPr>
            <p:cNvPr id="84" name="Google Shape;84;g31c861eff44_1_5"/>
            <p:cNvSpPr/>
            <p:nvPr/>
          </p:nvSpPr>
          <p:spPr>
            <a:xfrm flipH="1" rot="10800000">
              <a:off x="1" y="4135087"/>
              <a:ext cx="32918383" cy="11366258"/>
            </a:xfrm>
            <a:custGeom>
              <a:rect b="b" l="l" r="r" t="t"/>
              <a:pathLst>
                <a:path extrusionOk="0" h="21351" w="15601">
                  <a:moveTo>
                    <a:pt x="0" y="29"/>
                  </a:moveTo>
                  <a:lnTo>
                    <a:pt x="15591" y="0"/>
                  </a:lnTo>
                  <a:cubicBezTo>
                    <a:pt x="15591" y="5774"/>
                    <a:pt x="15601" y="13467"/>
                    <a:pt x="15601" y="19241"/>
                  </a:cubicBezTo>
                  <a:cubicBezTo>
                    <a:pt x="10638" y="19328"/>
                    <a:pt x="7602" y="23020"/>
                    <a:pt x="0" y="20434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24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85" name="Google Shape;85;g31c861eff44_1_5"/>
            <p:cNvSpPr/>
            <p:nvPr/>
          </p:nvSpPr>
          <p:spPr>
            <a:xfrm rot="10800000">
              <a:off x="-3" y="4018869"/>
              <a:ext cx="32918400" cy="11474892"/>
            </a:xfrm>
            <a:prstGeom prst="flowChartDocument">
              <a:avLst/>
            </a:prstGeom>
            <a:solidFill>
              <a:srgbClr val="8CD2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g31c861eff44_1_5"/>
            <p:cNvSpPr/>
            <p:nvPr/>
          </p:nvSpPr>
          <p:spPr>
            <a:xfrm rot="10800000">
              <a:off x="1" y="4195989"/>
              <a:ext cx="32918400" cy="11297772"/>
            </a:xfrm>
            <a:prstGeom prst="flowChartDocument">
              <a:avLst/>
            </a:pr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31c861eff44_1_5"/>
            <p:cNvSpPr/>
            <p:nvPr/>
          </p:nvSpPr>
          <p:spPr>
            <a:xfrm flipH="1" rot="10800000">
              <a:off x="2" y="4228747"/>
              <a:ext cx="32918383" cy="17208853"/>
            </a:xfrm>
            <a:custGeom>
              <a:rect b="b" l="l" r="r" t="t"/>
              <a:pathLst>
                <a:path extrusionOk="0" h="21351" w="15601">
                  <a:moveTo>
                    <a:pt x="0" y="29"/>
                  </a:moveTo>
                  <a:lnTo>
                    <a:pt x="15591" y="0"/>
                  </a:lnTo>
                  <a:cubicBezTo>
                    <a:pt x="15591" y="5774"/>
                    <a:pt x="15601" y="13467"/>
                    <a:pt x="15601" y="19241"/>
                  </a:cubicBezTo>
                  <a:cubicBezTo>
                    <a:pt x="10638" y="19328"/>
                    <a:pt x="7602" y="23020"/>
                    <a:pt x="0" y="20434"/>
                  </a:cubicBezTo>
                  <a:lnTo>
                    <a:pt x="0" y="2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1F2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24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88" name="Google Shape;88;g31c861eff44_1_5"/>
            <p:cNvSpPr/>
            <p:nvPr/>
          </p:nvSpPr>
          <p:spPr>
            <a:xfrm>
              <a:off x="1" y="21437600"/>
              <a:ext cx="32918400" cy="5079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g31c861eff44_1_5"/>
            <p:cNvCxnSpPr/>
            <p:nvPr/>
          </p:nvCxnSpPr>
          <p:spPr>
            <a:xfrm>
              <a:off x="1" y="21386628"/>
              <a:ext cx="32918400" cy="0"/>
            </a:xfrm>
            <a:prstGeom prst="straightConnector1">
              <a:avLst/>
            </a:prstGeom>
            <a:noFill/>
            <a:ln cap="flat" cmpd="sng" w="254000">
              <a:solidFill>
                <a:srgbClr val="8CD23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g31c861eff44_1_5"/>
          <p:cNvSpPr txBox="1"/>
          <p:nvPr/>
        </p:nvSpPr>
        <p:spPr>
          <a:xfrm>
            <a:off x="3031800" y="-40325"/>
            <a:ext cx="273120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235078"/>
              </a:buClr>
              <a:buSzPts val="5700"/>
              <a:buFont typeface="Libre Baskerville"/>
              <a:buNone/>
            </a:pPr>
            <a:r>
              <a:rPr lang="en-US" sz="4800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Shifting Caregiving Responsibilities: Analyzing Childcare and Eldercare Across Household Types Before and During the Pandemic</a:t>
            </a:r>
            <a:endParaRPr sz="500"/>
          </a:p>
        </p:txBody>
      </p:sp>
      <p:sp>
        <p:nvSpPr>
          <p:cNvPr id="91" name="Google Shape;91;g31c861eff44_1_5"/>
          <p:cNvSpPr txBox="1"/>
          <p:nvPr/>
        </p:nvSpPr>
        <p:spPr>
          <a:xfrm>
            <a:off x="8725200" y="1674150"/>
            <a:ext cx="15925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rgbClr val="235078"/>
                </a:solidFill>
                <a:latin typeface="Calibri"/>
                <a:ea typeface="Calibri"/>
                <a:cs typeface="Calibri"/>
                <a:sym typeface="Calibri"/>
              </a:rPr>
              <a:t>Nimo Mohamud  | Class 2025 | Data Science Capstone </a:t>
            </a:r>
            <a:endParaRPr sz="4700">
              <a:solidFill>
                <a:srgbClr val="235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3700"/>
              <a:buFont typeface="Arial"/>
              <a:buNone/>
            </a:pPr>
            <a:r>
              <a:t/>
            </a:r>
            <a:endParaRPr sz="3700">
              <a:solidFill>
                <a:srgbClr val="2350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2350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31c861eff44_1_5"/>
          <p:cNvSpPr txBox="1"/>
          <p:nvPr/>
        </p:nvSpPr>
        <p:spPr>
          <a:xfrm>
            <a:off x="2393125" y="3864213"/>
            <a:ext cx="161184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25" spcFirstLastPara="1" rIns="60925" wrap="square" tIns="30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How did total caregiving time (childcare and eldercare), including households reporting zero caregiving time, vary by household type before and during the pandemic?"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3" name="Google Shape;93;g31c861eff44_1_5"/>
          <p:cNvSpPr/>
          <p:nvPr/>
        </p:nvSpPr>
        <p:spPr>
          <a:xfrm>
            <a:off x="7251929" y="3038270"/>
            <a:ext cx="6400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Research Question:</a:t>
            </a:r>
            <a:endParaRPr sz="2600">
              <a:solidFill>
                <a:srgbClr val="235078"/>
              </a:solidFill>
            </a:endParaRPr>
          </a:p>
        </p:txBody>
      </p:sp>
      <p:sp>
        <p:nvSpPr>
          <p:cNvPr id="94" name="Google Shape;94;g31c861eff44_1_5"/>
          <p:cNvSpPr/>
          <p:nvPr/>
        </p:nvSpPr>
        <p:spPr>
          <a:xfrm>
            <a:off x="200475" y="4850325"/>
            <a:ext cx="7284000" cy="5958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95" name="Google Shape;95;g31c861eff44_1_5"/>
          <p:cNvSpPr/>
          <p:nvPr/>
        </p:nvSpPr>
        <p:spPr>
          <a:xfrm>
            <a:off x="8588883" y="4843563"/>
            <a:ext cx="15714600" cy="5958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/>
          </a:p>
        </p:txBody>
      </p:sp>
      <p:sp>
        <p:nvSpPr>
          <p:cNvPr id="96" name="Google Shape;96;g31c861eff44_1_5"/>
          <p:cNvSpPr/>
          <p:nvPr/>
        </p:nvSpPr>
        <p:spPr>
          <a:xfrm>
            <a:off x="24726850" y="4843571"/>
            <a:ext cx="7630800" cy="5958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/>
          </a:p>
        </p:txBody>
      </p:sp>
      <p:sp>
        <p:nvSpPr>
          <p:cNvPr id="97" name="Google Shape;97;g31c861eff44_1_5"/>
          <p:cNvSpPr/>
          <p:nvPr/>
        </p:nvSpPr>
        <p:spPr>
          <a:xfrm>
            <a:off x="200479" y="13685422"/>
            <a:ext cx="7284000" cy="5958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Prepartion</a:t>
            </a:r>
            <a:endParaRPr/>
          </a:p>
        </p:txBody>
      </p:sp>
      <p:sp>
        <p:nvSpPr>
          <p:cNvPr id="98" name="Google Shape;98;g31c861eff44_1_5"/>
          <p:cNvSpPr/>
          <p:nvPr/>
        </p:nvSpPr>
        <p:spPr>
          <a:xfrm>
            <a:off x="24726975" y="14382550"/>
            <a:ext cx="7630800" cy="582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</p:txBody>
      </p:sp>
      <p:sp>
        <p:nvSpPr>
          <p:cNvPr id="99" name="Google Shape;99;g31c861eff44_1_5"/>
          <p:cNvSpPr txBox="1"/>
          <p:nvPr/>
        </p:nvSpPr>
        <p:spPr>
          <a:xfrm>
            <a:off x="614200" y="5925175"/>
            <a:ext cx="6667500" cy="5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COVID-19 changed daily routines for many, it greatly increased the caregiving load on households, with 30.5% of caregivers reporting more responsibilities during the pandemic (Leggett, Koo, Park, Choi </a:t>
            </a:r>
            <a:r>
              <a:rPr lang="en-US" sz="2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*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 This project explores changes in caregiving patterns before and during the pandemic, as well as how household composition 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influenced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caregiving time allocations.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31c861eff44_1_5"/>
          <p:cNvSpPr txBox="1"/>
          <p:nvPr/>
        </p:nvSpPr>
        <p:spPr>
          <a:xfrm>
            <a:off x="546400" y="14777375"/>
            <a:ext cx="7260300" cy="6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was sourced from  American Time Use Survey 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using the respondent, activity, roster, and eldercare files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combined to analyze caregiving patterns during pre-pandemic years (2018–2019) and pandemic years (2020–2021).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Single-adult households: No spouse/partner, at least two members, with children under 13 or an elder.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Multi-adult households: At least three members, including a spouse/partner, with children under 13 or an elder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1c861eff44_1_5"/>
          <p:cNvSpPr txBox="1"/>
          <p:nvPr/>
        </p:nvSpPr>
        <p:spPr>
          <a:xfrm>
            <a:off x="8625520" y="5573381"/>
            <a:ext cx="763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Childcare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1c861eff44_1_5"/>
          <p:cNvSpPr txBox="1"/>
          <p:nvPr/>
        </p:nvSpPr>
        <p:spPr>
          <a:xfrm>
            <a:off x="17075149" y="5561044"/>
            <a:ext cx="754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Eldercare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g31c861eff44_1_5"/>
          <p:cNvSpPr txBox="1"/>
          <p:nvPr/>
        </p:nvSpPr>
        <p:spPr>
          <a:xfrm>
            <a:off x="24513950" y="15544801"/>
            <a:ext cx="7843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Childcare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Multi-adult households spent more time on childcare than single-adult households in both periods, but during the pandemic, the time spent became more uneven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Eldercare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single-adult households provided more care before the pandemic, especially on weekends and in non-winter seasons, while multi-adult households took on more eldercare during the pandemic, particularly in Fall.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31c861eff44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-4"/>
            <a:ext cx="2324100" cy="2335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1c861eff44_1_5"/>
          <p:cNvSpPr txBox="1"/>
          <p:nvPr/>
        </p:nvSpPr>
        <p:spPr>
          <a:xfrm>
            <a:off x="8588875" y="14401850"/>
            <a:ext cx="8153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Pre-Pandemic (2018–2019):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childcare time overall for multi-adult households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Pandemic  (2020-2021):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Multi-adult: Increased caregiving time during the pandemic, especially in 2020. Wide distribution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Single-adult: Consistently low childcare time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HH is determinant for childcare giving time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Childcare time is higher on weekends compared to weekdays.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Childcare time is higher in the Spring and winter for single-adult households 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31c861eff44_1_5"/>
          <p:cNvSpPr txBox="1"/>
          <p:nvPr/>
        </p:nvSpPr>
        <p:spPr>
          <a:xfrm>
            <a:off x="16919363" y="14416375"/>
            <a:ext cx="7630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Pre-Pandemic Period (2018–2019):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 adult households reported higher median eldercare time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During Fall, the pandemic led to a noticeable increase in eldercare time (18% vs. 12% pre-pandemic).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Pandemic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median ws consistent, more variability in 2020 for both households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Eldercare time is higher during spring, summer, and winter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Pandemic years  are associated with lower eldercare time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31c861eff44_1_5"/>
          <p:cNvSpPr txBox="1"/>
          <p:nvPr/>
        </p:nvSpPr>
        <p:spPr>
          <a:xfrm>
            <a:off x="25204700" y="12557200"/>
            <a:ext cx="66675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 Importance: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childcare, most important predictors were household_type and day_type.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eldercare:season and period.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31c861eff44_1_5"/>
          <p:cNvSpPr txBox="1"/>
          <p:nvPr/>
        </p:nvSpPr>
        <p:spPr>
          <a:xfrm>
            <a:off x="24894800" y="5759375"/>
            <a:ext cx="72840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31c861eff44_1_5"/>
          <p:cNvSpPr txBox="1"/>
          <p:nvPr/>
        </p:nvSpPr>
        <p:spPr>
          <a:xfrm>
            <a:off x="24894800" y="10169175"/>
            <a:ext cx="81537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Findings: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models outperformed linear models for both caregiving times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-"/>
            </a:pP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 childcare random forest model explains more variation in childcare time compared to the eldercare model,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31c861eff44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8563" y="6153775"/>
            <a:ext cx="5992374" cy="30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1c861eff44_1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25135" y="6159975"/>
            <a:ext cx="5992350" cy="30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1c861eff44_1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41663" y="5633413"/>
            <a:ext cx="6026186" cy="434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1c861eff44_1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25125" y="9909128"/>
            <a:ext cx="5992349" cy="378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1c861eff44_1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08550" y="9898761"/>
            <a:ext cx="5992374" cy="378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