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3" r:id="rId7"/>
    <p:sldId id="261" r:id="rId8"/>
    <p:sldId id="262" r:id="rId9"/>
    <p:sldId id="265" r:id="rId10"/>
    <p:sldId id="264" r:id="rId11"/>
    <p:sldId id="278" r:id="rId12"/>
    <p:sldId id="279" r:id="rId13"/>
    <p:sldId id="266" r:id="rId14"/>
    <p:sldId id="267" r:id="rId15"/>
    <p:sldId id="268" r:id="rId16"/>
    <p:sldId id="269" r:id="rId17"/>
    <p:sldId id="270" r:id="rId18"/>
    <p:sldId id="271" r:id="rId19"/>
    <p:sldId id="272" r:id="rId20"/>
    <p:sldId id="280" r:id="rId21"/>
    <p:sldId id="275" r:id="rId22"/>
    <p:sldId id="273" r:id="rId23"/>
    <p:sldId id="274" r:id="rId24"/>
  </p:sldIdLst>
  <p:sldSz cx="9144000" cy="5143500" type="screen16x9"/>
  <p:notesSz cx="6858000" cy="9144000"/>
  <p:embeddedFontLst>
    <p:embeddedFont>
      <p:font typeface="Montserrat" panose="00000500000000000000"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499"/>
            <a:ext cx="8512500" cy="453742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Project Title: </a:t>
            </a:r>
            <a:r>
              <a:rPr lang="en-IN" sz="3600" b="1" dirty="0">
                <a:solidFill>
                  <a:schemeClr val="lt1"/>
                </a:solidFill>
                <a:latin typeface="Montserrat"/>
                <a:ea typeface="Montserrat"/>
                <a:cs typeface="Montserrat"/>
                <a:sym typeface="Montserrat"/>
              </a:rPr>
              <a:t>Global Terrorism Analysis</a:t>
            </a:r>
            <a:br>
              <a:rPr lang="en-IN" sz="3600" b="1" dirty="0">
                <a:solidFill>
                  <a:schemeClr val="lt1"/>
                </a:solidFill>
                <a:latin typeface="Montserrat"/>
                <a:ea typeface="Montserrat"/>
                <a:cs typeface="Montserrat"/>
                <a:sym typeface="Montserrat"/>
              </a:rPr>
            </a:br>
            <a:br>
              <a:rPr lang="en-IN" sz="3600" b="1" dirty="0">
                <a:solidFill>
                  <a:schemeClr val="lt1"/>
                </a:solidFill>
                <a:latin typeface="Montserrat"/>
                <a:ea typeface="Montserrat"/>
                <a:cs typeface="Montserrat"/>
                <a:sym typeface="Montserrat"/>
              </a:rPr>
            </a:br>
            <a:r>
              <a:rPr lang="en-IN" sz="1800" b="1" u="sng" dirty="0">
                <a:solidFill>
                  <a:schemeClr val="lt1"/>
                </a:solidFill>
                <a:latin typeface="Montserrat"/>
                <a:ea typeface="Montserrat"/>
                <a:cs typeface="Montserrat"/>
                <a:sym typeface="Montserrat"/>
              </a:rPr>
              <a:t>Team Members</a:t>
            </a:r>
            <a:br>
              <a:rPr lang="en-IN" sz="1800" b="1" u="sng"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Nitesh Mishra</a:t>
            </a:r>
            <a:br>
              <a:rPr lang="en-IN" sz="1600" b="1" u="sng"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Rohit Sharma</a:t>
            </a:r>
            <a:br>
              <a:rPr lang="en-IN" sz="1600" b="1"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Abhishek Verma</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1600" b="1" dirty="0">
                <a:solidFill>
                  <a:schemeClr val="lt1"/>
                </a:solidFill>
                <a:latin typeface="Montserrat"/>
                <a:ea typeface="Montserrat"/>
                <a:cs typeface="Montserrat"/>
                <a:sym typeface="Montserrat"/>
              </a:rPr>
              <a:t>Aditya Dhoundiyal</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0F50-FAE6-FCAB-083C-6C6F799DF808}"/>
              </a:ext>
            </a:extLst>
          </p:cNvPr>
          <p:cNvSpPr>
            <a:spLocks noGrp="1"/>
          </p:cNvSpPr>
          <p:nvPr>
            <p:ph type="title"/>
          </p:nvPr>
        </p:nvSpPr>
        <p:spPr>
          <a:xfrm>
            <a:off x="311700" y="-49619"/>
            <a:ext cx="8520600" cy="829340"/>
          </a:xfrm>
        </p:spPr>
        <p:txBody>
          <a:bodyPr/>
          <a:lstStyle/>
          <a:p>
            <a:pPr algn="ctr"/>
            <a:r>
              <a:rPr lang="en-IN" dirty="0"/>
              <a:t>Most Attacked Regions</a:t>
            </a:r>
          </a:p>
        </p:txBody>
      </p:sp>
      <p:sp>
        <p:nvSpPr>
          <p:cNvPr id="3" name="Text Placeholder 2">
            <a:extLst>
              <a:ext uri="{FF2B5EF4-FFF2-40B4-BE49-F238E27FC236}">
                <a16:creationId xmlns:a16="http://schemas.microsoft.com/office/drawing/2014/main" id="{55BC1362-77C8-C29C-8393-33747EDCAE84}"/>
              </a:ext>
            </a:extLst>
          </p:cNvPr>
          <p:cNvSpPr>
            <a:spLocks noGrp="1"/>
          </p:cNvSpPr>
          <p:nvPr>
            <p:ph type="body" idx="1"/>
          </p:nvPr>
        </p:nvSpPr>
        <p:spPr/>
        <p:txBody>
          <a:bodyPr/>
          <a:lstStyle/>
          <a:p>
            <a:endParaRPr lang="en-IN"/>
          </a:p>
        </p:txBody>
      </p:sp>
      <p:pic>
        <p:nvPicPr>
          <p:cNvPr id="11" name="Picture 10">
            <a:extLst>
              <a:ext uri="{FF2B5EF4-FFF2-40B4-BE49-F238E27FC236}">
                <a16:creationId xmlns:a16="http://schemas.microsoft.com/office/drawing/2014/main" id="{C0D24355-7653-59CB-812B-7E8A38D23159}"/>
              </a:ext>
            </a:extLst>
          </p:cNvPr>
          <p:cNvPicPr>
            <a:picLocks noChangeAspect="1"/>
          </p:cNvPicPr>
          <p:nvPr/>
        </p:nvPicPr>
        <p:blipFill rotWithShape="1">
          <a:blip r:embed="rId2"/>
          <a:srcRect l="6821" t="23703" r="46124" b="14970"/>
          <a:stretch/>
        </p:blipFill>
        <p:spPr>
          <a:xfrm>
            <a:off x="311700" y="688689"/>
            <a:ext cx="8385733" cy="4192172"/>
          </a:xfrm>
          <a:prstGeom prst="rect">
            <a:avLst/>
          </a:prstGeom>
        </p:spPr>
      </p:pic>
    </p:spTree>
    <p:extLst>
      <p:ext uri="{BB962C8B-B14F-4D97-AF65-F5344CB8AC3E}">
        <p14:creationId xmlns:p14="http://schemas.microsoft.com/office/powerpoint/2010/main" val="47193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5264-9F32-662D-B93E-02F66FE5B1F3}"/>
              </a:ext>
            </a:extLst>
          </p:cNvPr>
          <p:cNvSpPr>
            <a:spLocks noGrp="1"/>
          </p:cNvSpPr>
          <p:nvPr>
            <p:ph type="title"/>
          </p:nvPr>
        </p:nvSpPr>
        <p:spPr>
          <a:xfrm>
            <a:off x="311700" y="0"/>
            <a:ext cx="8520600" cy="1017725"/>
          </a:xfrm>
        </p:spPr>
        <p:txBody>
          <a:bodyPr/>
          <a:lstStyle/>
          <a:p>
            <a:pPr algn="ctr"/>
            <a:r>
              <a:rPr lang="en-IN" dirty="0"/>
              <a:t>Percentage of attacks in regions</a:t>
            </a:r>
          </a:p>
        </p:txBody>
      </p:sp>
      <p:sp>
        <p:nvSpPr>
          <p:cNvPr id="3" name="Text Placeholder 2">
            <a:extLst>
              <a:ext uri="{FF2B5EF4-FFF2-40B4-BE49-F238E27FC236}">
                <a16:creationId xmlns:a16="http://schemas.microsoft.com/office/drawing/2014/main" id="{BE7DF9A2-A2D7-12E8-702A-1AEB9750DBAC}"/>
              </a:ext>
            </a:extLst>
          </p:cNvPr>
          <p:cNvSpPr>
            <a:spLocks noGrp="1"/>
          </p:cNvSpPr>
          <p:nvPr>
            <p:ph type="body" idx="1"/>
          </p:nvPr>
        </p:nvSpPr>
        <p:spPr/>
        <p:txBody>
          <a:bodyPr/>
          <a:lstStyle/>
          <a:p>
            <a:endParaRPr lang="en-IN" dirty="0"/>
          </a:p>
        </p:txBody>
      </p:sp>
      <p:pic>
        <p:nvPicPr>
          <p:cNvPr id="10" name="Picture 9">
            <a:extLst>
              <a:ext uri="{FF2B5EF4-FFF2-40B4-BE49-F238E27FC236}">
                <a16:creationId xmlns:a16="http://schemas.microsoft.com/office/drawing/2014/main" id="{AE2D61DB-0EDD-1DFF-6B2D-551F31EDF200}"/>
              </a:ext>
            </a:extLst>
          </p:cNvPr>
          <p:cNvPicPr>
            <a:picLocks noChangeAspect="1"/>
          </p:cNvPicPr>
          <p:nvPr/>
        </p:nvPicPr>
        <p:blipFill rotWithShape="1">
          <a:blip r:embed="rId2"/>
          <a:srcRect l="6589" t="21297" r="42326" b="5821"/>
          <a:stretch/>
        </p:blipFill>
        <p:spPr>
          <a:xfrm>
            <a:off x="737192" y="815163"/>
            <a:ext cx="7223050" cy="4264542"/>
          </a:xfrm>
          <a:prstGeom prst="rect">
            <a:avLst/>
          </a:prstGeom>
        </p:spPr>
      </p:pic>
    </p:spTree>
    <p:extLst>
      <p:ext uri="{BB962C8B-B14F-4D97-AF65-F5344CB8AC3E}">
        <p14:creationId xmlns:p14="http://schemas.microsoft.com/office/powerpoint/2010/main" val="35238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F85C-6BA4-8F10-C820-3AA5C9FEE880}"/>
              </a:ext>
            </a:extLst>
          </p:cNvPr>
          <p:cNvSpPr>
            <a:spLocks noGrp="1"/>
          </p:cNvSpPr>
          <p:nvPr>
            <p:ph type="title"/>
          </p:nvPr>
        </p:nvSpPr>
        <p:spPr>
          <a:xfrm>
            <a:off x="311700" y="1"/>
            <a:ext cx="8520600" cy="702782"/>
          </a:xfrm>
        </p:spPr>
        <p:txBody>
          <a:bodyPr/>
          <a:lstStyle/>
          <a:p>
            <a:pPr algn="ctr"/>
            <a:r>
              <a:rPr lang="en-IN" dirty="0"/>
              <a:t>Terrorist Activities by Region in Each Year</a:t>
            </a:r>
          </a:p>
        </p:txBody>
      </p:sp>
      <p:sp>
        <p:nvSpPr>
          <p:cNvPr id="3" name="Text Placeholder 2">
            <a:extLst>
              <a:ext uri="{FF2B5EF4-FFF2-40B4-BE49-F238E27FC236}">
                <a16:creationId xmlns:a16="http://schemas.microsoft.com/office/drawing/2014/main" id="{2DAE7ADD-8033-C099-C303-736FA648F360}"/>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21B863EF-7D37-B8AC-94C1-F55EFB4CE81A}"/>
              </a:ext>
            </a:extLst>
          </p:cNvPr>
          <p:cNvPicPr>
            <a:picLocks noChangeAspect="1"/>
          </p:cNvPicPr>
          <p:nvPr/>
        </p:nvPicPr>
        <p:blipFill rotWithShape="1">
          <a:blip r:embed="rId2"/>
          <a:srcRect l="6745" t="21297" r="25039" b="12845"/>
          <a:stretch/>
        </p:blipFill>
        <p:spPr>
          <a:xfrm>
            <a:off x="467833" y="702784"/>
            <a:ext cx="8038214" cy="4315784"/>
          </a:xfrm>
          <a:prstGeom prst="rect">
            <a:avLst/>
          </a:prstGeom>
        </p:spPr>
      </p:pic>
    </p:spTree>
    <p:extLst>
      <p:ext uri="{BB962C8B-B14F-4D97-AF65-F5344CB8AC3E}">
        <p14:creationId xmlns:p14="http://schemas.microsoft.com/office/powerpoint/2010/main" val="73803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6433-4B1E-D026-372B-59A945F77EAE}"/>
              </a:ext>
            </a:extLst>
          </p:cNvPr>
          <p:cNvSpPr>
            <a:spLocks noGrp="1"/>
          </p:cNvSpPr>
          <p:nvPr>
            <p:ph type="title"/>
          </p:nvPr>
        </p:nvSpPr>
        <p:spPr>
          <a:xfrm>
            <a:off x="311700" y="56707"/>
            <a:ext cx="8520600" cy="961018"/>
          </a:xfrm>
        </p:spPr>
        <p:txBody>
          <a:bodyPr/>
          <a:lstStyle/>
          <a:p>
            <a:pPr algn="ctr"/>
            <a:r>
              <a:rPr lang="en-IN" dirty="0"/>
              <a:t>Top 5 Weapons Types</a:t>
            </a:r>
          </a:p>
        </p:txBody>
      </p:sp>
      <p:pic>
        <p:nvPicPr>
          <p:cNvPr id="6" name="Picture 5">
            <a:extLst>
              <a:ext uri="{FF2B5EF4-FFF2-40B4-BE49-F238E27FC236}">
                <a16:creationId xmlns:a16="http://schemas.microsoft.com/office/drawing/2014/main" id="{CFA3576D-E38D-F7A7-F36A-F111ABB61C83}"/>
              </a:ext>
            </a:extLst>
          </p:cNvPr>
          <p:cNvPicPr>
            <a:picLocks noChangeAspect="1"/>
          </p:cNvPicPr>
          <p:nvPr/>
        </p:nvPicPr>
        <p:blipFill rotWithShape="1">
          <a:blip r:embed="rId2"/>
          <a:srcRect l="6744" t="29958" r="50620" b="12128"/>
          <a:stretch/>
        </p:blipFill>
        <p:spPr>
          <a:xfrm>
            <a:off x="673395" y="588335"/>
            <a:ext cx="7485321" cy="4498458"/>
          </a:xfrm>
          <a:prstGeom prst="rect">
            <a:avLst/>
          </a:prstGeom>
        </p:spPr>
      </p:pic>
    </p:spTree>
    <p:extLst>
      <p:ext uri="{BB962C8B-B14F-4D97-AF65-F5344CB8AC3E}">
        <p14:creationId xmlns:p14="http://schemas.microsoft.com/office/powerpoint/2010/main" val="1031145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297E-CE41-488A-5AD5-5E171955E239}"/>
              </a:ext>
            </a:extLst>
          </p:cNvPr>
          <p:cNvSpPr>
            <a:spLocks noGrp="1"/>
          </p:cNvSpPr>
          <p:nvPr>
            <p:ph type="title"/>
          </p:nvPr>
        </p:nvSpPr>
        <p:spPr>
          <a:xfrm>
            <a:off x="311700" y="1"/>
            <a:ext cx="8520600" cy="829340"/>
          </a:xfrm>
        </p:spPr>
        <p:txBody>
          <a:bodyPr/>
          <a:lstStyle/>
          <a:p>
            <a:pPr algn="ctr"/>
            <a:r>
              <a:rPr lang="en-IN" dirty="0"/>
              <a:t>Percentage of Weapon Types</a:t>
            </a:r>
          </a:p>
        </p:txBody>
      </p:sp>
      <p:sp>
        <p:nvSpPr>
          <p:cNvPr id="3" name="Text Placeholder 2">
            <a:extLst>
              <a:ext uri="{FF2B5EF4-FFF2-40B4-BE49-F238E27FC236}">
                <a16:creationId xmlns:a16="http://schemas.microsoft.com/office/drawing/2014/main" id="{87F4C60D-13B9-E485-73D3-AF33D840F3F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7F61273-9A8A-3911-E5AE-E62412C8137B}"/>
              </a:ext>
            </a:extLst>
          </p:cNvPr>
          <p:cNvPicPr>
            <a:picLocks noChangeAspect="1"/>
          </p:cNvPicPr>
          <p:nvPr/>
        </p:nvPicPr>
        <p:blipFill rotWithShape="1">
          <a:blip r:embed="rId2"/>
          <a:srcRect l="6817" t="21297" r="54884" b="6990"/>
          <a:stretch/>
        </p:blipFill>
        <p:spPr>
          <a:xfrm>
            <a:off x="1438941" y="708837"/>
            <a:ext cx="5500576" cy="4434663"/>
          </a:xfrm>
          <a:prstGeom prst="rect">
            <a:avLst/>
          </a:prstGeom>
        </p:spPr>
      </p:pic>
    </p:spTree>
    <p:extLst>
      <p:ext uri="{BB962C8B-B14F-4D97-AF65-F5344CB8AC3E}">
        <p14:creationId xmlns:p14="http://schemas.microsoft.com/office/powerpoint/2010/main" val="40812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92B7-E54F-8D9A-5EE3-70ED63F20FDE}"/>
              </a:ext>
            </a:extLst>
          </p:cNvPr>
          <p:cNvSpPr>
            <a:spLocks noGrp="1"/>
          </p:cNvSpPr>
          <p:nvPr>
            <p:ph type="title"/>
          </p:nvPr>
        </p:nvSpPr>
        <p:spPr>
          <a:xfrm>
            <a:off x="311700" y="1"/>
            <a:ext cx="8520600" cy="822250"/>
          </a:xfrm>
        </p:spPr>
        <p:txBody>
          <a:bodyPr/>
          <a:lstStyle/>
          <a:p>
            <a:pPr algn="ctr"/>
            <a:r>
              <a:rPr lang="en-IN" dirty="0"/>
              <a:t>Top 15 Attacking Group</a:t>
            </a:r>
          </a:p>
        </p:txBody>
      </p:sp>
      <p:pic>
        <p:nvPicPr>
          <p:cNvPr id="6" name="Picture 5">
            <a:extLst>
              <a:ext uri="{FF2B5EF4-FFF2-40B4-BE49-F238E27FC236}">
                <a16:creationId xmlns:a16="http://schemas.microsoft.com/office/drawing/2014/main" id="{10CFFC58-2876-3B3E-4904-2D199CB52C3F}"/>
              </a:ext>
            </a:extLst>
          </p:cNvPr>
          <p:cNvPicPr>
            <a:picLocks noChangeAspect="1"/>
          </p:cNvPicPr>
          <p:nvPr/>
        </p:nvPicPr>
        <p:blipFill rotWithShape="1">
          <a:blip r:embed="rId2"/>
          <a:srcRect l="6589" t="21213" r="50698" b="11125"/>
          <a:stretch/>
        </p:blipFill>
        <p:spPr>
          <a:xfrm>
            <a:off x="730102" y="666308"/>
            <a:ext cx="7435703" cy="4328336"/>
          </a:xfrm>
          <a:prstGeom prst="rect">
            <a:avLst/>
          </a:prstGeom>
        </p:spPr>
      </p:pic>
    </p:spTree>
    <p:extLst>
      <p:ext uri="{BB962C8B-B14F-4D97-AF65-F5344CB8AC3E}">
        <p14:creationId xmlns:p14="http://schemas.microsoft.com/office/powerpoint/2010/main" val="1674111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F3A7-B6CD-CE48-6BAD-F492A4075758}"/>
              </a:ext>
            </a:extLst>
          </p:cNvPr>
          <p:cNvSpPr>
            <a:spLocks noGrp="1"/>
          </p:cNvSpPr>
          <p:nvPr>
            <p:ph type="title"/>
          </p:nvPr>
        </p:nvSpPr>
        <p:spPr>
          <a:xfrm>
            <a:off x="311700" y="48327"/>
            <a:ext cx="8520600" cy="646334"/>
          </a:xfrm>
        </p:spPr>
        <p:txBody>
          <a:bodyPr/>
          <a:lstStyle/>
          <a:p>
            <a:pPr algn="ctr"/>
            <a:r>
              <a:rPr lang="en-IN" dirty="0"/>
              <a:t>Numbers of Attack per Year</a:t>
            </a:r>
          </a:p>
        </p:txBody>
      </p:sp>
      <p:sp>
        <p:nvSpPr>
          <p:cNvPr id="3" name="Text Placeholder 2">
            <a:extLst>
              <a:ext uri="{FF2B5EF4-FFF2-40B4-BE49-F238E27FC236}">
                <a16:creationId xmlns:a16="http://schemas.microsoft.com/office/drawing/2014/main" id="{00B98CEF-7452-351E-50E5-02856A9B124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B0104F75-CFD9-6E34-AC38-B70687916300}"/>
              </a:ext>
            </a:extLst>
          </p:cNvPr>
          <p:cNvPicPr>
            <a:picLocks noChangeAspect="1"/>
          </p:cNvPicPr>
          <p:nvPr/>
        </p:nvPicPr>
        <p:blipFill rotWithShape="1">
          <a:blip r:embed="rId2"/>
          <a:srcRect l="6822" t="20494" r="24728" b="13278"/>
          <a:stretch/>
        </p:blipFill>
        <p:spPr>
          <a:xfrm>
            <a:off x="252785" y="694661"/>
            <a:ext cx="8638429" cy="4294188"/>
          </a:xfrm>
          <a:prstGeom prst="rect">
            <a:avLst/>
          </a:prstGeom>
        </p:spPr>
      </p:pic>
    </p:spTree>
    <p:extLst>
      <p:ext uri="{BB962C8B-B14F-4D97-AF65-F5344CB8AC3E}">
        <p14:creationId xmlns:p14="http://schemas.microsoft.com/office/powerpoint/2010/main" val="118155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37A4-F5A9-5626-5E79-90E671090B2C}"/>
              </a:ext>
            </a:extLst>
          </p:cNvPr>
          <p:cNvSpPr>
            <a:spLocks noGrp="1"/>
          </p:cNvSpPr>
          <p:nvPr>
            <p:ph type="title"/>
          </p:nvPr>
        </p:nvSpPr>
        <p:spPr>
          <a:xfrm>
            <a:off x="311700" y="0"/>
            <a:ext cx="8520600" cy="1017725"/>
          </a:xfrm>
        </p:spPr>
        <p:txBody>
          <a:bodyPr/>
          <a:lstStyle/>
          <a:p>
            <a:pPr algn="ctr"/>
            <a:r>
              <a:rPr lang="en-IN" dirty="0"/>
              <a:t>    Attack vs Kills per Year</a:t>
            </a:r>
          </a:p>
        </p:txBody>
      </p:sp>
      <p:sp>
        <p:nvSpPr>
          <p:cNvPr id="3" name="Text Placeholder 2">
            <a:extLst>
              <a:ext uri="{FF2B5EF4-FFF2-40B4-BE49-F238E27FC236}">
                <a16:creationId xmlns:a16="http://schemas.microsoft.com/office/drawing/2014/main" id="{4C463479-8735-1CEA-6504-C0234518FAF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31078531-387F-1DCE-C755-4EA009F850AC}"/>
              </a:ext>
            </a:extLst>
          </p:cNvPr>
          <p:cNvPicPr>
            <a:picLocks noChangeAspect="1"/>
          </p:cNvPicPr>
          <p:nvPr/>
        </p:nvPicPr>
        <p:blipFill rotWithShape="1">
          <a:blip r:embed="rId2"/>
          <a:srcRect l="6817" t="23506" r="24729" b="10983"/>
          <a:stretch/>
        </p:blipFill>
        <p:spPr>
          <a:xfrm>
            <a:off x="524161" y="574625"/>
            <a:ext cx="7868471" cy="4415589"/>
          </a:xfrm>
          <a:prstGeom prst="rect">
            <a:avLst/>
          </a:prstGeom>
        </p:spPr>
      </p:pic>
    </p:spTree>
    <p:extLst>
      <p:ext uri="{BB962C8B-B14F-4D97-AF65-F5344CB8AC3E}">
        <p14:creationId xmlns:p14="http://schemas.microsoft.com/office/powerpoint/2010/main" val="3224248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4AB9-E046-47A3-11F4-0260898708EC}"/>
              </a:ext>
            </a:extLst>
          </p:cNvPr>
          <p:cNvSpPr>
            <a:spLocks noGrp="1"/>
          </p:cNvSpPr>
          <p:nvPr>
            <p:ph type="title"/>
          </p:nvPr>
        </p:nvSpPr>
        <p:spPr>
          <a:xfrm>
            <a:off x="517450" y="113414"/>
            <a:ext cx="8314849" cy="904311"/>
          </a:xfrm>
        </p:spPr>
        <p:txBody>
          <a:bodyPr/>
          <a:lstStyle/>
          <a:p>
            <a:r>
              <a:rPr lang="en-IN" sz="3600" dirty="0"/>
              <a:t>Challenges</a:t>
            </a:r>
          </a:p>
        </p:txBody>
      </p:sp>
      <p:sp>
        <p:nvSpPr>
          <p:cNvPr id="3" name="Text Placeholder 2">
            <a:extLst>
              <a:ext uri="{FF2B5EF4-FFF2-40B4-BE49-F238E27FC236}">
                <a16:creationId xmlns:a16="http://schemas.microsoft.com/office/drawing/2014/main" id="{CF1E0312-4861-77E5-227A-C3B78C344B29}"/>
              </a:ext>
            </a:extLst>
          </p:cNvPr>
          <p:cNvSpPr>
            <a:spLocks noGrp="1"/>
          </p:cNvSpPr>
          <p:nvPr>
            <p:ph type="body" idx="1"/>
          </p:nvPr>
        </p:nvSpPr>
        <p:spPr/>
        <p:txBody>
          <a:bodyPr/>
          <a:lstStyle/>
          <a:p>
            <a:pPr marL="114300" indent="0">
              <a:buNone/>
            </a:pPr>
            <a:r>
              <a:rPr lang="en-US" sz="1800" b="1" dirty="0">
                <a:solidFill>
                  <a:schemeClr val="lt1"/>
                </a:solidFill>
                <a:latin typeface="Montserrat"/>
                <a:ea typeface="Montserrat"/>
                <a:cs typeface="Montserrat"/>
                <a:sym typeface="Montserrat"/>
              </a:rPr>
              <a:t>1. The data is too big and it contains too many un useable columns. </a:t>
            </a:r>
          </a:p>
          <a:p>
            <a:pPr marL="114300" indent="0">
              <a:buNone/>
            </a:pPr>
            <a:endParaRPr lang="en-US" b="1" dirty="0">
              <a:solidFill>
                <a:schemeClr val="lt1"/>
              </a:solidFill>
              <a:latin typeface="Montserrat"/>
              <a:ea typeface="Montserrat"/>
              <a:cs typeface="Montserrat"/>
              <a:sym typeface="Montserrat"/>
            </a:endParaRPr>
          </a:p>
          <a:p>
            <a:pPr marL="114300" indent="0">
              <a:buNone/>
            </a:pPr>
            <a:r>
              <a:rPr lang="en-US" b="1" dirty="0">
                <a:solidFill>
                  <a:schemeClr val="lt1"/>
                </a:solidFill>
                <a:latin typeface="Montserrat"/>
                <a:ea typeface="Montserrat"/>
                <a:cs typeface="Montserrat"/>
                <a:sym typeface="Montserrat"/>
              </a:rPr>
              <a:t>2. There were </a:t>
            </a:r>
            <a:r>
              <a:rPr lang="en-US" sz="1800" b="1" dirty="0">
                <a:solidFill>
                  <a:schemeClr val="lt1"/>
                </a:solidFill>
                <a:latin typeface="Montserrat"/>
                <a:ea typeface="Montserrat"/>
                <a:cs typeface="Montserrat"/>
                <a:sym typeface="Montserrat"/>
              </a:rPr>
              <a:t>also many null values in dataset.</a:t>
            </a:r>
          </a:p>
          <a:p>
            <a:pPr marL="114300" indent="0">
              <a:buNone/>
            </a:pPr>
            <a:endParaRPr lang="en-US" b="1" dirty="0">
              <a:solidFill>
                <a:schemeClr val="lt1"/>
              </a:solidFill>
              <a:latin typeface="Montserrat"/>
              <a:ea typeface="Montserrat"/>
              <a:cs typeface="Montserrat"/>
              <a:sym typeface="Montserrat"/>
            </a:endParaRPr>
          </a:p>
          <a:p>
            <a:pPr marL="114300" indent="0">
              <a:buNone/>
            </a:pPr>
            <a:r>
              <a:rPr lang="en-US" sz="1800" b="1" dirty="0">
                <a:solidFill>
                  <a:schemeClr val="lt1"/>
                </a:solidFill>
                <a:latin typeface="Montserrat"/>
                <a:ea typeface="Montserrat"/>
                <a:cs typeface="Montserrat"/>
                <a:sym typeface="Montserrat"/>
              </a:rPr>
              <a:t>3. The name of some columns are unmeaningful. </a:t>
            </a:r>
            <a:r>
              <a:rPr lang="en-US" b="1" dirty="0">
                <a:solidFill>
                  <a:schemeClr val="lt1"/>
                </a:solidFill>
                <a:latin typeface="Montserrat"/>
                <a:ea typeface="Montserrat"/>
                <a:cs typeface="Montserrat"/>
                <a:sym typeface="Montserrat"/>
              </a:rPr>
              <a:t>So, changing    </a:t>
            </a:r>
            <a:r>
              <a:rPr lang="en-US" sz="1800" b="1" dirty="0">
                <a:solidFill>
                  <a:schemeClr val="lt1"/>
                </a:solidFill>
                <a:latin typeface="Montserrat"/>
                <a:ea typeface="Montserrat"/>
                <a:cs typeface="Montserrat"/>
                <a:sym typeface="Montserrat"/>
              </a:rPr>
              <a:t>name of columns  in meaningful manner was also a challenge.</a:t>
            </a:r>
          </a:p>
          <a:p>
            <a:pPr marL="114300" indent="0">
              <a:buNone/>
            </a:pPr>
            <a:endParaRPr lang="en-US" b="1" dirty="0">
              <a:solidFill>
                <a:schemeClr val="lt1"/>
              </a:solidFill>
              <a:latin typeface="Montserrat"/>
              <a:ea typeface="Montserrat"/>
              <a:cs typeface="Montserrat"/>
              <a:sym typeface="Montserrat"/>
            </a:endParaRPr>
          </a:p>
          <a:p>
            <a:pPr marL="114300" indent="0">
              <a:buNone/>
            </a:pPr>
            <a:r>
              <a:rPr lang="en-US" sz="1800" b="1" dirty="0">
                <a:solidFill>
                  <a:schemeClr val="lt1"/>
                </a:solidFill>
                <a:latin typeface="Montserrat"/>
                <a:ea typeface="Montserrat"/>
                <a:cs typeface="Montserrat"/>
                <a:sym typeface="Montserrat"/>
              </a:rPr>
              <a:t> </a:t>
            </a:r>
          </a:p>
          <a:p>
            <a:pPr marL="114300" indent="0">
              <a:buNone/>
            </a:pPr>
            <a:endParaRPr lang="en-US" sz="1800" b="1" dirty="0">
              <a:solidFill>
                <a:schemeClr val="lt1"/>
              </a:solidFill>
              <a:latin typeface="Montserrat"/>
              <a:ea typeface="Montserrat"/>
              <a:cs typeface="Montserrat"/>
              <a:sym typeface="Montserrat"/>
            </a:endParaRPr>
          </a:p>
          <a:p>
            <a:r>
              <a:rPr lang="en-US" dirty="0"/>
              <a:t>it contains too many useable columns which null values,</a:t>
            </a:r>
            <a:endParaRPr lang="en-IN" dirty="0"/>
          </a:p>
        </p:txBody>
      </p:sp>
    </p:spTree>
    <p:extLst>
      <p:ext uri="{BB962C8B-B14F-4D97-AF65-F5344CB8AC3E}">
        <p14:creationId xmlns:p14="http://schemas.microsoft.com/office/powerpoint/2010/main" val="3733927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26D8-1391-9BDC-C1DF-42F14EC028E1}"/>
              </a:ext>
            </a:extLst>
          </p:cNvPr>
          <p:cNvSpPr>
            <a:spLocks noGrp="1"/>
          </p:cNvSpPr>
          <p:nvPr>
            <p:ph type="title"/>
          </p:nvPr>
        </p:nvSpPr>
        <p:spPr>
          <a:xfrm>
            <a:off x="510362" y="63795"/>
            <a:ext cx="8321937" cy="793898"/>
          </a:xfrm>
        </p:spPr>
        <p:txBody>
          <a:bodyPr/>
          <a:lstStyle/>
          <a:p>
            <a:r>
              <a:rPr lang="en-IN" sz="3600" dirty="0"/>
              <a:t>Conclusion</a:t>
            </a:r>
          </a:p>
        </p:txBody>
      </p:sp>
      <p:sp>
        <p:nvSpPr>
          <p:cNvPr id="3" name="Text Placeholder 2">
            <a:extLst>
              <a:ext uri="{FF2B5EF4-FFF2-40B4-BE49-F238E27FC236}">
                <a16:creationId xmlns:a16="http://schemas.microsoft.com/office/drawing/2014/main" id="{A417271F-A83C-777C-C086-74BC54EE7BED}"/>
              </a:ext>
            </a:extLst>
          </p:cNvPr>
          <p:cNvSpPr>
            <a:spLocks noGrp="1"/>
          </p:cNvSpPr>
          <p:nvPr>
            <p:ph type="body" idx="1"/>
          </p:nvPr>
        </p:nvSpPr>
        <p:spPr>
          <a:xfrm>
            <a:off x="311700" y="857693"/>
            <a:ext cx="8520600" cy="4285806"/>
          </a:xfrm>
        </p:spPr>
        <p:txBody>
          <a:bodyPr/>
          <a:lstStyle/>
          <a:p>
            <a:pPr marL="114300" indent="0">
              <a:buNone/>
            </a:pPr>
            <a:r>
              <a:rPr lang="en-US" sz="1600" b="1" dirty="0">
                <a:solidFill>
                  <a:schemeClr val="lt1"/>
                </a:solidFill>
                <a:latin typeface="Montserrat"/>
                <a:ea typeface="Montserrat"/>
                <a:cs typeface="Montserrat"/>
                <a:sym typeface="Montserrat"/>
              </a:rPr>
              <a:t>1 - The top 3 attack types are:</a:t>
            </a:r>
          </a:p>
          <a:p>
            <a:pPr marL="114300" indent="0">
              <a:buNone/>
            </a:pPr>
            <a:r>
              <a:rPr lang="en-US" sz="1400" b="1" dirty="0">
                <a:solidFill>
                  <a:schemeClr val="lt1"/>
                </a:solidFill>
                <a:latin typeface="Montserrat"/>
                <a:ea typeface="Montserrat"/>
                <a:cs typeface="Montserrat"/>
                <a:sym typeface="Montserrat"/>
              </a:rPr>
              <a:t>     BOMBING/EXPLOSION, </a:t>
            </a:r>
          </a:p>
          <a:p>
            <a:pPr marL="114300" indent="0">
              <a:buNone/>
            </a:pPr>
            <a:r>
              <a:rPr lang="en-US" sz="1400" b="1" dirty="0">
                <a:solidFill>
                  <a:schemeClr val="lt1"/>
                </a:solidFill>
                <a:latin typeface="Montserrat"/>
                <a:ea typeface="Montserrat"/>
                <a:cs typeface="Montserrat"/>
                <a:sym typeface="Montserrat"/>
              </a:rPr>
              <a:t>     ARMED ASSAULT, </a:t>
            </a:r>
          </a:p>
          <a:p>
            <a:pPr marL="114300" indent="0">
              <a:buNone/>
            </a:pPr>
            <a:r>
              <a:rPr lang="en-US" sz="1400" b="1" dirty="0">
                <a:solidFill>
                  <a:schemeClr val="lt1"/>
                </a:solidFill>
                <a:latin typeface="Montserrat"/>
                <a:ea typeface="Montserrat"/>
                <a:cs typeface="Montserrat"/>
                <a:sym typeface="Montserrat"/>
              </a:rPr>
              <a:t>     ASSASSAINATION</a:t>
            </a:r>
          </a:p>
          <a:p>
            <a:endParaRPr lang="en-US" sz="1400" b="1" dirty="0">
              <a:solidFill>
                <a:schemeClr val="lt1"/>
              </a:solidFill>
              <a:latin typeface="Montserrat"/>
              <a:ea typeface="Montserrat"/>
              <a:cs typeface="Montserrat"/>
              <a:sym typeface="Montserrat"/>
            </a:endParaRPr>
          </a:p>
          <a:p>
            <a:pPr marL="114300" indent="0">
              <a:buNone/>
            </a:pPr>
            <a:r>
              <a:rPr lang="en-US" sz="1600" b="1" dirty="0">
                <a:solidFill>
                  <a:schemeClr val="lt1"/>
                </a:solidFill>
                <a:latin typeface="Montserrat"/>
                <a:ea typeface="Montserrat"/>
                <a:cs typeface="Montserrat"/>
                <a:sym typeface="Montserrat"/>
              </a:rPr>
              <a:t>2- The top 3 attack types in percentage</a:t>
            </a:r>
            <a:r>
              <a:rPr lang="en-US" sz="1400" b="1" dirty="0">
                <a:solidFill>
                  <a:schemeClr val="lt1"/>
                </a:solidFill>
                <a:latin typeface="Montserrat"/>
                <a:ea typeface="Montserrat"/>
                <a:cs typeface="Montserrat"/>
                <a:sym typeface="Montserrat"/>
              </a:rPr>
              <a:t>:</a:t>
            </a:r>
          </a:p>
          <a:p>
            <a:pPr marL="114300" indent="0">
              <a:buNone/>
            </a:pPr>
            <a:r>
              <a:rPr lang="en-US" sz="1400" b="1" dirty="0">
                <a:solidFill>
                  <a:schemeClr val="lt1"/>
                </a:solidFill>
                <a:latin typeface="Montserrat"/>
                <a:ea typeface="Montserrat"/>
                <a:cs typeface="Montserrat"/>
                <a:sym typeface="Montserrat"/>
              </a:rPr>
              <a:t>     Bombing/Explosion</a:t>
            </a:r>
            <a:r>
              <a:rPr lang="en-US" sz="1400" b="1">
                <a:solidFill>
                  <a:schemeClr val="lt1"/>
                </a:solidFill>
                <a:latin typeface="Montserrat"/>
                <a:ea typeface="Montserrat"/>
                <a:cs typeface="Montserrat"/>
                <a:sym typeface="Montserrat"/>
              </a:rPr>
              <a:t>=48.6%</a:t>
            </a:r>
            <a:endParaRPr lang="en-US" sz="1400" b="1" dirty="0">
              <a:solidFill>
                <a:schemeClr val="lt1"/>
              </a:solidFill>
              <a:latin typeface="Montserrat"/>
              <a:ea typeface="Montserrat"/>
              <a:cs typeface="Montserrat"/>
              <a:sym typeface="Montserrat"/>
            </a:endParaRPr>
          </a:p>
          <a:p>
            <a:pPr marL="114300" indent="0">
              <a:buNone/>
            </a:pPr>
            <a:r>
              <a:rPr lang="en-US" sz="1400" b="1" dirty="0">
                <a:solidFill>
                  <a:schemeClr val="lt1"/>
                </a:solidFill>
                <a:latin typeface="Montserrat"/>
                <a:ea typeface="Montserrat"/>
                <a:cs typeface="Montserrat"/>
                <a:sym typeface="Montserrat"/>
              </a:rPr>
              <a:t>     Armed Assault=23.5%</a:t>
            </a:r>
          </a:p>
          <a:p>
            <a:pPr marL="114300" indent="0">
              <a:buNone/>
            </a:pPr>
            <a:r>
              <a:rPr lang="en-US" sz="1400" b="1" dirty="0">
                <a:solidFill>
                  <a:schemeClr val="lt1"/>
                </a:solidFill>
                <a:latin typeface="Montserrat"/>
                <a:ea typeface="Montserrat"/>
                <a:cs typeface="Montserrat"/>
                <a:sym typeface="Montserrat"/>
              </a:rPr>
              <a:t>     Assassination=10.6%</a:t>
            </a:r>
          </a:p>
          <a:p>
            <a:endParaRPr lang="en-US" sz="1400" b="1" dirty="0">
              <a:solidFill>
                <a:schemeClr val="lt1"/>
              </a:solidFill>
              <a:latin typeface="Montserrat"/>
              <a:ea typeface="Montserrat"/>
              <a:cs typeface="Montserrat"/>
              <a:sym typeface="Montserrat"/>
            </a:endParaRPr>
          </a:p>
          <a:p>
            <a:pPr marL="114300" indent="0">
              <a:buNone/>
            </a:pPr>
            <a:r>
              <a:rPr lang="en-US" sz="1600" b="1" dirty="0">
                <a:solidFill>
                  <a:schemeClr val="lt1"/>
                </a:solidFill>
                <a:latin typeface="Montserrat"/>
                <a:ea typeface="Montserrat"/>
                <a:cs typeface="Montserrat"/>
                <a:sym typeface="Montserrat"/>
              </a:rPr>
              <a:t>3- The top 3 countries and states are most attacks:</a:t>
            </a:r>
          </a:p>
          <a:p>
            <a:pPr marL="114300" indent="0">
              <a:buNone/>
            </a:pPr>
            <a:r>
              <a:rPr lang="en-US" sz="1400" b="1" dirty="0">
                <a:solidFill>
                  <a:schemeClr val="lt1"/>
                </a:solidFill>
                <a:latin typeface="Montserrat"/>
                <a:ea typeface="Montserrat"/>
                <a:cs typeface="Montserrat"/>
                <a:sym typeface="Montserrat"/>
              </a:rPr>
              <a:t>    COUNTRIES = IRAQ, PAKISTAN, AFGANISTAN</a:t>
            </a:r>
          </a:p>
          <a:p>
            <a:pPr marL="114300" indent="0">
              <a:buNone/>
            </a:pPr>
            <a:r>
              <a:rPr lang="en-US" sz="1400" b="1" dirty="0">
                <a:solidFill>
                  <a:schemeClr val="lt1"/>
                </a:solidFill>
                <a:latin typeface="Montserrat"/>
                <a:ea typeface="Montserrat"/>
                <a:cs typeface="Montserrat"/>
                <a:sym typeface="Montserrat"/>
              </a:rPr>
              <a:t>    STATES = BAGHDAD, NORTHERN IRELAND, BALOCHISTAN</a:t>
            </a: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600" b="1" dirty="0">
                <a:solidFill>
                  <a:schemeClr val="lt1"/>
                </a:solidFill>
                <a:latin typeface="Montserrat"/>
                <a:ea typeface="Montserrat"/>
                <a:cs typeface="Montserrat"/>
                <a:sym typeface="Montserrat"/>
              </a:rPr>
              <a:t>4- Top 3 target type are:</a:t>
            </a:r>
          </a:p>
          <a:p>
            <a:pPr marL="114300" indent="0">
              <a:buNone/>
            </a:pPr>
            <a:r>
              <a:rPr lang="en-US" sz="1400" b="1" dirty="0">
                <a:solidFill>
                  <a:schemeClr val="lt1"/>
                </a:solidFill>
                <a:latin typeface="Montserrat"/>
                <a:ea typeface="Montserrat"/>
                <a:cs typeface="Montserrat"/>
                <a:sym typeface="Montserrat"/>
              </a:rPr>
              <a:t>     Private Citizens &amp; Property, Military, Police</a:t>
            </a:r>
          </a:p>
          <a:p>
            <a:endParaRPr lang="en-US" sz="1400" b="1" dirty="0">
              <a:solidFill>
                <a:schemeClr val="lt1"/>
              </a:solidFill>
              <a:latin typeface="Montserrat"/>
              <a:ea typeface="Montserrat"/>
              <a:cs typeface="Montserrat"/>
              <a:sym typeface="Montserrat"/>
            </a:endParaRPr>
          </a:p>
          <a:p>
            <a:pPr marL="114300" indent="0">
              <a:buNone/>
            </a:pPr>
            <a:endParaRPr lang="en-US" sz="1400" b="1" dirty="0">
              <a:solidFill>
                <a:schemeClr val="lt1"/>
              </a:solidFill>
              <a:latin typeface="Montserrat"/>
              <a:ea typeface="Montserrat"/>
              <a:cs typeface="Montserrat"/>
              <a:sym typeface="Montserrat"/>
            </a:endParaRPr>
          </a:p>
          <a:p>
            <a:endParaRPr lang="en-US" sz="1400" b="1" dirty="0">
              <a:solidFill>
                <a:schemeClr val="lt1"/>
              </a:solidFill>
              <a:latin typeface="Montserrat"/>
              <a:ea typeface="Montserrat"/>
              <a:cs typeface="Montserrat"/>
              <a:sym typeface="Montserrat"/>
            </a:endParaRPr>
          </a:p>
          <a:p>
            <a:endParaRPr lang="en-IN" dirty="0"/>
          </a:p>
        </p:txBody>
      </p:sp>
    </p:spTree>
    <p:extLst>
      <p:ext uri="{BB962C8B-B14F-4D97-AF65-F5344CB8AC3E}">
        <p14:creationId xmlns:p14="http://schemas.microsoft.com/office/powerpoint/2010/main" val="241079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48856" y="148856"/>
            <a:ext cx="3211032" cy="86886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5200"/>
              <a:buNone/>
            </a:pPr>
            <a:r>
              <a:rPr lang="en-IN" sz="4000" b="1" dirty="0">
                <a:solidFill>
                  <a:srgbClr val="FF0000"/>
                </a:solidFill>
                <a:latin typeface="Montserrat"/>
                <a:ea typeface="Montserrat"/>
                <a:cs typeface="Montserrat"/>
                <a:sym typeface="Montserrat"/>
              </a:rPr>
              <a:t>Contents</a:t>
            </a: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B320DE21-03A7-517D-A191-B7529424CC97}"/>
              </a:ext>
            </a:extLst>
          </p:cNvPr>
          <p:cNvSpPr>
            <a:spLocks noGrp="1"/>
          </p:cNvSpPr>
          <p:nvPr>
            <p:ph type="body" idx="1"/>
          </p:nvPr>
        </p:nvSpPr>
        <p:spPr/>
        <p:txBody>
          <a:bodyPr/>
          <a:lstStyle/>
          <a:p>
            <a:pPr marL="114300" indent="0">
              <a:buNone/>
            </a:pPr>
            <a:r>
              <a:rPr lang="en-IN" sz="2000" b="1" dirty="0">
                <a:solidFill>
                  <a:schemeClr val="lt1"/>
                </a:solidFill>
                <a:latin typeface="Montserrat"/>
                <a:ea typeface="Montserrat"/>
                <a:cs typeface="Montserrat"/>
                <a:sym typeface="Montserrat"/>
              </a:rPr>
              <a:t>1- Problem Statement</a:t>
            </a:r>
          </a:p>
          <a:p>
            <a:pPr marL="114300" indent="0">
              <a:buNone/>
            </a:pPr>
            <a:r>
              <a:rPr lang="en-IN" sz="2000" b="1" dirty="0">
                <a:solidFill>
                  <a:schemeClr val="lt1"/>
                </a:solidFill>
                <a:latin typeface="Montserrat"/>
                <a:ea typeface="Montserrat"/>
                <a:cs typeface="Montserrat"/>
                <a:sym typeface="Montserrat"/>
              </a:rPr>
              <a:t>2- Data Summary</a:t>
            </a:r>
          </a:p>
          <a:p>
            <a:pPr marL="114300" indent="0">
              <a:buNone/>
            </a:pPr>
            <a:r>
              <a:rPr lang="en-IN" sz="2000" b="1" dirty="0">
                <a:solidFill>
                  <a:schemeClr val="lt1"/>
                </a:solidFill>
                <a:latin typeface="Montserrat"/>
                <a:ea typeface="Montserrat"/>
                <a:cs typeface="Montserrat"/>
                <a:sym typeface="Montserrat"/>
              </a:rPr>
              <a:t>3- Data Analysis</a:t>
            </a:r>
          </a:p>
          <a:p>
            <a:pPr marL="114300" indent="0">
              <a:buNone/>
            </a:pPr>
            <a:r>
              <a:rPr lang="en-IN" sz="2000" b="1" dirty="0">
                <a:solidFill>
                  <a:schemeClr val="lt1"/>
                </a:solidFill>
                <a:latin typeface="Montserrat"/>
                <a:ea typeface="Montserrat"/>
                <a:cs typeface="Montserrat"/>
                <a:sym typeface="Montserrat"/>
              </a:rPr>
              <a:t>4- Charts</a:t>
            </a:r>
          </a:p>
          <a:p>
            <a:pPr marL="114300" indent="0">
              <a:buNone/>
            </a:pPr>
            <a:r>
              <a:rPr lang="en-IN" sz="2000" b="1" dirty="0">
                <a:solidFill>
                  <a:schemeClr val="lt1"/>
                </a:solidFill>
                <a:latin typeface="Montserrat"/>
                <a:ea typeface="Montserrat"/>
                <a:cs typeface="Montserrat"/>
                <a:sym typeface="Montserrat"/>
              </a:rPr>
              <a:t>5- Challenges</a:t>
            </a:r>
          </a:p>
          <a:p>
            <a:pPr marL="114300" indent="0">
              <a:buNone/>
            </a:pPr>
            <a:r>
              <a:rPr lang="en-IN" sz="2000" b="1" dirty="0">
                <a:solidFill>
                  <a:schemeClr val="lt1"/>
                </a:solidFill>
                <a:latin typeface="Montserrat"/>
                <a:ea typeface="Montserrat"/>
                <a:cs typeface="Montserrat"/>
                <a:sym typeface="Montserrat"/>
              </a:rPr>
              <a:t>6- Conclusion</a:t>
            </a:r>
          </a:p>
          <a:p>
            <a:pPr marL="114300" indent="0">
              <a:buNone/>
            </a:pPr>
            <a:endParaRPr lang="en-IN" sz="1800" b="1" dirty="0">
              <a:solidFill>
                <a:schemeClr val="lt1"/>
              </a:solidFill>
              <a:latin typeface="Montserrat"/>
              <a:ea typeface="Montserrat"/>
              <a:cs typeface="Montserrat"/>
              <a:sym typeface="Montserrat"/>
            </a:endParaRPr>
          </a:p>
          <a:p>
            <a:pPr marL="11430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2B977B-FAF9-D307-03C0-392847B55C2C}"/>
              </a:ext>
            </a:extLst>
          </p:cNvPr>
          <p:cNvSpPr>
            <a:spLocks noGrp="1"/>
          </p:cNvSpPr>
          <p:nvPr>
            <p:ph type="title"/>
          </p:nvPr>
        </p:nvSpPr>
        <p:spPr>
          <a:xfrm>
            <a:off x="77784" y="-36771"/>
            <a:ext cx="5210142" cy="766873"/>
          </a:xfrm>
        </p:spPr>
        <p:txBody>
          <a:bodyPr/>
          <a:lstStyle/>
          <a:p>
            <a:r>
              <a:rPr lang="en-IN" dirty="0"/>
              <a:t>Conclusion continued…</a:t>
            </a:r>
          </a:p>
        </p:txBody>
      </p:sp>
      <p:sp>
        <p:nvSpPr>
          <p:cNvPr id="3" name="Text Placeholder 2">
            <a:extLst>
              <a:ext uri="{FF2B5EF4-FFF2-40B4-BE49-F238E27FC236}">
                <a16:creationId xmlns:a16="http://schemas.microsoft.com/office/drawing/2014/main" id="{817D7BDB-6EEF-A2B6-3A6F-ADE7C1836224}"/>
              </a:ext>
            </a:extLst>
          </p:cNvPr>
          <p:cNvSpPr>
            <a:spLocks noGrp="1"/>
          </p:cNvSpPr>
          <p:nvPr>
            <p:ph type="body" idx="4294967295"/>
          </p:nvPr>
        </p:nvSpPr>
        <p:spPr>
          <a:xfrm>
            <a:off x="0" y="0"/>
            <a:ext cx="8783638" cy="5143500"/>
          </a:xfrm>
        </p:spPr>
        <p:txBody>
          <a:bodyPr/>
          <a:lstStyle/>
          <a:p>
            <a:pPr marL="114300" indent="0">
              <a:buNone/>
            </a:pPr>
            <a:endParaRPr lang="en-US" sz="1600" b="1" dirty="0">
              <a:solidFill>
                <a:schemeClr val="lt1"/>
              </a:solidFill>
              <a:latin typeface="Montserrat"/>
              <a:ea typeface="Montserrat"/>
              <a:cs typeface="Montserrat"/>
              <a:sym typeface="Montserrat"/>
            </a:endParaRPr>
          </a:p>
          <a:p>
            <a:pPr marL="114300" indent="0">
              <a:buNone/>
            </a:pPr>
            <a:endParaRPr lang="en-US" sz="1600" b="1" dirty="0">
              <a:solidFill>
                <a:schemeClr val="lt1"/>
              </a:solidFill>
              <a:latin typeface="Montserrat"/>
              <a:ea typeface="Montserrat"/>
              <a:cs typeface="Montserrat"/>
              <a:sym typeface="Montserrat"/>
            </a:endParaRPr>
          </a:p>
          <a:p>
            <a:pPr marL="114300" indent="0">
              <a:buNone/>
            </a:pPr>
            <a:r>
              <a:rPr lang="en-US" sz="1600" b="1" dirty="0">
                <a:solidFill>
                  <a:schemeClr val="lt1"/>
                </a:solidFill>
                <a:latin typeface="Montserrat"/>
                <a:ea typeface="Montserrat"/>
                <a:cs typeface="Montserrat"/>
                <a:sym typeface="Montserrat"/>
              </a:rPr>
              <a:t>5- Top 3 attacked regions are in percentage:</a:t>
            </a:r>
          </a:p>
          <a:p>
            <a:pPr marL="114300" indent="0">
              <a:buNone/>
            </a:pPr>
            <a:r>
              <a:rPr lang="en-US" sz="1400" b="1" dirty="0">
                <a:solidFill>
                  <a:schemeClr val="lt1"/>
                </a:solidFill>
                <a:latin typeface="Montserrat"/>
                <a:ea typeface="Montserrat"/>
                <a:cs typeface="Montserrat"/>
                <a:sym typeface="Montserrat"/>
              </a:rPr>
              <a:t>     Middle East &amp; North Africa-27.8%, </a:t>
            </a:r>
          </a:p>
          <a:p>
            <a:pPr marL="114300" indent="0">
              <a:buNone/>
            </a:pPr>
            <a:r>
              <a:rPr lang="en-US" sz="1400" b="1" dirty="0">
                <a:solidFill>
                  <a:schemeClr val="lt1"/>
                </a:solidFill>
                <a:latin typeface="Montserrat"/>
                <a:ea typeface="Montserrat"/>
                <a:cs typeface="Montserrat"/>
                <a:sym typeface="Montserrat"/>
              </a:rPr>
              <a:t>     South Asia-24.8%, </a:t>
            </a:r>
          </a:p>
          <a:p>
            <a:pPr marL="114300" indent="0">
              <a:buNone/>
            </a:pPr>
            <a:r>
              <a:rPr lang="en-US" sz="1400" b="1" dirty="0">
                <a:solidFill>
                  <a:schemeClr val="lt1"/>
                </a:solidFill>
                <a:latin typeface="Montserrat"/>
                <a:ea typeface="Montserrat"/>
                <a:cs typeface="Montserrat"/>
                <a:sym typeface="Montserrat"/>
              </a:rPr>
              <a:t>     South America-10.4%</a:t>
            </a: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600" b="1" dirty="0">
                <a:solidFill>
                  <a:schemeClr val="lt1"/>
                </a:solidFill>
                <a:latin typeface="Montserrat"/>
                <a:ea typeface="Montserrat"/>
                <a:cs typeface="Montserrat"/>
                <a:sym typeface="Montserrat"/>
              </a:rPr>
              <a:t>6- Top 5 weapons used are:</a:t>
            </a:r>
          </a:p>
          <a:p>
            <a:pPr marL="114300" indent="0">
              <a:buNone/>
            </a:pPr>
            <a:r>
              <a:rPr lang="en-US" sz="1400" b="1" dirty="0">
                <a:solidFill>
                  <a:schemeClr val="lt1"/>
                </a:solidFill>
                <a:latin typeface="Montserrat"/>
                <a:ea typeface="Montserrat"/>
                <a:cs typeface="Montserrat"/>
                <a:sym typeface="Montserrat"/>
              </a:rPr>
              <a:t>     Explosives, Firearms, unknown, Incendiary, Mele </a:t>
            </a: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600" b="1" dirty="0">
                <a:solidFill>
                  <a:schemeClr val="lt1"/>
                </a:solidFill>
                <a:latin typeface="Montserrat"/>
                <a:ea typeface="Montserrat"/>
                <a:cs typeface="Montserrat"/>
                <a:sym typeface="Montserrat"/>
              </a:rPr>
              <a:t>7- Top 3 terrorist groups:</a:t>
            </a:r>
          </a:p>
          <a:p>
            <a:pPr marL="114300" indent="0">
              <a:buNone/>
            </a:pPr>
            <a:r>
              <a:rPr lang="en-US" sz="1600" b="1" dirty="0">
                <a:solidFill>
                  <a:schemeClr val="lt1"/>
                </a:solidFill>
                <a:latin typeface="Montserrat"/>
                <a:ea typeface="Montserrat"/>
                <a:cs typeface="Montserrat"/>
                <a:sym typeface="Montserrat"/>
              </a:rPr>
              <a:t>     </a:t>
            </a:r>
            <a:r>
              <a:rPr lang="en-US" sz="1400" b="1" dirty="0">
                <a:solidFill>
                  <a:schemeClr val="lt1"/>
                </a:solidFill>
                <a:latin typeface="Montserrat"/>
                <a:ea typeface="Montserrat"/>
                <a:cs typeface="Montserrat"/>
                <a:sym typeface="Montserrat"/>
              </a:rPr>
              <a:t>Taliban, </a:t>
            </a:r>
          </a:p>
          <a:p>
            <a:pPr marL="114300" indent="0">
              <a:buNone/>
            </a:pPr>
            <a:r>
              <a:rPr lang="en-US" sz="1400" b="1" dirty="0">
                <a:solidFill>
                  <a:schemeClr val="lt1"/>
                </a:solidFill>
                <a:latin typeface="Montserrat"/>
                <a:ea typeface="Montserrat"/>
                <a:cs typeface="Montserrat"/>
                <a:sym typeface="Montserrat"/>
              </a:rPr>
              <a:t>      Islamic State of Iraq and the Levant (ISIL), </a:t>
            </a:r>
          </a:p>
          <a:p>
            <a:pPr marL="114300" indent="0">
              <a:buNone/>
            </a:pPr>
            <a:r>
              <a:rPr lang="en-US" sz="1400" b="1" dirty="0">
                <a:solidFill>
                  <a:schemeClr val="lt1"/>
                </a:solidFill>
                <a:latin typeface="Montserrat"/>
                <a:ea typeface="Montserrat"/>
                <a:cs typeface="Montserrat"/>
                <a:sym typeface="Montserrat"/>
              </a:rPr>
              <a:t>      Shining Path (SL)</a:t>
            </a: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600" b="1" dirty="0">
                <a:solidFill>
                  <a:schemeClr val="lt1"/>
                </a:solidFill>
                <a:latin typeface="Montserrat"/>
                <a:ea typeface="Montserrat"/>
                <a:cs typeface="Montserrat"/>
                <a:sym typeface="Montserrat"/>
              </a:rPr>
              <a:t>8- The top 3 most attack and casualties in year are:</a:t>
            </a:r>
          </a:p>
          <a:p>
            <a:pPr marL="114300" indent="0">
              <a:buNone/>
            </a:pPr>
            <a:r>
              <a:rPr lang="en-US" sz="1400" b="1" dirty="0">
                <a:solidFill>
                  <a:schemeClr val="lt1"/>
                </a:solidFill>
                <a:latin typeface="Montserrat"/>
                <a:ea typeface="Montserrat"/>
                <a:cs typeface="Montserrat"/>
                <a:sym typeface="Montserrat"/>
              </a:rPr>
              <a:t>     In 2014 number of casualties are 46534.</a:t>
            </a:r>
          </a:p>
          <a:p>
            <a:pPr marL="114300" indent="0">
              <a:buNone/>
            </a:pPr>
            <a:r>
              <a:rPr lang="en-US" sz="1400" b="1" dirty="0">
                <a:solidFill>
                  <a:schemeClr val="lt1"/>
                </a:solidFill>
                <a:latin typeface="Montserrat"/>
                <a:ea typeface="Montserrat"/>
                <a:cs typeface="Montserrat"/>
                <a:sym typeface="Montserrat"/>
              </a:rPr>
              <a:t>     In 2015 number of casualties are 40463.</a:t>
            </a:r>
          </a:p>
          <a:p>
            <a:pPr marL="114300" indent="0">
              <a:buNone/>
            </a:pPr>
            <a:r>
              <a:rPr lang="en-US" sz="1400" b="1" dirty="0">
                <a:solidFill>
                  <a:schemeClr val="lt1"/>
                </a:solidFill>
                <a:latin typeface="Montserrat"/>
                <a:ea typeface="Montserrat"/>
                <a:cs typeface="Montserrat"/>
                <a:sym typeface="Montserrat"/>
              </a:rPr>
              <a:t>     In 2016 number of casualties are 36427.</a:t>
            </a:r>
          </a:p>
          <a:p>
            <a:pPr marL="114300" indent="0">
              <a:buNone/>
            </a:pPr>
            <a:endParaRPr lang="en-US" sz="1400" b="1" dirty="0">
              <a:solidFill>
                <a:schemeClr val="lt1"/>
              </a:solidFill>
              <a:latin typeface="Montserrat"/>
              <a:ea typeface="Montserrat"/>
              <a:cs typeface="Montserrat"/>
              <a:sym typeface="Montserrat"/>
            </a:endParaRPr>
          </a:p>
          <a:p>
            <a:endParaRPr lang="en-IN" dirty="0"/>
          </a:p>
        </p:txBody>
      </p:sp>
    </p:spTree>
    <p:extLst>
      <p:ext uri="{BB962C8B-B14F-4D97-AF65-F5344CB8AC3E}">
        <p14:creationId xmlns:p14="http://schemas.microsoft.com/office/powerpoint/2010/main" val="987076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73D3-876A-7899-0948-A40D0A380BBF}"/>
              </a:ext>
            </a:extLst>
          </p:cNvPr>
          <p:cNvSpPr>
            <a:spLocks noGrp="1"/>
          </p:cNvSpPr>
          <p:nvPr>
            <p:ph type="title"/>
          </p:nvPr>
        </p:nvSpPr>
        <p:spPr>
          <a:xfrm>
            <a:off x="311700" y="120502"/>
            <a:ext cx="8520600" cy="744279"/>
          </a:xfrm>
        </p:spPr>
        <p:txBody>
          <a:bodyPr/>
          <a:lstStyle/>
          <a:p>
            <a:r>
              <a:rPr lang="en-IN" dirty="0"/>
              <a:t>Conclusion continued…</a:t>
            </a:r>
          </a:p>
        </p:txBody>
      </p:sp>
      <p:sp>
        <p:nvSpPr>
          <p:cNvPr id="3" name="Text Placeholder 2">
            <a:extLst>
              <a:ext uri="{FF2B5EF4-FFF2-40B4-BE49-F238E27FC236}">
                <a16:creationId xmlns:a16="http://schemas.microsoft.com/office/drawing/2014/main" id="{33E1619D-4778-2840-6A13-2DBEE4B1C227}"/>
              </a:ext>
            </a:extLst>
          </p:cNvPr>
          <p:cNvSpPr>
            <a:spLocks noGrp="1"/>
          </p:cNvSpPr>
          <p:nvPr>
            <p:ph type="body" idx="1"/>
          </p:nvPr>
        </p:nvSpPr>
        <p:spPr/>
        <p:txBody>
          <a:bodyPr/>
          <a:lstStyle/>
          <a:p>
            <a:pPr marL="114300" indent="0">
              <a:buNone/>
            </a:pPr>
            <a:r>
              <a:rPr lang="en-US" sz="1600" b="1" dirty="0">
                <a:solidFill>
                  <a:schemeClr val="lt1"/>
                </a:solidFill>
                <a:latin typeface="Montserrat"/>
                <a:ea typeface="Montserrat"/>
                <a:cs typeface="Montserrat"/>
                <a:sym typeface="Montserrat"/>
              </a:rPr>
              <a:t>9- The top 3 year and regions of highest terrorist activities:</a:t>
            </a:r>
          </a:p>
          <a:p>
            <a:pPr marL="114300" indent="0">
              <a:buNone/>
            </a:pPr>
            <a:r>
              <a:rPr lang="en-US" sz="1800" b="1" dirty="0">
                <a:solidFill>
                  <a:schemeClr val="lt1"/>
                </a:solidFill>
                <a:latin typeface="Montserrat"/>
                <a:ea typeface="Montserrat"/>
                <a:cs typeface="Montserrat"/>
                <a:sym typeface="Montserrat"/>
              </a:rPr>
              <a:t>    </a:t>
            </a:r>
            <a:r>
              <a:rPr lang="en-US" sz="1400" b="1" dirty="0">
                <a:solidFill>
                  <a:schemeClr val="lt1"/>
                </a:solidFill>
                <a:latin typeface="Montserrat"/>
                <a:ea typeface="Montserrat"/>
                <a:cs typeface="Montserrat"/>
                <a:sym typeface="Montserrat"/>
              </a:rPr>
              <a:t>In 2014, Middle East &amp; North Africa Region.</a:t>
            </a:r>
          </a:p>
          <a:p>
            <a:pPr marL="114300" indent="0">
              <a:buNone/>
            </a:pPr>
            <a:r>
              <a:rPr lang="en-US" sz="1400" b="1" dirty="0">
                <a:solidFill>
                  <a:schemeClr val="lt1"/>
                </a:solidFill>
                <a:latin typeface="Montserrat"/>
                <a:ea typeface="Montserrat"/>
                <a:cs typeface="Montserrat"/>
                <a:sym typeface="Montserrat"/>
              </a:rPr>
              <a:t>     In 2015, South Asia Region.</a:t>
            </a:r>
          </a:p>
          <a:p>
            <a:pPr marL="114300" indent="0">
              <a:buNone/>
            </a:pPr>
            <a:r>
              <a:rPr lang="en-US" sz="1400" b="1" dirty="0">
                <a:solidFill>
                  <a:schemeClr val="lt1"/>
                </a:solidFill>
                <a:latin typeface="Montserrat"/>
                <a:ea typeface="Montserrat"/>
                <a:cs typeface="Montserrat"/>
                <a:sym typeface="Montserrat"/>
              </a:rPr>
              <a:t>     In 2014, South America Region.</a:t>
            </a:r>
          </a:p>
          <a:p>
            <a:endParaRPr lang="en-IN" dirty="0"/>
          </a:p>
        </p:txBody>
      </p:sp>
    </p:spTree>
    <p:extLst>
      <p:ext uri="{BB962C8B-B14F-4D97-AF65-F5344CB8AC3E}">
        <p14:creationId xmlns:p14="http://schemas.microsoft.com/office/powerpoint/2010/main" val="918225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A032-6E02-2149-1469-462EC0FAC5D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BEBCE8A-E8F6-44CB-454F-F51BD1D4DDCC}"/>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D89D408-DFCD-C813-D373-D127CF377A85}"/>
              </a:ext>
            </a:extLst>
          </p:cNvPr>
          <p:cNvPicPr>
            <a:picLocks noChangeAspect="1"/>
          </p:cNvPicPr>
          <p:nvPr/>
        </p:nvPicPr>
        <p:blipFill>
          <a:blip r:embed="rId2"/>
          <a:stretch>
            <a:fillRect/>
          </a:stretch>
        </p:blipFill>
        <p:spPr>
          <a:xfrm>
            <a:off x="1644501" y="758455"/>
            <a:ext cx="6003851" cy="4139609"/>
          </a:xfrm>
          <a:prstGeom prst="rect">
            <a:avLst/>
          </a:prstGeom>
        </p:spPr>
      </p:pic>
    </p:spTree>
    <p:extLst>
      <p:ext uri="{BB962C8B-B14F-4D97-AF65-F5344CB8AC3E}">
        <p14:creationId xmlns:p14="http://schemas.microsoft.com/office/powerpoint/2010/main" val="2264167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F119-7928-F140-8725-27E0ABE30D37}"/>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1DB4D90-ECCB-A973-444F-94D4C56FD0AB}"/>
              </a:ext>
            </a:extLst>
          </p:cNvPr>
          <p:cNvSpPr>
            <a:spLocks noGrp="1"/>
          </p:cNvSpPr>
          <p:nvPr>
            <p:ph type="body" idx="1"/>
          </p:nvPr>
        </p:nvSpPr>
        <p:spPr/>
        <p:txBody>
          <a:bodyPr/>
          <a:lstStyle/>
          <a:p>
            <a:pPr algn="ctr"/>
            <a:endParaRPr lang="en-IN" sz="4800" dirty="0">
              <a:solidFill>
                <a:srgbClr val="002060"/>
              </a:solidFill>
            </a:endParaRPr>
          </a:p>
          <a:p>
            <a:pPr algn="ctr"/>
            <a:r>
              <a:rPr lang="en-IN" sz="8000" dirty="0">
                <a:solidFill>
                  <a:srgbClr val="002060"/>
                </a:solidFill>
              </a:rPr>
              <a:t>Q &amp; A</a:t>
            </a:r>
          </a:p>
        </p:txBody>
      </p:sp>
    </p:spTree>
    <p:extLst>
      <p:ext uri="{BB962C8B-B14F-4D97-AF65-F5344CB8AC3E}">
        <p14:creationId xmlns:p14="http://schemas.microsoft.com/office/powerpoint/2010/main" val="422532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E3FA-8EC5-7C48-2B1F-0B2C9C90E1B4}"/>
              </a:ext>
            </a:extLst>
          </p:cNvPr>
          <p:cNvSpPr>
            <a:spLocks noGrp="1"/>
          </p:cNvSpPr>
          <p:nvPr>
            <p:ph type="title"/>
          </p:nvPr>
        </p:nvSpPr>
        <p:spPr>
          <a:xfrm>
            <a:off x="311700" y="233916"/>
            <a:ext cx="8520600" cy="783809"/>
          </a:xfrm>
        </p:spPr>
        <p:txBody>
          <a:bodyPr/>
          <a:lstStyle/>
          <a:p>
            <a:r>
              <a:rPr lang="en-IN" sz="2800" b="1" dirty="0">
                <a:solidFill>
                  <a:schemeClr val="tx2">
                    <a:lumMod val="50000"/>
                  </a:schemeClr>
                </a:solidFill>
                <a:latin typeface="Montserrat"/>
                <a:ea typeface="Montserrat"/>
                <a:cs typeface="Montserrat"/>
                <a:sym typeface="Montserrat"/>
              </a:rPr>
              <a:t>Global Terrorism Analysis Database</a:t>
            </a:r>
            <a:endParaRPr lang="en-IN" dirty="0">
              <a:solidFill>
                <a:schemeClr val="tx2">
                  <a:lumMod val="50000"/>
                </a:schemeClr>
              </a:solidFill>
            </a:endParaRPr>
          </a:p>
        </p:txBody>
      </p:sp>
      <p:sp>
        <p:nvSpPr>
          <p:cNvPr id="3" name="Text Placeholder 2">
            <a:extLst>
              <a:ext uri="{FF2B5EF4-FFF2-40B4-BE49-F238E27FC236}">
                <a16:creationId xmlns:a16="http://schemas.microsoft.com/office/drawing/2014/main" id="{0B8E0C49-C4D9-DDC6-129C-846EDCDE6C0C}"/>
              </a:ext>
            </a:extLst>
          </p:cNvPr>
          <p:cNvSpPr>
            <a:spLocks noGrp="1"/>
          </p:cNvSpPr>
          <p:nvPr>
            <p:ph type="body" idx="1"/>
          </p:nvPr>
        </p:nvSpPr>
        <p:spPr>
          <a:xfrm>
            <a:off x="311700" y="1722473"/>
            <a:ext cx="8520600" cy="3296093"/>
          </a:xfrm>
        </p:spPr>
        <p:txBody>
          <a:bodyPr/>
          <a:lstStyle/>
          <a:p>
            <a:pPr marL="114300" indent="0">
              <a:buNone/>
            </a:pPr>
            <a:endParaRPr lang="en-US" b="0" i="0" dirty="0">
              <a:solidFill>
                <a:srgbClr val="002060"/>
              </a:solidFill>
              <a:effectLst/>
              <a:latin typeface="arial" panose="020B0604020202020204" pitchFamily="34" charset="0"/>
            </a:endParaRPr>
          </a:p>
          <a:p>
            <a:pPr marL="114300" indent="0">
              <a:buNone/>
            </a:pPr>
            <a:endParaRPr lang="en-US" dirty="0">
              <a:solidFill>
                <a:srgbClr val="002060"/>
              </a:solidFill>
              <a:latin typeface="arial" panose="020B0604020202020204" pitchFamily="34" charset="0"/>
            </a:endParaRPr>
          </a:p>
          <a:p>
            <a:pPr marL="114300" indent="0">
              <a:buNone/>
            </a:pPr>
            <a:endParaRPr lang="en-US" b="0" i="0" dirty="0">
              <a:solidFill>
                <a:srgbClr val="002060"/>
              </a:solidFill>
              <a:effectLst/>
              <a:latin typeface="arial" panose="020B0604020202020204" pitchFamily="34" charset="0"/>
            </a:endParaRPr>
          </a:p>
          <a:p>
            <a:pPr marL="114300" indent="0">
              <a:buNone/>
            </a:pPr>
            <a:r>
              <a:rPr lang="en-US" b="0" i="0" dirty="0">
                <a:solidFill>
                  <a:srgbClr val="002060"/>
                </a:solidFill>
                <a:effectLst/>
                <a:latin typeface="arial" panose="020B0604020202020204" pitchFamily="34" charset="0"/>
              </a:rPr>
              <a:t>The Global Terrorism Database (GTD) 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endParaRPr lang="en-IN" dirty="0">
              <a:solidFill>
                <a:srgbClr val="002060"/>
              </a:solidFill>
            </a:endParaRPr>
          </a:p>
        </p:txBody>
      </p:sp>
      <p:pic>
        <p:nvPicPr>
          <p:cNvPr id="5" name="Picture 4">
            <a:extLst>
              <a:ext uri="{FF2B5EF4-FFF2-40B4-BE49-F238E27FC236}">
                <a16:creationId xmlns:a16="http://schemas.microsoft.com/office/drawing/2014/main" id="{C0031ECC-012C-4317-F55B-072E3C0DB964}"/>
              </a:ext>
            </a:extLst>
          </p:cNvPr>
          <p:cNvPicPr>
            <a:picLocks noChangeAspect="1"/>
          </p:cNvPicPr>
          <p:nvPr/>
        </p:nvPicPr>
        <p:blipFill>
          <a:blip r:embed="rId2"/>
          <a:stretch>
            <a:fillRect/>
          </a:stretch>
        </p:blipFill>
        <p:spPr>
          <a:xfrm>
            <a:off x="635073" y="914400"/>
            <a:ext cx="7261374" cy="1835888"/>
          </a:xfrm>
          <a:prstGeom prst="rect">
            <a:avLst/>
          </a:prstGeom>
        </p:spPr>
      </p:pic>
    </p:spTree>
    <p:extLst>
      <p:ext uri="{BB962C8B-B14F-4D97-AF65-F5344CB8AC3E}">
        <p14:creationId xmlns:p14="http://schemas.microsoft.com/office/powerpoint/2010/main" val="102454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B1E2-F8C7-2676-45B0-9B5E862BBCD2}"/>
              </a:ext>
            </a:extLst>
          </p:cNvPr>
          <p:cNvSpPr>
            <a:spLocks noGrp="1"/>
          </p:cNvSpPr>
          <p:nvPr>
            <p:ph type="title"/>
          </p:nvPr>
        </p:nvSpPr>
        <p:spPr/>
        <p:txBody>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FC07FAE7-72A3-EB57-A7DF-230B0FCE84EF}"/>
              </a:ext>
            </a:extLst>
          </p:cNvPr>
          <p:cNvSpPr>
            <a:spLocks noGrp="1"/>
          </p:cNvSpPr>
          <p:nvPr>
            <p:ph type="body" idx="1"/>
          </p:nvPr>
        </p:nvSpPr>
        <p:spPr/>
        <p:txBody>
          <a:bodyPr/>
          <a:lstStyle/>
          <a:p>
            <a:pPr marL="114300" indent="0">
              <a:buNone/>
            </a:pPr>
            <a:r>
              <a:rPr lang="en-US" sz="1800" b="1" dirty="0">
                <a:solidFill>
                  <a:schemeClr val="lt1"/>
                </a:solidFill>
                <a:latin typeface="Montserrat"/>
                <a:ea typeface="Montserrat"/>
                <a:cs typeface="Montserrat"/>
                <a:sym typeface="Montserrat"/>
              </a:rPr>
              <a:t>. Explore the data</a:t>
            </a:r>
          </a:p>
          <a:p>
            <a:pPr marL="114300" indent="0">
              <a:buNone/>
            </a:pPr>
            <a:r>
              <a:rPr lang="en-US" b="1" dirty="0">
                <a:solidFill>
                  <a:schemeClr val="lt1"/>
                </a:solidFill>
                <a:latin typeface="Montserrat"/>
                <a:ea typeface="Montserrat"/>
                <a:cs typeface="Montserrat"/>
                <a:sym typeface="Montserrat"/>
              </a:rPr>
              <a:t>.</a:t>
            </a:r>
            <a:r>
              <a:rPr lang="en-IN" sz="1800" b="1" dirty="0">
                <a:solidFill>
                  <a:schemeClr val="lt1"/>
                </a:solidFill>
                <a:latin typeface="Montserrat"/>
                <a:ea typeface="Montserrat"/>
                <a:cs typeface="Montserrat"/>
                <a:sym typeface="Montserrat"/>
              </a:rPr>
              <a:t> </a:t>
            </a:r>
            <a:r>
              <a:rPr lang="en-US" b="1" dirty="0">
                <a:solidFill>
                  <a:schemeClr val="lt1"/>
                </a:solidFill>
                <a:latin typeface="Montserrat"/>
                <a:ea typeface="Montserrat"/>
                <a:cs typeface="Montserrat"/>
                <a:sym typeface="Montserrat"/>
              </a:rPr>
              <a:t>A</a:t>
            </a:r>
            <a:r>
              <a:rPr lang="en-US" sz="1800" b="1" dirty="0">
                <a:solidFill>
                  <a:schemeClr val="lt1"/>
                </a:solidFill>
                <a:latin typeface="Montserrat"/>
                <a:ea typeface="Montserrat"/>
                <a:cs typeface="Montserrat"/>
                <a:sym typeface="Montserrat"/>
              </a:rPr>
              <a:t>nalyze the data</a:t>
            </a:r>
          </a:p>
          <a:p>
            <a:pPr marL="114300" indent="0">
              <a:buNone/>
            </a:pPr>
            <a:r>
              <a:rPr lang="en-US" b="1" dirty="0">
                <a:solidFill>
                  <a:schemeClr val="lt1"/>
                </a:solidFill>
                <a:latin typeface="Montserrat"/>
                <a:ea typeface="Montserrat"/>
                <a:cs typeface="Montserrat"/>
                <a:sym typeface="Montserrat"/>
              </a:rPr>
              <a:t>.</a:t>
            </a:r>
            <a:r>
              <a:rPr lang="en-IN" sz="1800" b="1" dirty="0">
                <a:solidFill>
                  <a:schemeClr val="lt1"/>
                </a:solidFill>
                <a:latin typeface="Montserrat"/>
                <a:ea typeface="Montserrat"/>
                <a:cs typeface="Montserrat"/>
                <a:sym typeface="Montserrat"/>
              </a:rPr>
              <a:t> </a:t>
            </a:r>
            <a:r>
              <a:rPr lang="en-US" b="1" dirty="0">
                <a:solidFill>
                  <a:schemeClr val="lt1"/>
                </a:solidFill>
                <a:latin typeface="Montserrat"/>
                <a:ea typeface="Montserrat"/>
                <a:cs typeface="Montserrat"/>
                <a:sym typeface="Montserrat"/>
              </a:rPr>
              <a:t>D</a:t>
            </a:r>
            <a:r>
              <a:rPr lang="en-US" sz="1800" b="1" dirty="0">
                <a:solidFill>
                  <a:schemeClr val="lt1"/>
                </a:solidFill>
                <a:latin typeface="Montserrat"/>
                <a:ea typeface="Montserrat"/>
                <a:cs typeface="Montserrat"/>
                <a:sym typeface="Montserrat"/>
              </a:rPr>
              <a:t>iscover key findings pertaining to terrorist activities.</a:t>
            </a:r>
          </a:p>
          <a:p>
            <a:pPr marL="114300" indent="0">
              <a:buNone/>
            </a:pPr>
            <a:endParaRPr lang="en-IN" sz="1800" b="1"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215968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4B88-CCD8-87CD-5DC3-172E249F9503}"/>
              </a:ext>
            </a:extLst>
          </p:cNvPr>
          <p:cNvSpPr>
            <a:spLocks noGrp="1"/>
          </p:cNvSpPr>
          <p:nvPr>
            <p:ph type="title"/>
          </p:nvPr>
        </p:nvSpPr>
        <p:spPr/>
        <p:txBody>
          <a:bodyPr/>
          <a:lstStyle/>
          <a:p>
            <a:r>
              <a:rPr lang="en-IN" dirty="0"/>
              <a:t>Data Summary</a:t>
            </a:r>
          </a:p>
        </p:txBody>
      </p:sp>
      <p:sp>
        <p:nvSpPr>
          <p:cNvPr id="3" name="Text Placeholder 2">
            <a:extLst>
              <a:ext uri="{FF2B5EF4-FFF2-40B4-BE49-F238E27FC236}">
                <a16:creationId xmlns:a16="http://schemas.microsoft.com/office/drawing/2014/main" id="{12A175A1-1615-2615-FAB1-0D1FEF0E30DB}"/>
              </a:ext>
            </a:extLst>
          </p:cNvPr>
          <p:cNvSpPr>
            <a:spLocks noGrp="1"/>
          </p:cNvSpPr>
          <p:nvPr>
            <p:ph type="body" idx="1"/>
          </p:nvPr>
        </p:nvSpPr>
        <p:spPr/>
        <p:txBody>
          <a:bodyPr/>
          <a:lstStyle/>
          <a:p>
            <a:pPr>
              <a:buClr>
                <a:srgbClr val="002060"/>
              </a:buClr>
            </a:pPr>
            <a:r>
              <a:rPr lang="en-US" b="1" dirty="0">
                <a:solidFill>
                  <a:schemeClr val="lt1"/>
                </a:solidFill>
                <a:latin typeface="Montserrat"/>
                <a:sym typeface="Montserrat"/>
              </a:rPr>
              <a:t>In this </a:t>
            </a:r>
            <a:r>
              <a:rPr lang="en-IN" sz="1800" b="1" dirty="0">
                <a:solidFill>
                  <a:schemeClr val="lt1"/>
                </a:solidFill>
                <a:latin typeface="Montserrat"/>
                <a:ea typeface="Montserrat"/>
                <a:cs typeface="Montserrat"/>
                <a:sym typeface="Montserrat"/>
              </a:rPr>
              <a:t>Global Terrorism Analysis dataset, there are 135 columns. Most columns contains missing values and also they are not much important. </a:t>
            </a:r>
            <a:r>
              <a:rPr lang="en-IN" b="1" dirty="0">
                <a:solidFill>
                  <a:schemeClr val="lt1"/>
                </a:solidFill>
                <a:latin typeface="Montserrat"/>
                <a:ea typeface="Montserrat"/>
                <a:cs typeface="Montserrat"/>
                <a:sym typeface="Montserrat"/>
              </a:rPr>
              <a:t>So, we are using important columns, these are iyear, imonth, iday, country_txt, provstate, region_txt, latitude, longitude, city, attacktype1_txt, nkill, nwound, gname, target1, targtype1_txt, weaptype1_txt’</a:t>
            </a:r>
          </a:p>
          <a:p>
            <a:pPr>
              <a:buClr>
                <a:srgbClr val="002060"/>
              </a:buClr>
            </a:pPr>
            <a:r>
              <a:rPr lang="en-IN" b="1" dirty="0">
                <a:solidFill>
                  <a:schemeClr val="lt1"/>
                </a:solidFill>
                <a:latin typeface="Montserrat"/>
                <a:ea typeface="Montserrat"/>
                <a:cs typeface="Montserrat"/>
                <a:sym typeface="Montserrat"/>
              </a:rPr>
              <a:t>The dataset ran over </a:t>
            </a:r>
            <a:r>
              <a:rPr lang="en-US" b="1" dirty="0">
                <a:solidFill>
                  <a:schemeClr val="lt1"/>
                </a:solidFill>
                <a:latin typeface="Montserrat"/>
                <a:ea typeface="Montserrat"/>
                <a:cs typeface="Montserrat"/>
                <a:sym typeface="Montserrat"/>
              </a:rPr>
              <a:t>on terrorist attacks around the world from 1970 through 2017.</a:t>
            </a:r>
            <a:endParaRPr lang="en-IN" dirty="0"/>
          </a:p>
        </p:txBody>
      </p:sp>
    </p:spTree>
    <p:extLst>
      <p:ext uri="{BB962C8B-B14F-4D97-AF65-F5344CB8AC3E}">
        <p14:creationId xmlns:p14="http://schemas.microsoft.com/office/powerpoint/2010/main" val="219198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013F-8CF7-841F-669E-3A7EDC84907F}"/>
              </a:ext>
            </a:extLst>
          </p:cNvPr>
          <p:cNvSpPr>
            <a:spLocks noGrp="1"/>
          </p:cNvSpPr>
          <p:nvPr>
            <p:ph type="title"/>
          </p:nvPr>
        </p:nvSpPr>
        <p:spPr>
          <a:xfrm>
            <a:off x="311700" y="15876"/>
            <a:ext cx="8520600" cy="884348"/>
          </a:xfrm>
        </p:spPr>
        <p:txBody>
          <a:bodyPr/>
          <a:lstStyle/>
          <a:p>
            <a:pPr algn="ctr"/>
            <a:r>
              <a:rPr lang="en-IN" dirty="0"/>
              <a:t>Different Types of Attacks</a:t>
            </a:r>
          </a:p>
        </p:txBody>
      </p:sp>
      <p:pic>
        <p:nvPicPr>
          <p:cNvPr id="9" name="Picture 8">
            <a:extLst>
              <a:ext uri="{FF2B5EF4-FFF2-40B4-BE49-F238E27FC236}">
                <a16:creationId xmlns:a16="http://schemas.microsoft.com/office/drawing/2014/main" id="{5869EF63-EADF-9AF1-58CE-9EE601BB9555}"/>
              </a:ext>
            </a:extLst>
          </p:cNvPr>
          <p:cNvPicPr>
            <a:picLocks noChangeAspect="1"/>
          </p:cNvPicPr>
          <p:nvPr/>
        </p:nvPicPr>
        <p:blipFill rotWithShape="1">
          <a:blip r:embed="rId2"/>
          <a:srcRect l="6131" t="20210" r="53714" b="18374"/>
          <a:stretch/>
        </p:blipFill>
        <p:spPr>
          <a:xfrm>
            <a:off x="1240465" y="875441"/>
            <a:ext cx="6464595" cy="4140470"/>
          </a:xfrm>
          <a:prstGeom prst="rect">
            <a:avLst/>
          </a:prstGeom>
        </p:spPr>
      </p:pic>
      <p:sp>
        <p:nvSpPr>
          <p:cNvPr id="22" name="Rectangle 13">
            <a:extLst>
              <a:ext uri="{FF2B5EF4-FFF2-40B4-BE49-F238E27FC236}">
                <a16:creationId xmlns:a16="http://schemas.microsoft.com/office/drawing/2014/main" id="{83FCB9E4-F865-DD99-5AC2-5FDBA071CF52}"/>
              </a:ext>
            </a:extLst>
          </p:cNvPr>
          <p:cNvSpPr>
            <a:spLocks noChangeArrowheads="1"/>
          </p:cNvSpPr>
          <p:nvPr/>
        </p:nvSpPr>
        <p:spPr bwMode="auto">
          <a:xfrm>
            <a:off x="0" y="0"/>
            <a:ext cx="8782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5D5D5"/>
                </a:solidFill>
                <a:effectLst/>
                <a:latin typeface="Roboto" panose="02000000000000000000" pitchFamily="2" charset="0"/>
              </a:rPr>
              <a:t>Top 5 types of attacks are :</a:t>
            </a:r>
            <a:endParaRPr kumimoji="0" lang="en-US" altLang="en-US" sz="1000" b="0" i="0" u="none" strike="noStrike" cap="none" normalizeH="0" baseline="0" dirty="0">
              <a:ln>
                <a:noFill/>
              </a:ln>
              <a:solidFill>
                <a:srgbClr val="D5D5D5"/>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4">
            <a:extLst>
              <a:ext uri="{FF2B5EF4-FFF2-40B4-BE49-F238E27FC236}">
                <a16:creationId xmlns:a16="http://schemas.microsoft.com/office/drawing/2014/main" id="{B1674398-2B62-B10A-A6D6-584F7551C880}"/>
              </a:ext>
            </a:extLst>
          </p:cNvPr>
          <p:cNvSpPr>
            <a:spLocks noChangeArrowheads="1"/>
          </p:cNvSpPr>
          <p:nvPr/>
        </p:nvSpPr>
        <p:spPr bwMode="auto">
          <a:xfrm>
            <a:off x="0" y="0"/>
            <a:ext cx="878205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7714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CC97-5FDC-DE93-F9F6-DE802986B88C}"/>
              </a:ext>
            </a:extLst>
          </p:cNvPr>
          <p:cNvSpPr>
            <a:spLocks noGrp="1"/>
          </p:cNvSpPr>
          <p:nvPr>
            <p:ph type="title"/>
          </p:nvPr>
        </p:nvSpPr>
        <p:spPr>
          <a:xfrm>
            <a:off x="311700" y="1"/>
            <a:ext cx="8520600" cy="723014"/>
          </a:xfrm>
        </p:spPr>
        <p:txBody>
          <a:bodyPr/>
          <a:lstStyle/>
          <a:p>
            <a:pPr algn="ctr"/>
            <a:r>
              <a:rPr lang="en-US" dirty="0"/>
              <a:t>Top 15 Countries with most attacks</a:t>
            </a:r>
            <a:endParaRPr lang="en-IN" dirty="0"/>
          </a:p>
        </p:txBody>
      </p:sp>
      <p:pic>
        <p:nvPicPr>
          <p:cNvPr id="5" name="Picture 4">
            <a:extLst>
              <a:ext uri="{FF2B5EF4-FFF2-40B4-BE49-F238E27FC236}">
                <a16:creationId xmlns:a16="http://schemas.microsoft.com/office/drawing/2014/main" id="{F85BDEDA-488C-E0EF-7AC7-BDEEC78FC204}"/>
              </a:ext>
            </a:extLst>
          </p:cNvPr>
          <p:cNvPicPr>
            <a:picLocks noChangeAspect="1"/>
          </p:cNvPicPr>
          <p:nvPr/>
        </p:nvPicPr>
        <p:blipFill rotWithShape="1">
          <a:blip r:embed="rId2"/>
          <a:srcRect l="7442" t="30818" r="45349" b="13562"/>
          <a:stretch/>
        </p:blipFill>
        <p:spPr>
          <a:xfrm>
            <a:off x="489099" y="623777"/>
            <a:ext cx="7974418" cy="4416054"/>
          </a:xfrm>
          <a:prstGeom prst="rect">
            <a:avLst/>
          </a:prstGeom>
        </p:spPr>
      </p:pic>
    </p:spTree>
    <p:extLst>
      <p:ext uri="{BB962C8B-B14F-4D97-AF65-F5344CB8AC3E}">
        <p14:creationId xmlns:p14="http://schemas.microsoft.com/office/powerpoint/2010/main" val="215788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B05A-6FCA-D207-52C2-D76F589C4D16}"/>
              </a:ext>
            </a:extLst>
          </p:cNvPr>
          <p:cNvSpPr>
            <a:spLocks noGrp="1"/>
          </p:cNvSpPr>
          <p:nvPr>
            <p:ph type="title"/>
          </p:nvPr>
        </p:nvSpPr>
        <p:spPr>
          <a:xfrm>
            <a:off x="311700" y="82403"/>
            <a:ext cx="8520600" cy="839085"/>
          </a:xfrm>
        </p:spPr>
        <p:txBody>
          <a:bodyPr/>
          <a:lstStyle/>
          <a:p>
            <a:pPr algn="ctr"/>
            <a:r>
              <a:rPr lang="en-US" sz="2400" dirty="0"/>
              <a:t>Comparing No. of Attacks with Killings for top 15 countries</a:t>
            </a:r>
            <a:endParaRPr lang="en-IN" sz="2400" dirty="0"/>
          </a:p>
        </p:txBody>
      </p:sp>
      <p:pic>
        <p:nvPicPr>
          <p:cNvPr id="8" name="Picture 7">
            <a:extLst>
              <a:ext uri="{FF2B5EF4-FFF2-40B4-BE49-F238E27FC236}">
                <a16:creationId xmlns:a16="http://schemas.microsoft.com/office/drawing/2014/main" id="{97906A2D-9BC7-1126-D0FD-0937D5E2B504}"/>
              </a:ext>
            </a:extLst>
          </p:cNvPr>
          <p:cNvPicPr>
            <a:picLocks noChangeAspect="1"/>
          </p:cNvPicPr>
          <p:nvPr/>
        </p:nvPicPr>
        <p:blipFill rotWithShape="1">
          <a:blip r:embed="rId2"/>
          <a:srcRect l="21650" t="9732" r="21879" b="1158"/>
          <a:stretch/>
        </p:blipFill>
        <p:spPr>
          <a:xfrm>
            <a:off x="311700" y="652130"/>
            <a:ext cx="8201436" cy="4408967"/>
          </a:xfrm>
          <a:prstGeom prst="rect">
            <a:avLst/>
          </a:prstGeom>
        </p:spPr>
      </p:pic>
    </p:spTree>
    <p:extLst>
      <p:ext uri="{BB962C8B-B14F-4D97-AF65-F5344CB8AC3E}">
        <p14:creationId xmlns:p14="http://schemas.microsoft.com/office/powerpoint/2010/main" val="4152335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9EF6-E751-7102-2B07-78CF4B9309AD}"/>
              </a:ext>
            </a:extLst>
          </p:cNvPr>
          <p:cNvSpPr>
            <a:spLocks noGrp="1"/>
          </p:cNvSpPr>
          <p:nvPr>
            <p:ph type="title"/>
          </p:nvPr>
        </p:nvSpPr>
        <p:spPr>
          <a:xfrm>
            <a:off x="311700" y="0"/>
            <a:ext cx="8520600" cy="737191"/>
          </a:xfrm>
        </p:spPr>
        <p:txBody>
          <a:bodyPr/>
          <a:lstStyle/>
          <a:p>
            <a:pPr algn="ctr"/>
            <a:r>
              <a:rPr lang="en-US" dirty="0"/>
              <a:t>Top 15 Target Types</a:t>
            </a:r>
            <a:endParaRPr lang="en-IN" dirty="0"/>
          </a:p>
        </p:txBody>
      </p:sp>
      <p:sp>
        <p:nvSpPr>
          <p:cNvPr id="3" name="Text Placeholder 2">
            <a:extLst>
              <a:ext uri="{FF2B5EF4-FFF2-40B4-BE49-F238E27FC236}">
                <a16:creationId xmlns:a16="http://schemas.microsoft.com/office/drawing/2014/main" id="{3EBB55C5-BF3B-A6F5-D2E4-A317BAE87A21}"/>
              </a:ext>
            </a:extLst>
          </p:cNvPr>
          <p:cNvSpPr>
            <a:spLocks noGrp="1"/>
          </p:cNvSpPr>
          <p:nvPr>
            <p:ph type="body" idx="1"/>
          </p:nvPr>
        </p:nvSpPr>
        <p:spPr>
          <a:xfrm>
            <a:off x="311700" y="1152474"/>
            <a:ext cx="8520600" cy="3859003"/>
          </a:xfrm>
        </p:spPr>
        <p:txBody>
          <a:bodyPr/>
          <a:lstStyle/>
          <a:p>
            <a:endParaRPr lang="en-IN" dirty="0"/>
          </a:p>
        </p:txBody>
      </p:sp>
      <p:pic>
        <p:nvPicPr>
          <p:cNvPr id="8" name="Picture 7">
            <a:extLst>
              <a:ext uri="{FF2B5EF4-FFF2-40B4-BE49-F238E27FC236}">
                <a16:creationId xmlns:a16="http://schemas.microsoft.com/office/drawing/2014/main" id="{A082594D-94B9-D729-FE6C-1AB47A7506AF}"/>
              </a:ext>
            </a:extLst>
          </p:cNvPr>
          <p:cNvPicPr>
            <a:picLocks noChangeAspect="1"/>
          </p:cNvPicPr>
          <p:nvPr/>
        </p:nvPicPr>
        <p:blipFill rotWithShape="1">
          <a:blip r:embed="rId2"/>
          <a:srcRect l="7287" t="24081" r="45348" b="13418"/>
          <a:stretch/>
        </p:blipFill>
        <p:spPr>
          <a:xfrm>
            <a:off x="555017" y="659219"/>
            <a:ext cx="7518639" cy="4352257"/>
          </a:xfrm>
          <a:prstGeom prst="rect">
            <a:avLst/>
          </a:prstGeom>
        </p:spPr>
      </p:pic>
    </p:spTree>
    <p:extLst>
      <p:ext uri="{BB962C8B-B14F-4D97-AF65-F5344CB8AC3E}">
        <p14:creationId xmlns:p14="http://schemas.microsoft.com/office/powerpoint/2010/main" val="133508416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620</Words>
  <Application>Microsoft Office PowerPoint</Application>
  <PresentationFormat>On-screen Show (16:9)</PresentationFormat>
  <Paragraphs>91</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vt:lpstr>
      <vt:lpstr>Montserrat</vt:lpstr>
      <vt:lpstr>Roboto</vt:lpstr>
      <vt:lpstr>Simple Light</vt:lpstr>
      <vt:lpstr>           Capstone Project -1 Project Title: Global Terrorism Analysis  Team Members Nitesh Mishra Rohit Sharma Abhishek Verma Aditya Dhoundiyal </vt:lpstr>
      <vt:lpstr>Contents </vt:lpstr>
      <vt:lpstr>Global Terrorism Analysis Database</vt:lpstr>
      <vt:lpstr>Problem Statement </vt:lpstr>
      <vt:lpstr>Data Summary</vt:lpstr>
      <vt:lpstr>Different Types of Attacks</vt:lpstr>
      <vt:lpstr>Top 15 Countries with most attacks</vt:lpstr>
      <vt:lpstr>Comparing No. of Attacks with Killings for top 15 countries</vt:lpstr>
      <vt:lpstr>Top 15 Target Types</vt:lpstr>
      <vt:lpstr>Most Attacked Regions</vt:lpstr>
      <vt:lpstr>Percentage of attacks in regions</vt:lpstr>
      <vt:lpstr>Terrorist Activities by Region in Each Year</vt:lpstr>
      <vt:lpstr>Top 5 Weapons Types</vt:lpstr>
      <vt:lpstr>Percentage of Weapon Types</vt:lpstr>
      <vt:lpstr>Top 15 Attacking Group</vt:lpstr>
      <vt:lpstr>Numbers of Attack per Year</vt:lpstr>
      <vt:lpstr>    Attack vs Kills per Year</vt:lpstr>
      <vt:lpstr>Challenges</vt:lpstr>
      <vt:lpstr>Conclusion</vt:lpstr>
      <vt:lpstr>Conclusion continued…</vt:lpstr>
      <vt:lpstr>Conclusion continued…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Project Title: Global Terrorism Analysis  Team Members Nitesh Mishra Rohit Sharma Abhishek Verma Aditya Dhoundiyal</dc:title>
  <dc:creator>Aditya 906</dc:creator>
  <cp:lastModifiedBy>Aditya 906</cp:lastModifiedBy>
  <cp:revision>9</cp:revision>
  <dcterms:modified xsi:type="dcterms:W3CDTF">2022-09-15T11:33:49Z</dcterms:modified>
</cp:coreProperties>
</file>