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125" autoAdjust="0"/>
  </p:normalViewPr>
  <p:slideViewPr>
    <p:cSldViewPr>
      <p:cViewPr varScale="1">
        <p:scale>
          <a:sx n="64" d="100"/>
          <a:sy n="64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89F49-79E7-4E99-AF33-5861E970C9A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55913-0BB9-42AB-A32E-704A2A10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76873-6F22-43E2-BFF5-A3E126566DB8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145B1-C05B-441E-BF60-D3ECFE7A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38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45B1-C05B-441E-BF60-D3ECFE7AD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45B1-C05B-441E-BF60-D3ECFE7AD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Knowledge discovery in databases</a:t>
            </a:r>
          </a:p>
          <a:p>
            <a:endParaRPr lang="en-US" dirty="0" smtClean="0"/>
          </a:p>
          <a:p>
            <a:r>
              <a:rPr lang="en-US" dirty="0" smtClean="0"/>
              <a:t>Problem</a:t>
            </a:r>
            <a:r>
              <a:rPr lang="en-US" baseline="0" dirty="0" smtClean="0"/>
              <a:t> selection: How to help our company maximize sales?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Preprocessing: Cleaning data.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realized that more than half of the data points in </a:t>
            </a:r>
            <a:r>
              <a:rPr lang="en-US" baseline="0" dirty="0" err="1" smtClean="0"/>
              <a:t>sqft_basement</a:t>
            </a:r>
            <a:r>
              <a:rPr lang="en-US" baseline="0" dirty="0" smtClean="0"/>
              <a:t> have the value of 0, and therefore I decided to drop that column entirely as it would be hard to work with. </a:t>
            </a:r>
          </a:p>
          <a:p>
            <a:endParaRPr lang="en-US" dirty="0" smtClean="0"/>
          </a:p>
          <a:p>
            <a:r>
              <a:rPr lang="en-US" dirty="0" smtClean="0"/>
              <a:t>I also dropped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yr_renovated</a:t>
            </a:r>
            <a:r>
              <a:rPr lang="en-US" baseline="0" dirty="0" smtClean="0"/>
              <a:t> as only 651 data points are meaningful (e.g. non-zero).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then I</a:t>
            </a:r>
            <a:r>
              <a:rPr lang="en-US" baseline="0" dirty="0" smtClean="0"/>
              <a:t> figured I could either fill all the </a:t>
            </a:r>
            <a:r>
              <a:rPr lang="en-US" baseline="0" dirty="0" err="1" smtClean="0"/>
              <a:t>NaNs</a:t>
            </a:r>
            <a:r>
              <a:rPr lang="en-US" baseline="0" dirty="0" smtClean="0"/>
              <a:t> in waterfront or drop the rows containing </a:t>
            </a:r>
            <a:r>
              <a:rPr lang="en-US" baseline="0" dirty="0" err="1" smtClean="0"/>
              <a:t>NaNs</a:t>
            </a:r>
            <a:r>
              <a:rPr lang="en-US" baseline="0" dirty="0" smtClean="0"/>
              <a:t>. Due to the concern of preserving data accuracy, I decided to drop the rows containing </a:t>
            </a:r>
            <a:r>
              <a:rPr lang="en-US" baseline="0" dirty="0" err="1" smtClean="0"/>
              <a:t>NaNs</a:t>
            </a:r>
            <a:r>
              <a:rPr lang="en-US" baseline="0" dirty="0" smtClean="0"/>
              <a:t>, since we only have about 2000 of them anyways.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Transformation: I started with checking the linearity of the discrete independent variables against our target variable price by plotting boxplots so I could decide which ones to bin and which ones I can straight up get dummy variables from. Creating dummies for discrete variables.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continuous features</a:t>
            </a:r>
            <a:r>
              <a:rPr lang="en-US" baseline="0" dirty="0" smtClean="0"/>
              <a:t> all appear to be skewed and need transformation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Log transform all except for lat.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Log transform price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standardize all the continuous features.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Drop </a:t>
            </a:r>
            <a:r>
              <a:rPr lang="en-US" baseline="0" dirty="0" err="1" smtClean="0"/>
              <a:t>sqft_above</a:t>
            </a:r>
            <a:r>
              <a:rPr lang="en-US" baseline="0" dirty="0" smtClean="0"/>
              <a:t> due to multicollinearity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Data mining: using the multiple linear regression.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recursive feature elimination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feature_selection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linear_model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import linear regression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accuracy was 76%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Interpretation: recommendations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45B1-C05B-441E-BF60-D3ECFE7ADA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4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45B1-C05B-441E-BF60-D3ECFE7AD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3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45B1-C05B-441E-BF60-D3ECFE7AD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45B1-C05B-441E-BF60-D3ECFE7ADA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grade** - overall grade given to the housing unit, based on King County grading system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45B1-C05B-441E-BF60-D3ECFE7ADA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4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45B1-C05B-441E-BF60-D3ECFE7ADA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69" y="1295400"/>
            <a:ext cx="80962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94" y="228600"/>
            <a:ext cx="88392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King County, WA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Housing Sales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maximize sales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County, WA?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Pertinent questions: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the houses with the highest sales price?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to deploy more salespeople? (seasonality)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predictors/indicators to use to identify high value houses?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- KDD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5444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9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-76200"/>
            <a:ext cx="9753600" cy="72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4267200"/>
            <a:ext cx="3733800" cy="2011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to deploy our top salespeople?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714"/>
            <a:ext cx="5638800" cy="684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do we need to deploy more salespeople in these areas?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8230"/>
            <a:ext cx="6781800" cy="443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42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 as an indicator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9700"/>
            <a:ext cx="8229600" cy="39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9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exploration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waterfront and bathroom as predictors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frequency of sales and seasonality in each price bucket separately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Bucket zip code more precisely for better prediction power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common characteristics of houses that sold for greater than the median or mean price of houses similar in size and location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in the same grade basket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3b465d2e-2285-4975-a59d-f56ded1e7838" origin="userSelected">
  <element uid="id_classification_internal" value=""/>
  <element uid="id_markingvisibility_removefooter" value=""/>
</sisl>
</file>

<file path=customXml/itemProps1.xml><?xml version="1.0" encoding="utf-8"?>
<ds:datastoreItem xmlns:ds="http://schemas.openxmlformats.org/officeDocument/2006/customXml" ds:itemID="{1043DFBA-2618-4771-95C8-ED15A302F01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382</Words>
  <Application>Microsoft Office PowerPoint</Application>
  <PresentationFormat>On-screen Show (4:3)</PresentationFormat>
  <Paragraphs>59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King County, WA  Housing Sales Data </vt:lpstr>
      <vt:lpstr>How to maximize sales in  King County, WA?</vt:lpstr>
      <vt:lpstr>Data model - KDD</vt:lpstr>
      <vt:lpstr>Where to deploy our top salespeople? </vt:lpstr>
      <vt:lpstr>PowerPoint Presentation</vt:lpstr>
      <vt:lpstr>When do we need to deploy more salespeople in these areas?</vt:lpstr>
      <vt:lpstr>Grade as an indicator</vt:lpstr>
      <vt:lpstr>Further exploration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Mortensen, Nina (AllianzGI)</dc:creator>
  <cp:keywords>Internal</cp:keywords>
  <cp:lastModifiedBy>Mortensen, Nina (AllianzGI)</cp:lastModifiedBy>
  <cp:revision>21</cp:revision>
  <dcterms:created xsi:type="dcterms:W3CDTF">2006-08-16T00:00:00Z</dcterms:created>
  <dcterms:modified xsi:type="dcterms:W3CDTF">2019-02-01T21:43:38Z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391f9788-afcb-4cb7-9265-146a09e14b3e</vt:lpwstr>
  </property>
  <property fmtid="{D5CDD505-2E9C-101B-9397-08002B2CF9AE}" pid="3" name="bjSaver">
    <vt:lpwstr>e3uwQLL5h0V86XehEsBtl8utOkVKSCt4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policy="3b465d2e-2285-4975-a59d-f56ded1e7838" origin="userSelected" xmlns="http://www.boldonj</vt:lpwstr>
  </property>
  <property fmtid="{D5CDD505-2E9C-101B-9397-08002B2CF9AE}" pid="5" name="bjDocumentLabelXML-0">
    <vt:lpwstr>ames.com/2008/01/sie/internal/label"&gt;&lt;element uid="id_classification_internal" value="" /&gt;&lt;element uid="id_markingvisibility_removefooter" value="" /&gt;&lt;/sisl&gt;</vt:lpwstr>
  </property>
  <property fmtid="{D5CDD505-2E9C-101B-9397-08002B2CF9AE}" pid="6" name="bjDocumentSecurityLabel">
    <vt:lpwstr>Internal Remove Footer</vt:lpwstr>
  </property>
  <property fmtid="{D5CDD505-2E9C-101B-9397-08002B2CF9AE}" pid="7" name="AZI-Canary-PowerPoint">
    <vt:lpwstr>Internal</vt:lpwstr>
  </property>
</Properties>
</file>