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Lexend SemiBold"/>
      <p:regular r:id="rId30"/>
      <p:bold r:id="rId31"/>
    </p:embeddedFont>
    <p:embeddedFont>
      <p:font typeface="Oswald Medium"/>
      <p:regular r:id="rId32"/>
      <p:bold r:id="rId33"/>
    </p:embeddedFont>
    <p:embeddedFont>
      <p:font typeface="Lexend Light"/>
      <p:regular r:id="rId34"/>
      <p:bold r:id="rId35"/>
    </p:embeddedFont>
    <p:embeddedFont>
      <p:font typeface="Montserrat"/>
      <p:regular r:id="rId36"/>
      <p:bold r:id="rId37"/>
      <p:italic r:id="rId38"/>
      <p:boldItalic r:id="rId39"/>
    </p:embeddedFont>
    <p:embeddedFont>
      <p:font typeface="Lato"/>
      <p:regular r:id="rId40"/>
      <p:bold r:id="rId41"/>
      <p:italic r:id="rId42"/>
      <p:boldItalic r:id="rId43"/>
    </p:embeddedFont>
    <p:embeddedFont>
      <p:font typeface="Lexend Medium"/>
      <p:regular r:id="rId44"/>
      <p:bold r:id="rId45"/>
    </p:embeddedFont>
    <p:embeddedFont>
      <p:font typeface="Oswald SemiBold"/>
      <p:regular r:id="rId46"/>
      <p:bold r:id="rId47"/>
    </p:embeddedFont>
    <p:embeddedFont>
      <p:font typeface="Lexend"/>
      <p:regular r:id="rId48"/>
      <p:bold r:id="rId49"/>
    </p:embeddedFont>
    <p:embeddedFont>
      <p:font typeface="Lexend ExtraLight"/>
      <p:regular r:id="rId50"/>
      <p:bold r:id="rId51"/>
    </p:embeddedFont>
    <p:embeddedFont>
      <p:font typeface="Oswal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LexendMedium-regular.fntdata"/><Relationship Id="rId43" Type="http://schemas.openxmlformats.org/officeDocument/2006/relationships/font" Target="fonts/Lato-boldItalic.fntdata"/><Relationship Id="rId46" Type="http://schemas.openxmlformats.org/officeDocument/2006/relationships/font" Target="fonts/OswaldSemiBold-regular.fntdata"/><Relationship Id="rId45" Type="http://schemas.openxmlformats.org/officeDocument/2006/relationships/font" Target="fonts/Lexen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exend-regular.fntdata"/><Relationship Id="rId47" Type="http://schemas.openxmlformats.org/officeDocument/2006/relationships/font" Target="fonts/OswaldSemiBold-bold.fntdata"/><Relationship Id="rId49"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SemiBold-bold.fntdata"/><Relationship Id="rId30" Type="http://schemas.openxmlformats.org/officeDocument/2006/relationships/font" Target="fonts/LexendSemiBold-regular.fntdata"/><Relationship Id="rId33" Type="http://schemas.openxmlformats.org/officeDocument/2006/relationships/font" Target="fonts/OswaldMedium-bold.fntdata"/><Relationship Id="rId32" Type="http://schemas.openxmlformats.org/officeDocument/2006/relationships/font" Target="fonts/OswaldMedium-regular.fntdata"/><Relationship Id="rId35" Type="http://schemas.openxmlformats.org/officeDocument/2006/relationships/font" Target="fonts/LexendLight-bold.fntdata"/><Relationship Id="rId34" Type="http://schemas.openxmlformats.org/officeDocument/2006/relationships/font" Target="fonts/LexendLight-regular.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exendExtraLight-bold.fntdata"/><Relationship Id="rId50" Type="http://schemas.openxmlformats.org/officeDocument/2006/relationships/font" Target="fonts/LexendExtraLight-regular.fntdata"/><Relationship Id="rId53" Type="http://schemas.openxmlformats.org/officeDocument/2006/relationships/font" Target="fonts/Oswald-bold.fntdata"/><Relationship Id="rId52"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0baa5a1d5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e0baa5a1d5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e0baa5a1d5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e0baa5a1d5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0baa5a1d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0baa5a1d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0baa5a1d5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0baa5a1d5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e0baa5a1d5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e0baa5a1d5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e0baa5a1d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e0baa5a1d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0baa5a1d5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e0baa5a1d5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e0baa5a1d5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e0baa5a1d5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e0baa5a1d5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e0baa5a1d5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e0baa5a1d5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e0baa5a1d5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0baa5a1d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0baa5a1d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e0baa5a1d5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e0baa5a1d5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e0baa5a1d5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0baa5a1d5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e0baa5a1d5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e0baa5a1d5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e0baa5a1d5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e0baa5a1d5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0baa5a1d5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e0baa5a1d5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0baa5a1d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0baa5a1d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0baa5a1d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0baa5a1d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0baa5a1d5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0baa5a1d5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0baa5a1d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0baa5a1d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0baa5a1d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0baa5a1d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0baa5a1d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0baa5a1d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0baa5a1d5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0baa5a1d5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8.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3005375" y="1833300"/>
            <a:ext cx="5622000" cy="5217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b="1" lang="es-419" sz="1900">
                <a:latin typeface="Oswald"/>
                <a:ea typeface="Oswald"/>
                <a:cs typeface="Oswald"/>
                <a:sym typeface="Oswald"/>
              </a:rPr>
              <a:t>¿Cómo armar un buen equipo en tu modo carrera como entrenador?</a:t>
            </a:r>
            <a:endParaRPr b="1" sz="1900">
              <a:latin typeface="Oswald"/>
              <a:ea typeface="Oswald"/>
              <a:cs typeface="Oswald"/>
              <a:sym typeface="Oswald"/>
            </a:endParaRPr>
          </a:p>
        </p:txBody>
      </p:sp>
      <p:sp>
        <p:nvSpPr>
          <p:cNvPr id="135" name="Google Shape;135;p13"/>
          <p:cNvSpPr txBox="1"/>
          <p:nvPr>
            <p:ph type="ctrTitle"/>
          </p:nvPr>
        </p:nvSpPr>
        <p:spPr>
          <a:xfrm>
            <a:off x="3721925" y="53800"/>
            <a:ext cx="4188900" cy="130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419" sz="5000" u="sng">
                <a:latin typeface="Oswald"/>
                <a:ea typeface="Oswald"/>
                <a:cs typeface="Oswald"/>
                <a:sym typeface="Oswald"/>
              </a:rPr>
              <a:t>FIFA 22</a:t>
            </a:r>
            <a:endParaRPr b="1" sz="5000" u="sng">
              <a:latin typeface="Oswald"/>
              <a:ea typeface="Oswald"/>
              <a:cs typeface="Oswald"/>
              <a:sym typeface="Oswald"/>
            </a:endParaRPr>
          </a:p>
        </p:txBody>
      </p:sp>
      <p:sp>
        <p:nvSpPr>
          <p:cNvPr id="136" name="Google Shape;136;p13"/>
          <p:cNvSpPr txBox="1"/>
          <p:nvPr>
            <p:ph idx="1" type="subTitle"/>
          </p:nvPr>
        </p:nvSpPr>
        <p:spPr>
          <a:xfrm>
            <a:off x="97200" y="4560375"/>
            <a:ext cx="2713800" cy="46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900">
                <a:latin typeface="Oswald"/>
                <a:ea typeface="Oswald"/>
                <a:cs typeface="Oswald"/>
                <a:sym typeface="Oswald"/>
              </a:rPr>
              <a:t>Autor. Nicolas Davi</a:t>
            </a:r>
            <a:endParaRPr sz="19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nvSpPr>
        <p:spPr>
          <a:xfrm>
            <a:off x="4418613" y="-82225"/>
            <a:ext cx="54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1"/>
                </a:solidFill>
                <a:latin typeface="Lexend Medium"/>
                <a:ea typeface="Lexend Medium"/>
                <a:cs typeface="Lexend Medium"/>
                <a:sym typeface="Lexend Medium"/>
              </a:rPr>
              <a:t>...</a:t>
            </a:r>
            <a:endParaRPr sz="1000">
              <a:solidFill>
                <a:schemeClr val="lt1"/>
              </a:solidFill>
              <a:latin typeface="Lexend Medium"/>
              <a:ea typeface="Lexend Medium"/>
              <a:cs typeface="Lexend Medium"/>
              <a:sym typeface="Lexend Medium"/>
            </a:endParaRPr>
          </a:p>
        </p:txBody>
      </p:sp>
      <p:sp>
        <p:nvSpPr>
          <p:cNvPr id="222" name="Google Shape;222;p22"/>
          <p:cNvSpPr/>
          <p:nvPr/>
        </p:nvSpPr>
        <p:spPr>
          <a:xfrm>
            <a:off x="4558413" y="252825"/>
            <a:ext cx="266400" cy="5628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txBox="1"/>
          <p:nvPr/>
        </p:nvSpPr>
        <p:spPr>
          <a:xfrm>
            <a:off x="1105850" y="174225"/>
            <a:ext cx="2557500" cy="8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419" sz="800">
                <a:solidFill>
                  <a:srgbClr val="FFFFFF"/>
                </a:solidFill>
                <a:latin typeface="Lexend Light"/>
                <a:ea typeface="Lexend Light"/>
                <a:cs typeface="Lexend Light"/>
                <a:sym typeface="Lexend Light"/>
              </a:rPr>
              <a:t>A continuación podemos observar que:</a:t>
            </a:r>
            <a:endParaRPr sz="800">
              <a:solidFill>
                <a:srgbClr val="FFFFFF"/>
              </a:solidFill>
              <a:latin typeface="Lexend Light"/>
              <a:ea typeface="Lexend Light"/>
              <a:cs typeface="Lexend Light"/>
              <a:sym typeface="Lexend Light"/>
            </a:endParaRPr>
          </a:p>
          <a:p>
            <a:pPr indent="0" lvl="0" marL="0" rtl="0" algn="l">
              <a:lnSpc>
                <a:spcPct val="115000"/>
              </a:lnSpc>
              <a:spcBef>
                <a:spcPts val="600"/>
              </a:spcBef>
              <a:spcAft>
                <a:spcPts val="500"/>
              </a:spcAft>
              <a:buNone/>
            </a:pPr>
            <a:r>
              <a:rPr lang="es-419" sz="800">
                <a:solidFill>
                  <a:srgbClr val="FFFFFF"/>
                </a:solidFill>
                <a:latin typeface="Lexend Light"/>
                <a:ea typeface="Lexend Light"/>
                <a:cs typeface="Lexend Light"/>
                <a:sym typeface="Lexend Light"/>
              </a:rPr>
              <a:t>Hay jugadores que tienen un gran potencial y cuestan significativamente menos que jugadores con media actual más alta. </a:t>
            </a:r>
            <a:endParaRPr sz="800">
              <a:solidFill>
                <a:srgbClr val="FFFFFF"/>
              </a:solidFill>
              <a:latin typeface="Lexend Light"/>
              <a:ea typeface="Lexend Light"/>
              <a:cs typeface="Lexend Light"/>
              <a:sym typeface="Lexend Light"/>
            </a:endParaRPr>
          </a:p>
        </p:txBody>
      </p:sp>
      <p:pic>
        <p:nvPicPr>
          <p:cNvPr id="224" name="Google Shape;224;p22"/>
          <p:cNvPicPr preferRelativeResize="0"/>
          <p:nvPr/>
        </p:nvPicPr>
        <p:blipFill>
          <a:blip r:embed="rId3">
            <a:alphaModFix/>
          </a:blip>
          <a:stretch>
            <a:fillRect/>
          </a:stretch>
        </p:blipFill>
        <p:spPr>
          <a:xfrm>
            <a:off x="3259350" y="894325"/>
            <a:ext cx="5775898" cy="1867233"/>
          </a:xfrm>
          <a:prstGeom prst="rect">
            <a:avLst/>
          </a:prstGeom>
          <a:noFill/>
          <a:ln>
            <a:noFill/>
          </a:ln>
        </p:spPr>
      </p:pic>
      <p:sp>
        <p:nvSpPr>
          <p:cNvPr id="225" name="Google Shape;225;p22"/>
          <p:cNvSpPr txBox="1"/>
          <p:nvPr/>
        </p:nvSpPr>
        <p:spPr>
          <a:xfrm>
            <a:off x="1105850" y="988825"/>
            <a:ext cx="1914000" cy="101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lang="es-419" sz="800">
                <a:solidFill>
                  <a:schemeClr val="lt1"/>
                </a:solidFill>
                <a:latin typeface="Lexend Light"/>
                <a:ea typeface="Lexend Light"/>
                <a:cs typeface="Lexend Light"/>
                <a:sym typeface="Lexend Light"/>
              </a:rPr>
              <a:t>Por ejemplo: </a:t>
            </a:r>
            <a:r>
              <a:rPr b="1" lang="es-419" sz="800">
                <a:solidFill>
                  <a:schemeClr val="accent2"/>
                </a:solidFill>
                <a:latin typeface="Lexend"/>
                <a:ea typeface="Lexend"/>
                <a:cs typeface="Lexend"/>
                <a:sym typeface="Lexend"/>
              </a:rPr>
              <a:t>Vinicius Jr</a:t>
            </a:r>
            <a:r>
              <a:rPr lang="es-419" sz="800">
                <a:solidFill>
                  <a:schemeClr val="lt1"/>
                </a:solidFill>
                <a:latin typeface="Lexend Light"/>
                <a:ea typeface="Lexend Light"/>
                <a:cs typeface="Lexend Light"/>
                <a:sym typeface="Lexend Light"/>
              </a:rPr>
              <a:t>, cuesta </a:t>
            </a:r>
            <a:r>
              <a:rPr b="1" lang="es-419" sz="800">
                <a:solidFill>
                  <a:schemeClr val="accent2"/>
                </a:solidFill>
                <a:latin typeface="Lexend"/>
                <a:ea typeface="Lexend"/>
                <a:cs typeface="Lexend"/>
                <a:sym typeface="Lexend"/>
              </a:rPr>
              <a:t>46.5 M</a:t>
            </a:r>
            <a:r>
              <a:rPr lang="es-419" sz="800">
                <a:solidFill>
                  <a:schemeClr val="lt1"/>
                </a:solidFill>
                <a:latin typeface="Lexend Light"/>
                <a:ea typeface="Lexend Light"/>
                <a:cs typeface="Lexend Light"/>
                <a:sym typeface="Lexend Light"/>
              </a:rPr>
              <a:t>, con un potencial a desarrollar a </a:t>
            </a:r>
            <a:r>
              <a:rPr b="1" lang="es-419" sz="800">
                <a:solidFill>
                  <a:schemeClr val="accent2"/>
                </a:solidFill>
                <a:latin typeface="Lexend"/>
                <a:ea typeface="Lexend"/>
                <a:cs typeface="Lexend"/>
                <a:sym typeface="Lexend"/>
              </a:rPr>
              <a:t>90</a:t>
            </a:r>
            <a:r>
              <a:rPr lang="es-419" sz="800">
                <a:solidFill>
                  <a:schemeClr val="lt1"/>
                </a:solidFill>
                <a:latin typeface="Lexend Light"/>
                <a:ea typeface="Lexend Light"/>
                <a:cs typeface="Lexend Light"/>
                <a:sym typeface="Lexend Light"/>
              </a:rPr>
              <a:t>, </a:t>
            </a:r>
            <a:r>
              <a:rPr b="1" lang="es-419" sz="800">
                <a:solidFill>
                  <a:schemeClr val="accent2"/>
                </a:solidFill>
                <a:latin typeface="Lexend"/>
                <a:ea typeface="Lexend"/>
                <a:cs typeface="Lexend"/>
                <a:sym typeface="Lexend"/>
              </a:rPr>
              <a:t>20 años</a:t>
            </a:r>
            <a:r>
              <a:rPr lang="es-419" sz="800">
                <a:solidFill>
                  <a:schemeClr val="lt1"/>
                </a:solidFill>
                <a:latin typeface="Lexend Light"/>
                <a:ea typeface="Lexend Light"/>
                <a:cs typeface="Lexend Light"/>
                <a:sym typeface="Lexend Light"/>
              </a:rPr>
              <a:t> y </a:t>
            </a:r>
            <a:r>
              <a:rPr b="1" lang="es-419" sz="800">
                <a:solidFill>
                  <a:schemeClr val="accent2"/>
                </a:solidFill>
                <a:latin typeface="Lexend"/>
                <a:ea typeface="Lexend"/>
                <a:cs typeface="Lexend"/>
                <a:sym typeface="Lexend"/>
              </a:rPr>
              <a:t>Toni Kross</a:t>
            </a:r>
            <a:r>
              <a:rPr lang="es-419" sz="800">
                <a:solidFill>
                  <a:schemeClr val="lt1"/>
                </a:solidFill>
                <a:latin typeface="Lexend Light"/>
                <a:ea typeface="Lexend Light"/>
                <a:cs typeface="Lexend Light"/>
                <a:sym typeface="Lexend Light"/>
              </a:rPr>
              <a:t> con </a:t>
            </a:r>
            <a:r>
              <a:rPr b="1" lang="es-419" sz="800">
                <a:solidFill>
                  <a:schemeClr val="accent2"/>
                </a:solidFill>
                <a:latin typeface="Lexend"/>
                <a:ea typeface="Lexend"/>
                <a:cs typeface="Lexend"/>
                <a:sym typeface="Lexend"/>
              </a:rPr>
              <a:t>31 años</a:t>
            </a:r>
            <a:r>
              <a:rPr lang="es-419" sz="800">
                <a:solidFill>
                  <a:schemeClr val="lt1"/>
                </a:solidFill>
                <a:latin typeface="Lexend Light"/>
                <a:ea typeface="Lexend Light"/>
                <a:cs typeface="Lexend Light"/>
                <a:sym typeface="Lexend Light"/>
              </a:rPr>
              <a:t> (es decir, con 3 o 4 años más por jugar) cuesta </a:t>
            </a:r>
            <a:r>
              <a:rPr b="1" lang="es-419" sz="800">
                <a:solidFill>
                  <a:schemeClr val="accent2"/>
                </a:solidFill>
                <a:latin typeface="Lexend"/>
                <a:ea typeface="Lexend"/>
                <a:cs typeface="Lexend"/>
                <a:sym typeface="Lexend"/>
              </a:rPr>
              <a:t>75.6 M</a:t>
            </a:r>
            <a:r>
              <a:rPr lang="es-419" sz="800">
                <a:solidFill>
                  <a:schemeClr val="lt1"/>
                </a:solidFill>
                <a:latin typeface="Lexend Light"/>
                <a:ea typeface="Lexend Light"/>
                <a:cs typeface="Lexend Light"/>
                <a:sym typeface="Lexend Light"/>
              </a:rPr>
              <a:t>.</a:t>
            </a:r>
            <a:endParaRPr/>
          </a:p>
        </p:txBody>
      </p:sp>
      <p:cxnSp>
        <p:nvCxnSpPr>
          <p:cNvPr id="226" name="Google Shape;226;p22"/>
          <p:cNvCxnSpPr/>
          <p:nvPr/>
        </p:nvCxnSpPr>
        <p:spPr>
          <a:xfrm>
            <a:off x="108750" y="2960500"/>
            <a:ext cx="8926500" cy="0"/>
          </a:xfrm>
          <a:prstGeom prst="straightConnector1">
            <a:avLst/>
          </a:prstGeom>
          <a:noFill/>
          <a:ln cap="flat" cmpd="sng" w="28575">
            <a:solidFill>
              <a:schemeClr val="dk2"/>
            </a:solidFill>
            <a:prstDash val="dashDot"/>
            <a:round/>
            <a:headEnd len="med" w="med" type="none"/>
            <a:tailEnd len="med" w="med" type="none"/>
          </a:ln>
        </p:spPr>
      </p:cxnSp>
      <p:sp>
        <p:nvSpPr>
          <p:cNvPr id="227" name="Google Shape;227;p22"/>
          <p:cNvSpPr txBox="1"/>
          <p:nvPr/>
        </p:nvSpPr>
        <p:spPr>
          <a:xfrm>
            <a:off x="108750" y="3343375"/>
            <a:ext cx="3000000" cy="109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419" sz="800">
                <a:solidFill>
                  <a:srgbClr val="FFFFFF"/>
                </a:solidFill>
                <a:latin typeface="Lexend"/>
                <a:ea typeface="Lexend"/>
                <a:cs typeface="Lexend"/>
                <a:sym typeface="Lexend"/>
              </a:rPr>
              <a:t>En el siguiente gráfico podemos ver algo parecido al anterior:</a:t>
            </a:r>
            <a:endParaRPr sz="800">
              <a:solidFill>
                <a:srgbClr val="FFFFFF"/>
              </a:solidFill>
              <a:latin typeface="Lexend"/>
              <a:ea typeface="Lexend"/>
              <a:cs typeface="Lexend"/>
              <a:sym typeface="Lexend"/>
            </a:endParaRPr>
          </a:p>
          <a:p>
            <a:pPr indent="0" lvl="0" marL="0" rtl="0" algn="l">
              <a:lnSpc>
                <a:spcPct val="115000"/>
              </a:lnSpc>
              <a:spcBef>
                <a:spcPts val="600"/>
              </a:spcBef>
              <a:spcAft>
                <a:spcPts val="500"/>
              </a:spcAft>
              <a:buNone/>
            </a:pPr>
            <a:r>
              <a:rPr lang="es-419" sz="800">
                <a:solidFill>
                  <a:srgbClr val="FFFFFF"/>
                </a:solidFill>
                <a:latin typeface="Lexend"/>
                <a:ea typeface="Lexend"/>
                <a:cs typeface="Lexend"/>
                <a:sym typeface="Lexend"/>
              </a:rPr>
              <a:t>Por ejemplo: En este caso, </a:t>
            </a:r>
            <a:r>
              <a:rPr b="1" lang="es-419" sz="800">
                <a:solidFill>
                  <a:schemeClr val="accent2"/>
                </a:solidFill>
                <a:latin typeface="Lexend"/>
                <a:ea typeface="Lexend"/>
                <a:cs typeface="Lexend"/>
                <a:sym typeface="Lexend"/>
              </a:rPr>
              <a:t>Ansu Fati</a:t>
            </a:r>
            <a:r>
              <a:rPr lang="es-419" sz="800">
                <a:solidFill>
                  <a:srgbClr val="FFFFFF"/>
                </a:solidFill>
                <a:latin typeface="Lexend"/>
                <a:ea typeface="Lexend"/>
                <a:cs typeface="Lexend"/>
                <a:sym typeface="Lexend"/>
              </a:rPr>
              <a:t>, con </a:t>
            </a:r>
            <a:r>
              <a:rPr b="1" lang="es-419" sz="800">
                <a:solidFill>
                  <a:schemeClr val="accent2"/>
                </a:solidFill>
                <a:latin typeface="Lexend"/>
                <a:ea typeface="Lexend"/>
                <a:cs typeface="Lexend"/>
                <a:sym typeface="Lexend"/>
              </a:rPr>
              <a:t>20 años</a:t>
            </a:r>
            <a:r>
              <a:rPr lang="es-419" sz="800">
                <a:solidFill>
                  <a:srgbClr val="FFFFFF"/>
                </a:solidFill>
                <a:latin typeface="Lexend"/>
                <a:ea typeface="Lexend"/>
                <a:cs typeface="Lexend"/>
                <a:sym typeface="Lexend"/>
              </a:rPr>
              <a:t>, un potencial de </a:t>
            </a:r>
            <a:r>
              <a:rPr b="1" lang="es-419" sz="800">
                <a:solidFill>
                  <a:schemeClr val="accent2"/>
                </a:solidFill>
                <a:latin typeface="Lexend"/>
                <a:ea typeface="Lexend"/>
                <a:cs typeface="Lexend"/>
                <a:sym typeface="Lexend"/>
              </a:rPr>
              <a:t>90</a:t>
            </a:r>
            <a:r>
              <a:rPr lang="es-419" sz="800">
                <a:solidFill>
                  <a:srgbClr val="FFFFFF"/>
                </a:solidFill>
                <a:latin typeface="Lexend"/>
                <a:ea typeface="Lexend"/>
                <a:cs typeface="Lexend"/>
                <a:sym typeface="Lexend"/>
              </a:rPr>
              <a:t>, cobra </a:t>
            </a:r>
            <a:r>
              <a:rPr b="1" lang="es-419" sz="800">
                <a:solidFill>
                  <a:schemeClr val="accent2"/>
                </a:solidFill>
                <a:latin typeface="Lexend"/>
                <a:ea typeface="Lexend"/>
                <a:cs typeface="Lexend"/>
                <a:sym typeface="Lexend"/>
              </a:rPr>
              <a:t>44 K</a:t>
            </a:r>
            <a:r>
              <a:rPr lang="es-419" sz="800">
                <a:solidFill>
                  <a:srgbClr val="FFFFFF"/>
                </a:solidFill>
                <a:latin typeface="Lexend"/>
                <a:ea typeface="Lexend"/>
                <a:cs typeface="Lexend"/>
                <a:sym typeface="Lexend"/>
              </a:rPr>
              <a:t> por temporada. Mientras que </a:t>
            </a:r>
            <a:r>
              <a:rPr b="1" lang="es-419" sz="800">
                <a:solidFill>
                  <a:schemeClr val="accent2"/>
                </a:solidFill>
                <a:latin typeface="Lexend"/>
                <a:ea typeface="Lexend"/>
                <a:cs typeface="Lexend"/>
                <a:sym typeface="Lexend"/>
              </a:rPr>
              <a:t>Benzema</a:t>
            </a:r>
            <a:r>
              <a:rPr lang="es-419" sz="800">
                <a:solidFill>
                  <a:srgbClr val="FFFFFF"/>
                </a:solidFill>
                <a:latin typeface="Lexend"/>
                <a:ea typeface="Lexend"/>
                <a:cs typeface="Lexend"/>
                <a:sym typeface="Lexend"/>
              </a:rPr>
              <a:t>, con </a:t>
            </a:r>
            <a:r>
              <a:rPr b="1" lang="es-419" sz="800">
                <a:solidFill>
                  <a:schemeClr val="accent2"/>
                </a:solidFill>
                <a:latin typeface="Lexend"/>
                <a:ea typeface="Lexend"/>
                <a:cs typeface="Lexend"/>
                <a:sym typeface="Lexend"/>
              </a:rPr>
              <a:t>33 años</a:t>
            </a:r>
            <a:r>
              <a:rPr lang="es-419" sz="800">
                <a:solidFill>
                  <a:srgbClr val="FFFFFF"/>
                </a:solidFill>
                <a:latin typeface="Lexend"/>
                <a:ea typeface="Lexend"/>
                <a:cs typeface="Lexend"/>
                <a:sym typeface="Lexend"/>
              </a:rPr>
              <a:t>, media de </a:t>
            </a:r>
            <a:r>
              <a:rPr b="1" lang="es-419" sz="800">
                <a:solidFill>
                  <a:schemeClr val="accent2"/>
                </a:solidFill>
                <a:latin typeface="Lexend"/>
                <a:ea typeface="Lexend"/>
                <a:cs typeface="Lexend"/>
                <a:sym typeface="Lexend"/>
              </a:rPr>
              <a:t>89</a:t>
            </a:r>
            <a:r>
              <a:rPr lang="es-419" sz="800">
                <a:solidFill>
                  <a:srgbClr val="FFFFFF"/>
                </a:solidFill>
                <a:latin typeface="Lexend"/>
                <a:ea typeface="Lexend"/>
                <a:cs typeface="Lexend"/>
                <a:sym typeface="Lexend"/>
              </a:rPr>
              <a:t>, cobra </a:t>
            </a:r>
            <a:r>
              <a:rPr b="1" lang="es-419" sz="800">
                <a:solidFill>
                  <a:schemeClr val="accent2"/>
                </a:solidFill>
                <a:latin typeface="Lexend"/>
                <a:ea typeface="Lexend"/>
                <a:cs typeface="Lexend"/>
                <a:sym typeface="Lexend"/>
              </a:rPr>
              <a:t>310 K </a:t>
            </a:r>
            <a:r>
              <a:rPr lang="es-419" sz="800">
                <a:solidFill>
                  <a:srgbClr val="FFFFFF"/>
                </a:solidFill>
                <a:latin typeface="Lexend"/>
                <a:ea typeface="Lexend"/>
                <a:cs typeface="Lexend"/>
                <a:sym typeface="Lexend"/>
              </a:rPr>
              <a:t>por temporada.</a:t>
            </a:r>
            <a:endParaRPr sz="800">
              <a:solidFill>
                <a:srgbClr val="FFFFFF"/>
              </a:solidFill>
              <a:latin typeface="Lexend"/>
              <a:ea typeface="Lexend"/>
              <a:cs typeface="Lexend"/>
              <a:sym typeface="Lexend"/>
            </a:endParaRPr>
          </a:p>
        </p:txBody>
      </p:sp>
      <p:pic>
        <p:nvPicPr>
          <p:cNvPr id="228" name="Google Shape;228;p22"/>
          <p:cNvPicPr preferRelativeResize="0"/>
          <p:nvPr/>
        </p:nvPicPr>
        <p:blipFill>
          <a:blip r:embed="rId4">
            <a:alphaModFix/>
          </a:blip>
          <a:stretch>
            <a:fillRect/>
          </a:stretch>
        </p:blipFill>
        <p:spPr>
          <a:xfrm>
            <a:off x="3259325" y="3159450"/>
            <a:ext cx="5775922" cy="1867226"/>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nvSpPr>
        <p:spPr>
          <a:xfrm>
            <a:off x="768425" y="266950"/>
            <a:ext cx="7068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1200"/>
              </a:spcAft>
              <a:buNone/>
            </a:pPr>
            <a:r>
              <a:rPr lang="es-419" sz="1200" u="sng">
                <a:solidFill>
                  <a:srgbClr val="FFFFFF"/>
                </a:solidFill>
                <a:latin typeface="Oswald"/>
                <a:ea typeface="Oswald"/>
                <a:cs typeface="Oswald"/>
                <a:sym typeface="Oswald"/>
              </a:rPr>
              <a:t>¿Cuál es el promedio de sueldo de los grandes jugadores? ¿Y el promedio del valor en euros de los grandes jugadores?</a:t>
            </a:r>
            <a:endParaRPr sz="1200" u="sng">
              <a:solidFill>
                <a:srgbClr val="FFFFFF"/>
              </a:solidFill>
              <a:latin typeface="Oswald"/>
              <a:ea typeface="Oswald"/>
              <a:cs typeface="Oswald"/>
              <a:sym typeface="Oswald"/>
            </a:endParaRPr>
          </a:p>
        </p:txBody>
      </p:sp>
      <p:sp>
        <p:nvSpPr>
          <p:cNvPr id="234" name="Google Shape;234;p23"/>
          <p:cNvSpPr txBox="1"/>
          <p:nvPr/>
        </p:nvSpPr>
        <p:spPr>
          <a:xfrm>
            <a:off x="67275" y="1414350"/>
            <a:ext cx="3281100" cy="151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419" sz="800">
                <a:solidFill>
                  <a:srgbClr val="FFFFFF"/>
                </a:solidFill>
                <a:latin typeface="Lexend"/>
                <a:ea typeface="Lexend"/>
                <a:cs typeface="Lexend"/>
                <a:sym typeface="Lexend"/>
              </a:rPr>
              <a:t>En este punto, lo que vamos a analizar es el promedio de sueldo del </a:t>
            </a:r>
            <a:r>
              <a:rPr lang="es-419" sz="800">
                <a:solidFill>
                  <a:schemeClr val="accent2"/>
                </a:solidFill>
                <a:latin typeface="Lexend"/>
                <a:ea typeface="Lexend"/>
                <a:cs typeface="Lexend"/>
                <a:sym typeface="Lexend"/>
              </a:rPr>
              <a:t>TOP 50</a:t>
            </a:r>
            <a:r>
              <a:rPr lang="es-419" sz="800">
                <a:solidFill>
                  <a:srgbClr val="FFFFFF"/>
                </a:solidFill>
                <a:latin typeface="Lexend"/>
                <a:ea typeface="Lexend"/>
                <a:cs typeface="Lexend"/>
                <a:sym typeface="Lexend"/>
              </a:rPr>
              <a:t>, esto nos da referencia que los valores que están por </a:t>
            </a:r>
            <a:r>
              <a:rPr lang="es-419" sz="800">
                <a:solidFill>
                  <a:schemeClr val="accent2"/>
                </a:solidFill>
                <a:latin typeface="Lexend"/>
                <a:ea typeface="Lexend"/>
                <a:cs typeface="Lexend"/>
                <a:sym typeface="Lexend"/>
              </a:rPr>
              <a:t>encima de ese promedio </a:t>
            </a:r>
            <a:r>
              <a:rPr lang="es-419" sz="800">
                <a:solidFill>
                  <a:srgbClr val="FFFFFF"/>
                </a:solidFill>
                <a:latin typeface="Lexend"/>
                <a:ea typeface="Lexend"/>
                <a:cs typeface="Lexend"/>
                <a:sym typeface="Lexend"/>
              </a:rPr>
              <a:t> ganan más que lo normal, y los que están por </a:t>
            </a:r>
            <a:r>
              <a:rPr lang="es-419" sz="800">
                <a:solidFill>
                  <a:schemeClr val="accent2"/>
                </a:solidFill>
                <a:latin typeface="Lexend"/>
                <a:ea typeface="Lexend"/>
                <a:cs typeface="Lexend"/>
                <a:sym typeface="Lexend"/>
              </a:rPr>
              <a:t>debajo de ese promedio</a:t>
            </a:r>
            <a:r>
              <a:rPr lang="es-419" sz="800">
                <a:solidFill>
                  <a:srgbClr val="FFFFFF"/>
                </a:solidFill>
                <a:latin typeface="Lexend"/>
                <a:ea typeface="Lexend"/>
                <a:cs typeface="Lexend"/>
                <a:sym typeface="Lexend"/>
              </a:rPr>
              <a:t> ganan menos de lo normal. </a:t>
            </a:r>
            <a:endParaRPr sz="800">
              <a:solidFill>
                <a:srgbClr val="FFFFFF"/>
              </a:solidFill>
              <a:latin typeface="Lexend"/>
              <a:ea typeface="Lexend"/>
              <a:cs typeface="Lexend"/>
              <a:sym typeface="Lexend"/>
            </a:endParaRPr>
          </a:p>
          <a:p>
            <a:pPr indent="0" lvl="0" marL="0" rtl="0" algn="l">
              <a:lnSpc>
                <a:spcPct val="115000"/>
              </a:lnSpc>
              <a:spcBef>
                <a:spcPts val="600"/>
              </a:spcBef>
              <a:spcAft>
                <a:spcPts val="500"/>
              </a:spcAft>
              <a:buNone/>
            </a:pPr>
            <a:r>
              <a:rPr lang="es-419" sz="800">
                <a:solidFill>
                  <a:srgbClr val="FFFFFF"/>
                </a:solidFill>
                <a:latin typeface="Lexend"/>
                <a:ea typeface="Lexend"/>
                <a:cs typeface="Lexend"/>
                <a:sym typeface="Lexend"/>
              </a:rPr>
              <a:t>Con esta pregunta también podemos ayudarnos a la hora de negociar, saber cuáles </a:t>
            </a:r>
            <a:r>
              <a:rPr lang="es-419" sz="800">
                <a:solidFill>
                  <a:schemeClr val="accent2"/>
                </a:solidFill>
                <a:latin typeface="Lexend"/>
                <a:ea typeface="Lexend"/>
                <a:cs typeface="Lexend"/>
                <a:sym typeface="Lexend"/>
              </a:rPr>
              <a:t>el promedio de sueldo</a:t>
            </a:r>
            <a:r>
              <a:rPr lang="es-419" sz="800">
                <a:solidFill>
                  <a:srgbClr val="FFFFFF"/>
                </a:solidFill>
                <a:latin typeface="Lexend"/>
                <a:ea typeface="Lexend"/>
                <a:cs typeface="Lexend"/>
                <a:sym typeface="Lexend"/>
              </a:rPr>
              <a:t>  de los jugadores estrellas y establecer un sueldo menor para comenzar a negociar, hasta llegar al promedio.</a:t>
            </a:r>
            <a:endParaRPr sz="800">
              <a:solidFill>
                <a:srgbClr val="FFFFFF"/>
              </a:solidFill>
              <a:latin typeface="Lexend"/>
              <a:ea typeface="Lexend"/>
              <a:cs typeface="Lexend"/>
              <a:sym typeface="Lexend"/>
            </a:endParaRPr>
          </a:p>
        </p:txBody>
      </p:sp>
      <p:sp>
        <p:nvSpPr>
          <p:cNvPr id="235" name="Google Shape;235;p23"/>
          <p:cNvSpPr txBox="1"/>
          <p:nvPr/>
        </p:nvSpPr>
        <p:spPr>
          <a:xfrm>
            <a:off x="3678200" y="591400"/>
            <a:ext cx="502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800">
                <a:solidFill>
                  <a:srgbClr val="FFFFFF"/>
                </a:solidFill>
                <a:latin typeface="Lexend"/>
                <a:ea typeface="Lexend"/>
                <a:cs typeface="Lexend"/>
                <a:sym typeface="Lexend"/>
              </a:rPr>
              <a:t>Podemos observar que el </a:t>
            </a:r>
            <a:r>
              <a:rPr lang="es-419" sz="800">
                <a:solidFill>
                  <a:schemeClr val="accent2"/>
                </a:solidFill>
                <a:latin typeface="Lexend"/>
                <a:ea typeface="Lexend"/>
                <a:cs typeface="Lexend"/>
                <a:sym typeface="Lexend"/>
              </a:rPr>
              <a:t>TOP 50</a:t>
            </a:r>
            <a:r>
              <a:rPr lang="es-419" sz="800">
                <a:solidFill>
                  <a:srgbClr val="FFFFFF"/>
                </a:solidFill>
                <a:latin typeface="Lexend"/>
                <a:ea typeface="Lexend"/>
                <a:cs typeface="Lexend"/>
                <a:sym typeface="Lexend"/>
              </a:rPr>
              <a:t> potencial, hay una </a:t>
            </a:r>
            <a:r>
              <a:rPr lang="es-419" sz="800">
                <a:solidFill>
                  <a:schemeClr val="accent2"/>
                </a:solidFill>
                <a:latin typeface="Lexend"/>
                <a:ea typeface="Lexend"/>
                <a:cs typeface="Lexend"/>
                <a:sym typeface="Lexend"/>
              </a:rPr>
              <a:t>mayor varianza</a:t>
            </a:r>
            <a:r>
              <a:rPr lang="es-419" sz="800">
                <a:solidFill>
                  <a:srgbClr val="FFFFFF"/>
                </a:solidFill>
                <a:latin typeface="Lexend"/>
                <a:ea typeface="Lexend"/>
                <a:cs typeface="Lexend"/>
                <a:sym typeface="Lexend"/>
              </a:rPr>
              <a:t> respecto a la media, los datos están más distribuidos, por lo que tendremos más posibilidades de negociar entre uno y otro jugador. </a:t>
            </a:r>
            <a:endParaRPr sz="800">
              <a:solidFill>
                <a:srgbClr val="FFFFFF"/>
              </a:solidFill>
              <a:latin typeface="Lexend"/>
              <a:ea typeface="Lexend"/>
              <a:cs typeface="Lexend"/>
              <a:sym typeface="Lexend"/>
            </a:endParaRPr>
          </a:p>
          <a:p>
            <a:pPr indent="0" lvl="0" marL="0" rtl="0" algn="l">
              <a:spcBef>
                <a:spcPts val="0"/>
              </a:spcBef>
              <a:spcAft>
                <a:spcPts val="0"/>
              </a:spcAft>
              <a:buNone/>
            </a:pPr>
            <a:r>
              <a:rPr lang="es-419" sz="800">
                <a:solidFill>
                  <a:srgbClr val="FFFFFF"/>
                </a:solidFill>
                <a:latin typeface="Lexend"/>
                <a:ea typeface="Lexend"/>
                <a:cs typeface="Lexend"/>
                <a:sym typeface="Lexend"/>
              </a:rPr>
              <a:t>Pero podemos ver también que la media del TOP 50 </a:t>
            </a:r>
            <a:r>
              <a:rPr lang="es-419" sz="800">
                <a:solidFill>
                  <a:schemeClr val="accent2"/>
                </a:solidFill>
                <a:latin typeface="Lexend"/>
                <a:ea typeface="Lexend"/>
                <a:cs typeface="Lexend"/>
                <a:sym typeface="Lexend"/>
              </a:rPr>
              <a:t>Potencial (sueldos)</a:t>
            </a:r>
            <a:r>
              <a:rPr lang="es-419" sz="800">
                <a:solidFill>
                  <a:srgbClr val="FFFFFF"/>
                </a:solidFill>
                <a:latin typeface="Lexend"/>
                <a:ea typeface="Lexend"/>
                <a:cs typeface="Lexend"/>
                <a:sym typeface="Lexend"/>
              </a:rPr>
              <a:t>, es menor a la media del </a:t>
            </a:r>
            <a:r>
              <a:rPr lang="es-419" sz="800">
                <a:solidFill>
                  <a:schemeClr val="accent2"/>
                </a:solidFill>
                <a:latin typeface="Lexend"/>
                <a:ea typeface="Lexend"/>
                <a:cs typeface="Lexend"/>
                <a:sym typeface="Lexend"/>
              </a:rPr>
              <a:t>TOP 50 Overall</a:t>
            </a:r>
            <a:r>
              <a:rPr lang="es-419" sz="800">
                <a:solidFill>
                  <a:srgbClr val="FFFFFF"/>
                </a:solidFill>
                <a:latin typeface="Lexend"/>
                <a:ea typeface="Lexend"/>
                <a:cs typeface="Lexend"/>
                <a:sym typeface="Lexend"/>
              </a:rPr>
              <a:t>, entonces va a ser más accesible, negociar con estos jugadores porque tendremos que comenzar desde más abajo a ofrecer sueldos.</a:t>
            </a:r>
            <a:endParaRPr sz="800">
              <a:solidFill>
                <a:srgbClr val="FFFFFF"/>
              </a:solidFill>
              <a:latin typeface="Lexend"/>
              <a:ea typeface="Lexend"/>
              <a:cs typeface="Lexend"/>
              <a:sym typeface="Lexend"/>
            </a:endParaRPr>
          </a:p>
        </p:txBody>
      </p:sp>
      <p:pic>
        <p:nvPicPr>
          <p:cNvPr id="236" name="Google Shape;236;p23"/>
          <p:cNvPicPr preferRelativeResize="0"/>
          <p:nvPr/>
        </p:nvPicPr>
        <p:blipFill>
          <a:blip r:embed="rId3">
            <a:alphaModFix/>
          </a:blip>
          <a:stretch>
            <a:fillRect/>
          </a:stretch>
        </p:blipFill>
        <p:spPr>
          <a:xfrm>
            <a:off x="3678200" y="1514800"/>
            <a:ext cx="5389650" cy="1742337"/>
          </a:xfrm>
          <a:prstGeom prst="rect">
            <a:avLst/>
          </a:prstGeom>
          <a:noFill/>
          <a:ln>
            <a:noFill/>
          </a:ln>
        </p:spPr>
      </p:pic>
      <p:sp>
        <p:nvSpPr>
          <p:cNvPr id="237" name="Google Shape;237;p23"/>
          <p:cNvSpPr txBox="1"/>
          <p:nvPr/>
        </p:nvSpPr>
        <p:spPr>
          <a:xfrm>
            <a:off x="67275" y="3656100"/>
            <a:ext cx="3281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800">
                <a:solidFill>
                  <a:srgbClr val="FFFFFF"/>
                </a:solidFill>
                <a:latin typeface="Lexend"/>
                <a:ea typeface="Lexend"/>
                <a:cs typeface="Lexend"/>
                <a:sym typeface="Lexend"/>
              </a:rPr>
              <a:t>En promedio, son bastante </a:t>
            </a:r>
            <a:r>
              <a:rPr lang="es-419" sz="800">
                <a:solidFill>
                  <a:schemeClr val="accent2"/>
                </a:solidFill>
                <a:latin typeface="Lexend"/>
                <a:ea typeface="Lexend"/>
                <a:cs typeface="Lexend"/>
                <a:sym typeface="Lexend"/>
              </a:rPr>
              <a:t>más caros</a:t>
            </a:r>
            <a:r>
              <a:rPr lang="es-419" sz="800">
                <a:solidFill>
                  <a:srgbClr val="FFFFFF"/>
                </a:solidFill>
                <a:latin typeface="Lexend"/>
                <a:ea typeface="Lexend"/>
                <a:cs typeface="Lexend"/>
                <a:sym typeface="Lexend"/>
              </a:rPr>
              <a:t> los jugadores con </a:t>
            </a:r>
            <a:r>
              <a:rPr lang="es-419" sz="800">
                <a:solidFill>
                  <a:schemeClr val="accent2"/>
                </a:solidFill>
                <a:latin typeface="Lexend"/>
                <a:ea typeface="Lexend"/>
                <a:cs typeface="Lexend"/>
                <a:sym typeface="Lexend"/>
              </a:rPr>
              <a:t>media actual elevada</a:t>
            </a:r>
            <a:r>
              <a:rPr lang="es-419" sz="800">
                <a:solidFill>
                  <a:srgbClr val="FFFFFF"/>
                </a:solidFill>
                <a:latin typeface="Lexend"/>
                <a:ea typeface="Lexend"/>
                <a:cs typeface="Lexend"/>
                <a:sym typeface="Lexend"/>
              </a:rPr>
              <a:t>, a diferencia de algunos jugadores con potencial alto, pero media actual baja.</a:t>
            </a:r>
            <a:endParaRPr sz="800">
              <a:solidFill>
                <a:srgbClr val="FFFFFF"/>
              </a:solidFill>
              <a:latin typeface="Lexend"/>
              <a:ea typeface="Lexend"/>
              <a:cs typeface="Lexend"/>
              <a:sym typeface="Lexend"/>
            </a:endParaRPr>
          </a:p>
          <a:p>
            <a:pPr indent="0" lvl="0" marL="0" rtl="0" algn="l">
              <a:spcBef>
                <a:spcPts val="0"/>
              </a:spcBef>
              <a:spcAft>
                <a:spcPts val="0"/>
              </a:spcAft>
              <a:buNone/>
            </a:pPr>
            <a:r>
              <a:t/>
            </a:r>
            <a:endParaRPr sz="800">
              <a:solidFill>
                <a:srgbClr val="FFFFFF"/>
              </a:solidFill>
              <a:latin typeface="Lexend"/>
              <a:ea typeface="Lexend"/>
              <a:cs typeface="Lexend"/>
              <a:sym typeface="Lexend"/>
            </a:endParaRPr>
          </a:p>
          <a:p>
            <a:pPr indent="0" lvl="0" marL="0" rtl="0" algn="l">
              <a:spcBef>
                <a:spcPts val="0"/>
              </a:spcBef>
              <a:spcAft>
                <a:spcPts val="0"/>
              </a:spcAft>
              <a:buNone/>
            </a:pPr>
            <a:r>
              <a:rPr lang="es-419" sz="800">
                <a:solidFill>
                  <a:srgbClr val="FFFFFF"/>
                </a:solidFill>
                <a:latin typeface="Lexend"/>
                <a:ea typeface="Lexend"/>
                <a:cs typeface="Lexend"/>
                <a:sym typeface="Lexend"/>
              </a:rPr>
              <a:t>Además, en este gráfico vemos, que existen </a:t>
            </a:r>
            <a:r>
              <a:rPr lang="es-419" sz="800">
                <a:solidFill>
                  <a:schemeClr val="accent2"/>
                </a:solidFill>
                <a:latin typeface="Lexend"/>
                <a:ea typeface="Lexend"/>
                <a:cs typeface="Lexend"/>
                <a:sym typeface="Lexend"/>
              </a:rPr>
              <a:t>datos anómalos (outliers)</a:t>
            </a:r>
            <a:r>
              <a:rPr lang="es-419" sz="800">
                <a:solidFill>
                  <a:srgbClr val="FFFFFF"/>
                </a:solidFill>
                <a:latin typeface="Lexend"/>
                <a:ea typeface="Lexend"/>
                <a:cs typeface="Lexend"/>
                <a:sym typeface="Lexend"/>
              </a:rPr>
              <a:t>, lo que significa que están por fuera de la REF4, en este caso es Mbappe, ese jugador será </a:t>
            </a:r>
            <a:r>
              <a:rPr lang="es-419" sz="800">
                <a:solidFill>
                  <a:schemeClr val="accent2"/>
                </a:solidFill>
                <a:latin typeface="Lexend"/>
                <a:ea typeface="Lexend"/>
                <a:cs typeface="Lexend"/>
                <a:sym typeface="Lexend"/>
              </a:rPr>
              <a:t>muy difícil de comprar</a:t>
            </a:r>
            <a:r>
              <a:rPr lang="es-419" sz="800">
                <a:solidFill>
                  <a:srgbClr val="FFFFFF"/>
                </a:solidFill>
                <a:latin typeface="Lexend"/>
                <a:ea typeface="Lexend"/>
                <a:cs typeface="Lexend"/>
                <a:sym typeface="Lexend"/>
              </a:rPr>
              <a:t>.</a:t>
            </a:r>
            <a:endParaRPr sz="800">
              <a:solidFill>
                <a:srgbClr val="FFFFFF"/>
              </a:solidFill>
              <a:latin typeface="Lexend"/>
              <a:ea typeface="Lexend"/>
              <a:cs typeface="Lexend"/>
              <a:sym typeface="Lexend"/>
            </a:endParaRPr>
          </a:p>
        </p:txBody>
      </p:sp>
      <p:pic>
        <p:nvPicPr>
          <p:cNvPr id="238" name="Google Shape;238;p23"/>
          <p:cNvPicPr preferRelativeResize="0"/>
          <p:nvPr/>
        </p:nvPicPr>
        <p:blipFill>
          <a:blip r:embed="rId4">
            <a:alphaModFix/>
          </a:blip>
          <a:stretch>
            <a:fillRect/>
          </a:stretch>
        </p:blipFill>
        <p:spPr>
          <a:xfrm>
            <a:off x="3678200" y="3308275"/>
            <a:ext cx="5389650" cy="1742350"/>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nvSpPr>
        <p:spPr>
          <a:xfrm>
            <a:off x="755075" y="269150"/>
            <a:ext cx="8328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1200"/>
              </a:spcAft>
              <a:buNone/>
            </a:pPr>
            <a:r>
              <a:rPr lang="es-419" sz="1200">
                <a:solidFill>
                  <a:srgbClr val="FFFFFF"/>
                </a:solidFill>
                <a:latin typeface="Oswald"/>
                <a:ea typeface="Oswald"/>
                <a:cs typeface="Oswald"/>
                <a:sym typeface="Oswald"/>
              </a:rPr>
              <a:t>¿A qué países me conviene enviar mis ojeadores o por qué país comienzo? (Los ojeadores son ayudantes que buscan promesas y jugadores </a:t>
            </a:r>
            <a:r>
              <a:rPr lang="es-419" sz="1200">
                <a:solidFill>
                  <a:srgbClr val="FFFFFF"/>
                </a:solidFill>
                <a:latin typeface="Oswald"/>
                <a:ea typeface="Oswald"/>
                <a:cs typeface="Oswald"/>
                <a:sym typeface="Oswald"/>
              </a:rPr>
              <a:t>jóvenes</a:t>
            </a:r>
            <a:r>
              <a:rPr lang="es-419" sz="1200">
                <a:solidFill>
                  <a:srgbClr val="FFFFFF"/>
                </a:solidFill>
                <a:latin typeface="Oswald"/>
                <a:ea typeface="Oswald"/>
                <a:cs typeface="Oswald"/>
                <a:sym typeface="Oswald"/>
              </a:rPr>
              <a:t>)</a:t>
            </a:r>
            <a:endParaRPr sz="1200">
              <a:solidFill>
                <a:srgbClr val="FFFFFF"/>
              </a:solidFill>
              <a:latin typeface="Oswald"/>
              <a:ea typeface="Oswald"/>
              <a:cs typeface="Oswald"/>
              <a:sym typeface="Oswald"/>
            </a:endParaRPr>
          </a:p>
        </p:txBody>
      </p:sp>
      <p:sp>
        <p:nvSpPr>
          <p:cNvPr id="244" name="Google Shape;244;p24"/>
          <p:cNvSpPr txBox="1"/>
          <p:nvPr/>
        </p:nvSpPr>
        <p:spPr>
          <a:xfrm>
            <a:off x="696025" y="1456400"/>
            <a:ext cx="3228900" cy="337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419" sz="1000">
                <a:solidFill>
                  <a:srgbClr val="FFFFFF"/>
                </a:solidFill>
                <a:latin typeface="Oswald"/>
                <a:ea typeface="Oswald"/>
                <a:cs typeface="Oswald"/>
                <a:sym typeface="Oswald"/>
              </a:rPr>
              <a:t>Podríamos enviar a nuestros ojeadores o ayudantes a:</a:t>
            </a:r>
            <a:endParaRPr sz="1000">
              <a:solidFill>
                <a:srgbClr val="FFFFFF"/>
              </a:solidFill>
              <a:latin typeface="Oswald"/>
              <a:ea typeface="Oswald"/>
              <a:cs typeface="Oswald"/>
              <a:sym typeface="Oswald"/>
            </a:endParaRPr>
          </a:p>
          <a:p>
            <a:pPr indent="-292100" lvl="0" marL="457200" rtl="0" algn="l">
              <a:lnSpc>
                <a:spcPct val="115000"/>
              </a:lnSpc>
              <a:spcBef>
                <a:spcPts val="600"/>
              </a:spcBef>
              <a:spcAft>
                <a:spcPts val="0"/>
              </a:spcAft>
              <a:buClr>
                <a:srgbClr val="636EFA"/>
              </a:buClr>
              <a:buSzPts val="1000"/>
              <a:buFont typeface="Oswald"/>
              <a:buChar char="●"/>
            </a:pPr>
            <a:r>
              <a:rPr lang="es-419" sz="1000">
                <a:solidFill>
                  <a:srgbClr val="636EFA"/>
                </a:solidFill>
                <a:latin typeface="Oswald"/>
                <a:ea typeface="Oswald"/>
                <a:cs typeface="Oswald"/>
                <a:sym typeface="Oswald"/>
              </a:rPr>
              <a:t>Alemania</a:t>
            </a:r>
            <a:endParaRPr sz="1000">
              <a:solidFill>
                <a:srgbClr val="636EFA"/>
              </a:solidFill>
              <a:latin typeface="Oswald"/>
              <a:ea typeface="Oswald"/>
              <a:cs typeface="Oswald"/>
              <a:sym typeface="Oswald"/>
            </a:endParaRPr>
          </a:p>
          <a:p>
            <a:pPr indent="-292100" lvl="0" marL="457200" rtl="0" algn="l">
              <a:lnSpc>
                <a:spcPct val="115000"/>
              </a:lnSpc>
              <a:spcBef>
                <a:spcPts val="0"/>
              </a:spcBef>
              <a:spcAft>
                <a:spcPts val="0"/>
              </a:spcAft>
              <a:buClr>
                <a:srgbClr val="EF553B"/>
              </a:buClr>
              <a:buSzPts val="1000"/>
              <a:buFont typeface="Oswald"/>
              <a:buChar char="●"/>
            </a:pPr>
            <a:r>
              <a:rPr lang="es-419" sz="1000">
                <a:solidFill>
                  <a:srgbClr val="EF553B"/>
                </a:solidFill>
                <a:latin typeface="Oswald"/>
                <a:ea typeface="Oswald"/>
                <a:cs typeface="Oswald"/>
                <a:sym typeface="Oswald"/>
              </a:rPr>
              <a:t>Brasil</a:t>
            </a:r>
            <a:endParaRPr sz="1000">
              <a:solidFill>
                <a:srgbClr val="EF553B"/>
              </a:solidFill>
              <a:latin typeface="Oswald"/>
              <a:ea typeface="Oswald"/>
              <a:cs typeface="Oswald"/>
              <a:sym typeface="Oswald"/>
            </a:endParaRPr>
          </a:p>
          <a:p>
            <a:pPr indent="-292100" lvl="0" marL="457200" rtl="0" algn="l">
              <a:lnSpc>
                <a:spcPct val="115000"/>
              </a:lnSpc>
              <a:spcBef>
                <a:spcPts val="0"/>
              </a:spcBef>
              <a:spcAft>
                <a:spcPts val="0"/>
              </a:spcAft>
              <a:buClr>
                <a:srgbClr val="00CC96"/>
              </a:buClr>
              <a:buSzPts val="1000"/>
              <a:buFont typeface="Oswald"/>
              <a:buChar char="●"/>
            </a:pPr>
            <a:r>
              <a:rPr lang="es-419" sz="1000">
                <a:solidFill>
                  <a:srgbClr val="00CC96"/>
                </a:solidFill>
                <a:latin typeface="Oswald"/>
                <a:ea typeface="Oswald"/>
                <a:cs typeface="Oswald"/>
                <a:sym typeface="Oswald"/>
              </a:rPr>
              <a:t>Francia</a:t>
            </a:r>
            <a:endParaRPr sz="1000">
              <a:solidFill>
                <a:srgbClr val="00CC96"/>
              </a:solidFill>
              <a:latin typeface="Oswald"/>
              <a:ea typeface="Oswald"/>
              <a:cs typeface="Oswald"/>
              <a:sym typeface="Oswald"/>
            </a:endParaRPr>
          </a:p>
          <a:p>
            <a:pPr indent="-292100" lvl="0" marL="457200" rtl="0" algn="l">
              <a:lnSpc>
                <a:spcPct val="115000"/>
              </a:lnSpc>
              <a:spcBef>
                <a:spcPts val="0"/>
              </a:spcBef>
              <a:spcAft>
                <a:spcPts val="0"/>
              </a:spcAft>
              <a:buClr>
                <a:srgbClr val="AB63FA"/>
              </a:buClr>
              <a:buSzPts val="1000"/>
              <a:buFont typeface="Oswald"/>
              <a:buChar char="●"/>
            </a:pPr>
            <a:r>
              <a:rPr lang="es-419" sz="1000">
                <a:solidFill>
                  <a:srgbClr val="AB63FA"/>
                </a:solidFill>
                <a:latin typeface="Oswald"/>
                <a:ea typeface="Oswald"/>
                <a:cs typeface="Oswald"/>
                <a:sym typeface="Oswald"/>
              </a:rPr>
              <a:t>Argentina</a:t>
            </a:r>
            <a:endParaRPr sz="1000">
              <a:solidFill>
                <a:srgbClr val="AB63FA"/>
              </a:solidFill>
              <a:latin typeface="Oswald"/>
              <a:ea typeface="Oswald"/>
              <a:cs typeface="Oswald"/>
              <a:sym typeface="Oswald"/>
            </a:endParaRPr>
          </a:p>
          <a:p>
            <a:pPr indent="0" lvl="0" marL="0" rtl="0" algn="l">
              <a:lnSpc>
                <a:spcPct val="115000"/>
              </a:lnSpc>
              <a:spcBef>
                <a:spcPts val="600"/>
              </a:spcBef>
              <a:spcAft>
                <a:spcPts val="0"/>
              </a:spcAft>
              <a:buNone/>
            </a:pPr>
            <a:r>
              <a:rPr lang="es-419" sz="1000">
                <a:solidFill>
                  <a:srgbClr val="FFFFFF"/>
                </a:solidFill>
                <a:latin typeface="Oswald"/>
                <a:ea typeface="Oswald"/>
                <a:cs typeface="Oswald"/>
                <a:sym typeface="Oswald"/>
              </a:rPr>
              <a:t>Para empezar a buscar jugadores, ya que tiene un promedio elevado en la media actual y también jugadores con un buen potencial, entonces podríamos optar por las dos opciones.</a:t>
            </a:r>
            <a:endParaRPr sz="1000">
              <a:solidFill>
                <a:srgbClr val="FFFFFF"/>
              </a:solidFill>
              <a:latin typeface="Oswald"/>
              <a:ea typeface="Oswald"/>
              <a:cs typeface="Oswald"/>
              <a:sym typeface="Oswald"/>
            </a:endParaRPr>
          </a:p>
          <a:p>
            <a:pPr indent="0" lvl="0" marL="0" rtl="0" algn="l">
              <a:lnSpc>
                <a:spcPct val="115000"/>
              </a:lnSpc>
              <a:spcBef>
                <a:spcPts val="600"/>
              </a:spcBef>
              <a:spcAft>
                <a:spcPts val="0"/>
              </a:spcAft>
              <a:buNone/>
            </a:pPr>
            <a:r>
              <a:rPr lang="es-419" sz="1000">
                <a:solidFill>
                  <a:srgbClr val="FFFFFF"/>
                </a:solidFill>
                <a:latin typeface="Oswald"/>
                <a:ea typeface="Oswald"/>
                <a:cs typeface="Oswald"/>
                <a:sym typeface="Oswald"/>
              </a:rPr>
              <a:t>Una vez que conseguimos lo que buscamos, podríamos ir a otro países (en busca de potencial)  como por ejemplo:</a:t>
            </a:r>
            <a:endParaRPr sz="1000">
              <a:solidFill>
                <a:srgbClr val="FFFFFF"/>
              </a:solidFill>
              <a:latin typeface="Oswald"/>
              <a:ea typeface="Oswald"/>
              <a:cs typeface="Oswald"/>
              <a:sym typeface="Oswald"/>
            </a:endParaRPr>
          </a:p>
          <a:p>
            <a:pPr indent="-292100" lvl="0" marL="457200" rtl="0" algn="l">
              <a:lnSpc>
                <a:spcPct val="115000"/>
              </a:lnSpc>
              <a:spcBef>
                <a:spcPts val="600"/>
              </a:spcBef>
              <a:spcAft>
                <a:spcPts val="0"/>
              </a:spcAft>
              <a:buClr>
                <a:srgbClr val="E69138"/>
              </a:buClr>
              <a:buSzPts val="1000"/>
              <a:buFont typeface="Oswald"/>
              <a:buChar char="●"/>
            </a:pPr>
            <a:r>
              <a:rPr lang="es-419" sz="1000">
                <a:solidFill>
                  <a:srgbClr val="E69138"/>
                </a:solidFill>
                <a:latin typeface="Oswald"/>
                <a:ea typeface="Oswald"/>
                <a:cs typeface="Oswald"/>
                <a:sym typeface="Oswald"/>
              </a:rPr>
              <a:t>Inglaterra</a:t>
            </a:r>
            <a:endParaRPr sz="1000">
              <a:solidFill>
                <a:srgbClr val="E69138"/>
              </a:solidFill>
              <a:latin typeface="Oswald"/>
              <a:ea typeface="Oswald"/>
              <a:cs typeface="Oswald"/>
              <a:sym typeface="Oswald"/>
            </a:endParaRPr>
          </a:p>
          <a:p>
            <a:pPr indent="-292100" lvl="0" marL="457200" rtl="0" algn="l">
              <a:lnSpc>
                <a:spcPct val="115000"/>
              </a:lnSpc>
              <a:spcBef>
                <a:spcPts val="0"/>
              </a:spcBef>
              <a:spcAft>
                <a:spcPts val="0"/>
              </a:spcAft>
              <a:buClr>
                <a:srgbClr val="FFCCDB"/>
              </a:buClr>
              <a:buSzPts val="1000"/>
              <a:buFont typeface="Oswald"/>
              <a:buChar char="●"/>
            </a:pPr>
            <a:r>
              <a:rPr lang="es-419" sz="1000">
                <a:solidFill>
                  <a:srgbClr val="FFCCDB"/>
                </a:solidFill>
                <a:latin typeface="Oswald"/>
                <a:ea typeface="Oswald"/>
                <a:cs typeface="Oswald"/>
                <a:sym typeface="Oswald"/>
              </a:rPr>
              <a:t>España</a:t>
            </a:r>
            <a:endParaRPr sz="1000">
              <a:solidFill>
                <a:srgbClr val="FFCCDB"/>
              </a:solidFill>
              <a:latin typeface="Oswald"/>
              <a:ea typeface="Oswald"/>
              <a:cs typeface="Oswald"/>
              <a:sym typeface="Oswald"/>
            </a:endParaRPr>
          </a:p>
          <a:p>
            <a:pPr indent="-292100" lvl="0" marL="457200" rtl="0" algn="l">
              <a:lnSpc>
                <a:spcPct val="115000"/>
              </a:lnSpc>
              <a:spcBef>
                <a:spcPts val="0"/>
              </a:spcBef>
              <a:spcAft>
                <a:spcPts val="0"/>
              </a:spcAft>
              <a:buClr>
                <a:srgbClr val="19D3F3"/>
              </a:buClr>
              <a:buSzPts val="1000"/>
              <a:buFont typeface="Oswald"/>
              <a:buChar char="●"/>
            </a:pPr>
            <a:r>
              <a:rPr lang="es-419" sz="1000">
                <a:solidFill>
                  <a:srgbClr val="19D3F3"/>
                </a:solidFill>
                <a:latin typeface="Oswald"/>
                <a:ea typeface="Oswald"/>
                <a:cs typeface="Oswald"/>
                <a:sym typeface="Oswald"/>
              </a:rPr>
              <a:t>Italia</a:t>
            </a:r>
            <a:endParaRPr sz="1000">
              <a:solidFill>
                <a:srgbClr val="19D3F3"/>
              </a:solidFill>
              <a:latin typeface="Oswald"/>
              <a:ea typeface="Oswald"/>
              <a:cs typeface="Oswald"/>
              <a:sym typeface="Oswald"/>
            </a:endParaRPr>
          </a:p>
          <a:p>
            <a:pPr indent="0" lvl="0" marL="0" rtl="0" algn="l">
              <a:lnSpc>
                <a:spcPct val="115000"/>
              </a:lnSpc>
              <a:spcBef>
                <a:spcPts val="600"/>
              </a:spcBef>
              <a:spcAft>
                <a:spcPts val="500"/>
              </a:spcAft>
              <a:buNone/>
            </a:pPr>
            <a:r>
              <a:rPr lang="es-419" sz="1000">
                <a:solidFill>
                  <a:srgbClr val="FFFFFF"/>
                </a:solidFill>
                <a:latin typeface="Oswald"/>
                <a:ea typeface="Oswald"/>
                <a:cs typeface="Oswald"/>
                <a:sym typeface="Oswald"/>
              </a:rPr>
              <a:t>Porque son países que tienen varias de las futuras promesas y como vimos anteriormente, nos convienen jugadores jóvenes con gran Potencial</a:t>
            </a:r>
            <a:endParaRPr sz="1000">
              <a:solidFill>
                <a:srgbClr val="FFFFFF"/>
              </a:solidFill>
              <a:latin typeface="Oswald"/>
              <a:ea typeface="Oswald"/>
              <a:cs typeface="Oswald"/>
              <a:sym typeface="Oswald"/>
            </a:endParaRPr>
          </a:p>
        </p:txBody>
      </p:sp>
      <p:sp>
        <p:nvSpPr>
          <p:cNvPr id="245" name="Google Shape;245;p24"/>
          <p:cNvSpPr/>
          <p:nvPr/>
        </p:nvSpPr>
        <p:spPr>
          <a:xfrm>
            <a:off x="6477100" y="950375"/>
            <a:ext cx="266400" cy="258900"/>
          </a:xfrm>
          <a:prstGeom prst="rect">
            <a:avLst/>
          </a:prstGeom>
          <a:solidFill>
            <a:srgbClr val="636EFA"/>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6477100" y="1280925"/>
            <a:ext cx="266400" cy="258900"/>
          </a:xfrm>
          <a:prstGeom prst="rect">
            <a:avLst/>
          </a:prstGeom>
          <a:solidFill>
            <a:srgbClr val="EF553B"/>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6477100" y="1630525"/>
            <a:ext cx="266400" cy="258900"/>
          </a:xfrm>
          <a:prstGeom prst="rect">
            <a:avLst/>
          </a:prstGeom>
          <a:solidFill>
            <a:srgbClr val="00CC96"/>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6477100" y="1980125"/>
            <a:ext cx="266400" cy="258900"/>
          </a:xfrm>
          <a:prstGeom prst="rect">
            <a:avLst/>
          </a:prstGeom>
          <a:solidFill>
            <a:srgbClr val="AB63FA"/>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txBox="1"/>
          <p:nvPr/>
        </p:nvSpPr>
        <p:spPr>
          <a:xfrm>
            <a:off x="5502100" y="913713"/>
            <a:ext cx="1199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800">
                <a:solidFill>
                  <a:srgbClr val="FFFFFF"/>
                </a:solidFill>
                <a:latin typeface="Lato"/>
                <a:ea typeface="Lato"/>
                <a:cs typeface="Lato"/>
                <a:sym typeface="Lato"/>
              </a:rPr>
              <a:t>Alemania:</a:t>
            </a:r>
            <a:r>
              <a:rPr b="1" lang="es-419" sz="800">
                <a:solidFill>
                  <a:srgbClr val="636EFA"/>
                </a:solidFill>
                <a:latin typeface="Lato"/>
                <a:ea typeface="Lato"/>
                <a:cs typeface="Lato"/>
                <a:sym typeface="Lato"/>
              </a:rPr>
              <a:t>14.0%</a:t>
            </a:r>
            <a:endParaRPr b="1" sz="800">
              <a:solidFill>
                <a:srgbClr val="636EFA"/>
              </a:solidFill>
              <a:latin typeface="Lato"/>
              <a:ea typeface="Lato"/>
              <a:cs typeface="Lato"/>
              <a:sym typeface="Lato"/>
            </a:endParaRPr>
          </a:p>
        </p:txBody>
      </p:sp>
      <p:sp>
        <p:nvSpPr>
          <p:cNvPr id="250" name="Google Shape;250;p24"/>
          <p:cNvSpPr txBox="1"/>
          <p:nvPr/>
        </p:nvSpPr>
        <p:spPr>
          <a:xfrm>
            <a:off x="5502100" y="1266013"/>
            <a:ext cx="880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800">
                <a:solidFill>
                  <a:srgbClr val="FFFFFF"/>
                </a:solidFill>
                <a:latin typeface="Lato"/>
                <a:ea typeface="Lato"/>
                <a:cs typeface="Lato"/>
                <a:sym typeface="Lato"/>
              </a:rPr>
              <a:t>Brasil: </a:t>
            </a:r>
            <a:r>
              <a:rPr b="1" lang="es-419" sz="800">
                <a:solidFill>
                  <a:srgbClr val="EF553B"/>
                </a:solidFill>
                <a:latin typeface="Lato"/>
                <a:ea typeface="Lato"/>
                <a:cs typeface="Lato"/>
                <a:sym typeface="Lato"/>
              </a:rPr>
              <a:t>10.1%</a:t>
            </a:r>
            <a:endParaRPr b="1" sz="800">
              <a:solidFill>
                <a:srgbClr val="EF553B"/>
              </a:solidFill>
              <a:latin typeface="Lato"/>
              <a:ea typeface="Lato"/>
              <a:cs typeface="Lato"/>
              <a:sym typeface="Lato"/>
            </a:endParaRPr>
          </a:p>
        </p:txBody>
      </p:sp>
      <p:sp>
        <p:nvSpPr>
          <p:cNvPr id="251" name="Google Shape;251;p24"/>
          <p:cNvSpPr txBox="1"/>
          <p:nvPr/>
        </p:nvSpPr>
        <p:spPr>
          <a:xfrm>
            <a:off x="5502100" y="1618313"/>
            <a:ext cx="106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800">
                <a:solidFill>
                  <a:srgbClr val="FFFFFF"/>
                </a:solidFill>
                <a:latin typeface="Lato"/>
                <a:ea typeface="Lato"/>
                <a:cs typeface="Lato"/>
                <a:sym typeface="Lato"/>
              </a:rPr>
              <a:t>Francia: </a:t>
            </a:r>
            <a:r>
              <a:rPr b="1" lang="es-419" sz="800">
                <a:solidFill>
                  <a:srgbClr val="00CC96"/>
                </a:solidFill>
                <a:latin typeface="Lato"/>
                <a:ea typeface="Lato"/>
                <a:cs typeface="Lato"/>
                <a:sym typeface="Lato"/>
              </a:rPr>
              <a:t>10.0%</a:t>
            </a:r>
            <a:endParaRPr b="1" sz="800">
              <a:solidFill>
                <a:srgbClr val="00CC96"/>
              </a:solidFill>
              <a:latin typeface="Lato"/>
              <a:ea typeface="Lato"/>
              <a:cs typeface="Lato"/>
              <a:sym typeface="Lato"/>
            </a:endParaRPr>
          </a:p>
        </p:txBody>
      </p:sp>
      <p:sp>
        <p:nvSpPr>
          <p:cNvPr id="252" name="Google Shape;252;p24"/>
          <p:cNvSpPr txBox="1"/>
          <p:nvPr/>
        </p:nvSpPr>
        <p:spPr>
          <a:xfrm>
            <a:off x="5502100" y="1955663"/>
            <a:ext cx="97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800">
                <a:solidFill>
                  <a:srgbClr val="FFFFFF"/>
                </a:solidFill>
                <a:latin typeface="Lato"/>
                <a:ea typeface="Lato"/>
                <a:cs typeface="Lato"/>
                <a:sym typeface="Lato"/>
              </a:rPr>
              <a:t>Argentina:</a:t>
            </a:r>
            <a:r>
              <a:rPr b="1" lang="es-419" sz="800">
                <a:solidFill>
                  <a:srgbClr val="3C78D8"/>
                </a:solidFill>
                <a:latin typeface="Lato"/>
                <a:ea typeface="Lato"/>
                <a:cs typeface="Lato"/>
                <a:sym typeface="Lato"/>
              </a:rPr>
              <a:t> </a:t>
            </a:r>
            <a:r>
              <a:rPr b="1" lang="es-419" sz="800">
                <a:solidFill>
                  <a:srgbClr val="AB63FA"/>
                </a:solidFill>
                <a:latin typeface="Lato"/>
                <a:ea typeface="Lato"/>
                <a:cs typeface="Lato"/>
                <a:sym typeface="Lato"/>
              </a:rPr>
              <a:t>9.01%</a:t>
            </a:r>
            <a:endParaRPr b="1" sz="800">
              <a:solidFill>
                <a:srgbClr val="AB63FA"/>
              </a:solidFill>
              <a:latin typeface="Lato"/>
              <a:ea typeface="Lato"/>
              <a:cs typeface="Lato"/>
              <a:sym typeface="Lato"/>
            </a:endParaRPr>
          </a:p>
        </p:txBody>
      </p:sp>
      <p:sp>
        <p:nvSpPr>
          <p:cNvPr id="253" name="Google Shape;253;p24"/>
          <p:cNvSpPr/>
          <p:nvPr/>
        </p:nvSpPr>
        <p:spPr>
          <a:xfrm>
            <a:off x="6265075" y="3271425"/>
            <a:ext cx="266400" cy="258900"/>
          </a:xfrm>
          <a:prstGeom prst="rect">
            <a:avLst/>
          </a:prstGeom>
          <a:solidFill>
            <a:srgbClr val="E691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6265075" y="3655838"/>
            <a:ext cx="266400" cy="258900"/>
          </a:xfrm>
          <a:prstGeom prst="rect">
            <a:avLst/>
          </a:prstGeom>
          <a:solidFill>
            <a:srgbClr val="FFCCDB"/>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6265075" y="4040275"/>
            <a:ext cx="266400" cy="258900"/>
          </a:xfrm>
          <a:prstGeom prst="rect">
            <a:avLst/>
          </a:prstGeom>
          <a:solidFill>
            <a:srgbClr val="19D3F3"/>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txBox="1"/>
          <p:nvPr/>
        </p:nvSpPr>
        <p:spPr>
          <a:xfrm>
            <a:off x="5179450" y="3246975"/>
            <a:ext cx="97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800">
                <a:solidFill>
                  <a:srgbClr val="FFFFFF"/>
                </a:solidFill>
                <a:latin typeface="Lato"/>
                <a:ea typeface="Lato"/>
                <a:cs typeface="Lato"/>
                <a:sym typeface="Lato"/>
              </a:rPr>
              <a:t>Inglaterra: </a:t>
            </a:r>
            <a:r>
              <a:rPr b="1" lang="es-419" sz="800">
                <a:solidFill>
                  <a:srgbClr val="E69138"/>
                </a:solidFill>
                <a:latin typeface="Lato"/>
                <a:ea typeface="Lato"/>
                <a:cs typeface="Lato"/>
                <a:sym typeface="Lato"/>
              </a:rPr>
              <a:t>18.0%</a:t>
            </a:r>
            <a:endParaRPr b="1" sz="800">
              <a:solidFill>
                <a:srgbClr val="E69138"/>
              </a:solidFill>
              <a:latin typeface="Lato"/>
              <a:ea typeface="Lato"/>
              <a:cs typeface="Lato"/>
              <a:sym typeface="Lato"/>
            </a:endParaRPr>
          </a:p>
        </p:txBody>
      </p:sp>
      <p:sp>
        <p:nvSpPr>
          <p:cNvPr id="257" name="Google Shape;257;p24"/>
          <p:cNvSpPr txBox="1"/>
          <p:nvPr/>
        </p:nvSpPr>
        <p:spPr>
          <a:xfrm>
            <a:off x="5179450" y="3631400"/>
            <a:ext cx="97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800">
                <a:solidFill>
                  <a:srgbClr val="FFFFFF"/>
                </a:solidFill>
                <a:latin typeface="Lato"/>
                <a:ea typeface="Lato"/>
                <a:cs typeface="Lato"/>
                <a:sym typeface="Lato"/>
              </a:rPr>
              <a:t>España: </a:t>
            </a:r>
            <a:r>
              <a:rPr b="1" lang="es-419" sz="800">
                <a:solidFill>
                  <a:srgbClr val="FFCCDB"/>
                </a:solidFill>
                <a:latin typeface="Lato"/>
                <a:ea typeface="Lato"/>
                <a:cs typeface="Lato"/>
                <a:sym typeface="Lato"/>
              </a:rPr>
              <a:t>14.0%</a:t>
            </a:r>
            <a:endParaRPr b="1" sz="800">
              <a:solidFill>
                <a:srgbClr val="FFCCDB"/>
              </a:solidFill>
              <a:latin typeface="Lato"/>
              <a:ea typeface="Lato"/>
              <a:cs typeface="Lato"/>
              <a:sym typeface="Lato"/>
            </a:endParaRPr>
          </a:p>
        </p:txBody>
      </p:sp>
      <p:sp>
        <p:nvSpPr>
          <p:cNvPr id="258" name="Google Shape;258;p24"/>
          <p:cNvSpPr txBox="1"/>
          <p:nvPr/>
        </p:nvSpPr>
        <p:spPr>
          <a:xfrm>
            <a:off x="5179450" y="4015825"/>
            <a:ext cx="97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800">
                <a:solidFill>
                  <a:srgbClr val="FFFFFF"/>
                </a:solidFill>
                <a:latin typeface="Lato"/>
                <a:ea typeface="Lato"/>
                <a:cs typeface="Lato"/>
                <a:sym typeface="Lato"/>
              </a:rPr>
              <a:t>Italia: </a:t>
            </a:r>
            <a:r>
              <a:rPr b="1" lang="es-419" sz="800">
                <a:solidFill>
                  <a:srgbClr val="19D3F3"/>
                </a:solidFill>
                <a:latin typeface="Lato"/>
                <a:ea typeface="Lato"/>
                <a:cs typeface="Lato"/>
                <a:sym typeface="Lato"/>
              </a:rPr>
              <a:t>10.0%</a:t>
            </a:r>
            <a:endParaRPr b="1" sz="800">
              <a:solidFill>
                <a:srgbClr val="19D3F3"/>
              </a:solidFill>
              <a:latin typeface="Lato"/>
              <a:ea typeface="Lato"/>
              <a:cs typeface="Lato"/>
              <a:sym typeface="Lato"/>
            </a:endParaRPr>
          </a:p>
        </p:txBody>
      </p:sp>
      <p:pic>
        <p:nvPicPr>
          <p:cNvPr id="259" name="Google Shape;259;p24"/>
          <p:cNvPicPr preferRelativeResize="0"/>
          <p:nvPr/>
        </p:nvPicPr>
        <p:blipFill rotWithShape="1">
          <a:blip r:embed="rId3">
            <a:alphaModFix/>
          </a:blip>
          <a:srcRect b="0" l="0" r="3400" t="8475"/>
          <a:stretch/>
        </p:blipFill>
        <p:spPr>
          <a:xfrm>
            <a:off x="6859648" y="638459"/>
            <a:ext cx="2028762" cy="1912517"/>
          </a:xfrm>
          <a:prstGeom prst="rect">
            <a:avLst/>
          </a:prstGeom>
          <a:noFill/>
          <a:ln>
            <a:noFill/>
          </a:ln>
        </p:spPr>
      </p:pic>
      <p:pic>
        <p:nvPicPr>
          <p:cNvPr id="260" name="Google Shape;260;p24"/>
          <p:cNvPicPr preferRelativeResize="0"/>
          <p:nvPr/>
        </p:nvPicPr>
        <p:blipFill>
          <a:blip r:embed="rId4">
            <a:alphaModFix/>
          </a:blip>
          <a:stretch>
            <a:fillRect/>
          </a:stretch>
        </p:blipFill>
        <p:spPr>
          <a:xfrm>
            <a:off x="6879100" y="2887400"/>
            <a:ext cx="1989850" cy="2017159"/>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nvSpPr>
        <p:spPr>
          <a:xfrm>
            <a:off x="2101198" y="127125"/>
            <a:ext cx="4941600" cy="8223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s-419" sz="2555">
                <a:solidFill>
                  <a:srgbClr val="FFFFFF"/>
                </a:solidFill>
                <a:latin typeface="Oswald Medium"/>
                <a:ea typeface="Oswald Medium"/>
                <a:cs typeface="Oswald Medium"/>
                <a:sym typeface="Oswald Medium"/>
              </a:rPr>
              <a:t>INSIGHTS &amp; RECOMENDACIONES</a:t>
            </a:r>
            <a:endParaRPr sz="2555">
              <a:solidFill>
                <a:srgbClr val="FFFFFF"/>
              </a:solidFill>
              <a:latin typeface="Oswald Medium"/>
              <a:ea typeface="Oswald Medium"/>
              <a:cs typeface="Oswald Medium"/>
              <a:sym typeface="Oswald Medium"/>
            </a:endParaRPr>
          </a:p>
        </p:txBody>
      </p:sp>
      <p:sp>
        <p:nvSpPr>
          <p:cNvPr id="266" name="Google Shape;266;p25"/>
          <p:cNvSpPr txBox="1"/>
          <p:nvPr/>
        </p:nvSpPr>
        <p:spPr>
          <a:xfrm>
            <a:off x="1383450" y="949425"/>
            <a:ext cx="63771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u="sng">
                <a:solidFill>
                  <a:srgbClr val="FFFFFF"/>
                </a:solidFill>
                <a:latin typeface="Oswald"/>
                <a:ea typeface="Oswald"/>
                <a:cs typeface="Oswald"/>
                <a:sym typeface="Oswald"/>
              </a:rPr>
              <a:t>Insight Potencial:</a:t>
            </a:r>
            <a:endParaRPr sz="900" u="sng">
              <a:solidFill>
                <a:srgbClr val="FFFFFF"/>
              </a:solidFill>
              <a:latin typeface="Oswald"/>
              <a:ea typeface="Oswald"/>
              <a:cs typeface="Oswald"/>
              <a:sym typeface="Oswald"/>
            </a:endParaRPr>
          </a:p>
          <a:p>
            <a:pPr indent="0" lvl="0" marL="0" rtl="0" algn="l">
              <a:spcBef>
                <a:spcPts val="0"/>
              </a:spcBef>
              <a:spcAft>
                <a:spcPts val="0"/>
              </a:spcAft>
              <a:buNone/>
            </a:pPr>
            <a:r>
              <a:t/>
            </a:r>
            <a:endParaRPr sz="900">
              <a:solidFill>
                <a:srgbClr val="FFFFFF"/>
              </a:solidFill>
              <a:latin typeface="Oswald"/>
              <a:ea typeface="Oswald"/>
              <a:cs typeface="Oswald"/>
              <a:sym typeface="Oswald"/>
            </a:endParaRPr>
          </a:p>
          <a:p>
            <a:pPr indent="-285750" lvl="0" marL="457200" rtl="0" algn="l">
              <a:spcBef>
                <a:spcPts val="0"/>
              </a:spcBef>
              <a:spcAft>
                <a:spcPts val="0"/>
              </a:spcAft>
              <a:buClr>
                <a:srgbClr val="FFFFFF"/>
              </a:buClr>
              <a:buSzPts val="900"/>
              <a:buFont typeface="Oswald"/>
              <a:buChar char="❖"/>
            </a:pPr>
            <a:r>
              <a:rPr lang="es-419" sz="900">
                <a:solidFill>
                  <a:srgbClr val="FFFFFF"/>
                </a:solidFill>
                <a:latin typeface="Oswald"/>
                <a:ea typeface="Oswald"/>
                <a:cs typeface="Oswald"/>
                <a:sym typeface="Oswald"/>
              </a:rPr>
              <a:t>Es más recomendable contratar </a:t>
            </a:r>
            <a:r>
              <a:rPr lang="es-419" sz="900">
                <a:solidFill>
                  <a:schemeClr val="accent2"/>
                </a:solidFill>
                <a:latin typeface="Oswald"/>
                <a:ea typeface="Oswald"/>
                <a:cs typeface="Oswald"/>
                <a:sym typeface="Oswald"/>
              </a:rPr>
              <a:t>jugadores jóvenes (siempre)</a:t>
            </a:r>
            <a:r>
              <a:rPr lang="es-419" sz="900">
                <a:solidFill>
                  <a:srgbClr val="FFFFFF"/>
                </a:solidFill>
                <a:latin typeface="Oswald"/>
                <a:ea typeface="Oswald"/>
                <a:cs typeface="Oswald"/>
                <a:sym typeface="Oswald"/>
              </a:rPr>
              <a:t>, ya que en la mayoría de los casos tienen potencial que los que actualmente tienen una media alta.</a:t>
            </a:r>
            <a:endParaRPr sz="900">
              <a:solidFill>
                <a:srgbClr val="FFFFFF"/>
              </a:solidFill>
              <a:latin typeface="Oswald"/>
              <a:ea typeface="Oswald"/>
              <a:cs typeface="Oswald"/>
              <a:sym typeface="Oswald"/>
            </a:endParaRPr>
          </a:p>
          <a:p>
            <a:pPr indent="-285750" lvl="0" marL="457200" rtl="0" algn="l">
              <a:spcBef>
                <a:spcPts val="0"/>
              </a:spcBef>
              <a:spcAft>
                <a:spcPts val="0"/>
              </a:spcAft>
              <a:buClr>
                <a:srgbClr val="FFFFFF"/>
              </a:buClr>
              <a:buSzPts val="900"/>
              <a:buFont typeface="Oswald"/>
              <a:buChar char="❖"/>
            </a:pPr>
            <a:r>
              <a:rPr lang="es-419" sz="900">
                <a:solidFill>
                  <a:srgbClr val="FFFFFF"/>
                </a:solidFill>
                <a:latin typeface="Oswald"/>
                <a:ea typeface="Oswald"/>
                <a:cs typeface="Oswald"/>
                <a:sym typeface="Oswald"/>
              </a:rPr>
              <a:t>Los </a:t>
            </a:r>
            <a:r>
              <a:rPr lang="es-419" sz="900">
                <a:solidFill>
                  <a:schemeClr val="accent2"/>
                </a:solidFill>
                <a:latin typeface="Oswald"/>
                <a:ea typeface="Oswald"/>
                <a:cs typeface="Oswald"/>
                <a:sym typeface="Oswald"/>
              </a:rPr>
              <a:t>sueldos y los valores son siempre más bajos</a:t>
            </a:r>
            <a:r>
              <a:rPr lang="es-419" sz="900">
                <a:solidFill>
                  <a:srgbClr val="FFFFFF"/>
                </a:solidFill>
                <a:latin typeface="Oswald"/>
                <a:ea typeface="Oswald"/>
                <a:cs typeface="Oswald"/>
                <a:sym typeface="Oswald"/>
              </a:rPr>
              <a:t>, porque no tienen desarrolladas sus habilidades, por lo tanto, su </a:t>
            </a:r>
            <a:r>
              <a:rPr lang="es-419" sz="900">
                <a:solidFill>
                  <a:schemeClr val="accent2"/>
                </a:solidFill>
                <a:latin typeface="Oswald"/>
                <a:ea typeface="Oswald"/>
                <a:cs typeface="Oswald"/>
                <a:sym typeface="Oswald"/>
              </a:rPr>
              <a:t>media actual es baja</a:t>
            </a:r>
            <a:r>
              <a:rPr lang="es-419" sz="900">
                <a:solidFill>
                  <a:srgbClr val="FFFFFF"/>
                </a:solidFill>
                <a:latin typeface="Oswald"/>
                <a:ea typeface="Oswald"/>
                <a:cs typeface="Oswald"/>
                <a:sym typeface="Oswald"/>
              </a:rPr>
              <a:t> y eso hace que su valor y sueldo sea bajo.</a:t>
            </a:r>
            <a:endParaRPr sz="900">
              <a:solidFill>
                <a:srgbClr val="FFFFFF"/>
              </a:solidFill>
              <a:latin typeface="Oswald"/>
              <a:ea typeface="Oswald"/>
              <a:cs typeface="Oswald"/>
              <a:sym typeface="Oswald"/>
            </a:endParaRPr>
          </a:p>
          <a:p>
            <a:pPr indent="-285750" lvl="0" marL="457200" rtl="0" algn="l">
              <a:spcBef>
                <a:spcPts val="0"/>
              </a:spcBef>
              <a:spcAft>
                <a:spcPts val="0"/>
              </a:spcAft>
              <a:buClr>
                <a:srgbClr val="FFFFFF"/>
              </a:buClr>
              <a:buSzPts val="900"/>
              <a:buFont typeface="Oswald"/>
              <a:buChar char="❖"/>
            </a:pPr>
            <a:r>
              <a:rPr lang="es-419" sz="900">
                <a:solidFill>
                  <a:srgbClr val="FFFFFF"/>
                </a:solidFill>
                <a:latin typeface="Oswald"/>
                <a:ea typeface="Oswald"/>
                <a:cs typeface="Oswald"/>
                <a:sym typeface="Oswald"/>
              </a:rPr>
              <a:t>Los jugadores con </a:t>
            </a:r>
            <a:r>
              <a:rPr lang="es-419" sz="900">
                <a:solidFill>
                  <a:schemeClr val="accent2"/>
                </a:solidFill>
                <a:latin typeface="Oswald"/>
                <a:ea typeface="Oswald"/>
                <a:cs typeface="Oswald"/>
                <a:sym typeface="Oswald"/>
              </a:rPr>
              <a:t>potencial bajo, alto o medio siempre son jóvenes.</a:t>
            </a:r>
            <a:r>
              <a:rPr lang="es-419" sz="900">
                <a:solidFill>
                  <a:srgbClr val="FFFFFF"/>
                </a:solidFill>
                <a:latin typeface="Oswald"/>
                <a:ea typeface="Oswald"/>
                <a:cs typeface="Oswald"/>
                <a:sym typeface="Oswald"/>
              </a:rPr>
              <a:t> Eso hace que al elevar su media se pueda vender este jugador a un valor más elevado del contratado. </a:t>
            </a:r>
            <a:r>
              <a:rPr lang="es-419" sz="900">
                <a:solidFill>
                  <a:schemeClr val="accent2"/>
                </a:solidFill>
                <a:latin typeface="Oswald"/>
                <a:ea typeface="Oswald"/>
                <a:cs typeface="Oswald"/>
                <a:sym typeface="Oswald"/>
              </a:rPr>
              <a:t>Eso es parte del negocio</a:t>
            </a:r>
            <a:r>
              <a:rPr lang="es-419" sz="900">
                <a:solidFill>
                  <a:srgbClr val="FFFFFF"/>
                </a:solidFill>
                <a:latin typeface="Oswald"/>
                <a:ea typeface="Oswald"/>
                <a:cs typeface="Oswald"/>
                <a:sym typeface="Oswald"/>
              </a:rPr>
              <a:t>.</a:t>
            </a:r>
            <a:endParaRPr sz="900">
              <a:solidFill>
                <a:srgbClr val="FFFFFF"/>
              </a:solidFill>
              <a:latin typeface="Oswald"/>
              <a:ea typeface="Oswald"/>
              <a:cs typeface="Oswald"/>
              <a:sym typeface="Oswald"/>
            </a:endParaRPr>
          </a:p>
          <a:p>
            <a:pPr indent="-285750" lvl="0" marL="457200" rtl="0" algn="l">
              <a:spcBef>
                <a:spcPts val="0"/>
              </a:spcBef>
              <a:spcAft>
                <a:spcPts val="0"/>
              </a:spcAft>
              <a:buClr>
                <a:srgbClr val="FFFFFF"/>
              </a:buClr>
              <a:buSzPts val="900"/>
              <a:buFont typeface="Oswald"/>
              <a:buChar char="❖"/>
            </a:pPr>
            <a:r>
              <a:rPr lang="es-419" sz="900">
                <a:solidFill>
                  <a:srgbClr val="FFFFFF"/>
                </a:solidFill>
                <a:latin typeface="Oswald"/>
                <a:ea typeface="Oswald"/>
                <a:cs typeface="Oswald"/>
                <a:sym typeface="Oswald"/>
              </a:rPr>
              <a:t>En los </a:t>
            </a:r>
            <a:r>
              <a:rPr lang="es-419" sz="900">
                <a:solidFill>
                  <a:schemeClr val="accent2"/>
                </a:solidFill>
                <a:latin typeface="Oswald"/>
                <a:ea typeface="Oswald"/>
                <a:cs typeface="Oswald"/>
                <a:sym typeface="Oswald"/>
              </a:rPr>
              <a:t>países más desarrollados</a:t>
            </a:r>
            <a:r>
              <a:rPr lang="es-419" sz="900">
                <a:solidFill>
                  <a:srgbClr val="FFFFFF"/>
                </a:solidFill>
                <a:latin typeface="Oswald"/>
                <a:ea typeface="Oswald"/>
                <a:cs typeface="Oswald"/>
                <a:sym typeface="Oswald"/>
              </a:rPr>
              <a:t> a nivel económico se suele encontrar los </a:t>
            </a:r>
            <a:r>
              <a:rPr lang="es-419" sz="900">
                <a:solidFill>
                  <a:schemeClr val="accent2"/>
                </a:solidFill>
                <a:latin typeface="Oswald"/>
                <a:ea typeface="Oswald"/>
                <a:cs typeface="Oswald"/>
                <a:sym typeface="Oswald"/>
              </a:rPr>
              <a:t>jóvenes con mejor potencial</a:t>
            </a:r>
            <a:r>
              <a:rPr lang="es-419" sz="900">
                <a:solidFill>
                  <a:srgbClr val="FFFFFF"/>
                </a:solidFill>
                <a:latin typeface="Oswald"/>
                <a:ea typeface="Oswald"/>
                <a:cs typeface="Oswald"/>
                <a:sym typeface="Oswald"/>
              </a:rPr>
              <a:t> (este es un punto interesante a desarrollar más adelante que abarcan temas fuera del fútbol).</a:t>
            </a:r>
            <a:endParaRPr sz="900">
              <a:solidFill>
                <a:srgbClr val="FFFFFF"/>
              </a:solidFill>
              <a:latin typeface="Oswald"/>
              <a:ea typeface="Oswald"/>
              <a:cs typeface="Oswald"/>
              <a:sym typeface="Oswald"/>
            </a:endParaRPr>
          </a:p>
          <a:p>
            <a:pPr indent="0" lvl="0" marL="0" rtl="0" algn="l">
              <a:spcBef>
                <a:spcPts val="0"/>
              </a:spcBef>
              <a:spcAft>
                <a:spcPts val="0"/>
              </a:spcAft>
              <a:buNone/>
            </a:pPr>
            <a:r>
              <a:t/>
            </a:r>
            <a:endParaRPr sz="900">
              <a:solidFill>
                <a:srgbClr val="FFFFFF"/>
              </a:solidFill>
              <a:latin typeface="Oswald"/>
              <a:ea typeface="Oswald"/>
              <a:cs typeface="Oswald"/>
              <a:sym typeface="Oswald"/>
            </a:endParaRPr>
          </a:p>
        </p:txBody>
      </p:sp>
      <p:sp>
        <p:nvSpPr>
          <p:cNvPr id="267" name="Google Shape;267;p25"/>
          <p:cNvSpPr txBox="1"/>
          <p:nvPr/>
        </p:nvSpPr>
        <p:spPr>
          <a:xfrm>
            <a:off x="1383450" y="2784425"/>
            <a:ext cx="63771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u="sng">
                <a:solidFill>
                  <a:srgbClr val="FFFFFF"/>
                </a:solidFill>
                <a:latin typeface="Oswald"/>
                <a:ea typeface="Oswald"/>
                <a:cs typeface="Oswald"/>
                <a:sym typeface="Oswald"/>
              </a:rPr>
              <a:t>Insight Media(Overall):</a:t>
            </a:r>
            <a:endParaRPr sz="900" u="sng">
              <a:solidFill>
                <a:srgbClr val="FFFFFF"/>
              </a:solidFill>
              <a:latin typeface="Oswald"/>
              <a:ea typeface="Oswald"/>
              <a:cs typeface="Oswald"/>
              <a:sym typeface="Oswald"/>
            </a:endParaRPr>
          </a:p>
          <a:p>
            <a:pPr indent="0" lvl="0" marL="0" rtl="0" algn="l">
              <a:spcBef>
                <a:spcPts val="0"/>
              </a:spcBef>
              <a:spcAft>
                <a:spcPts val="0"/>
              </a:spcAft>
              <a:buNone/>
            </a:pPr>
            <a:r>
              <a:t/>
            </a:r>
            <a:endParaRPr sz="900">
              <a:solidFill>
                <a:srgbClr val="FFFFFF"/>
              </a:solidFill>
              <a:latin typeface="Oswald"/>
              <a:ea typeface="Oswald"/>
              <a:cs typeface="Oswald"/>
              <a:sym typeface="Oswald"/>
            </a:endParaRPr>
          </a:p>
          <a:p>
            <a:pPr indent="-285750" lvl="0" marL="457200" rtl="0" algn="l">
              <a:spcBef>
                <a:spcPts val="0"/>
              </a:spcBef>
              <a:spcAft>
                <a:spcPts val="0"/>
              </a:spcAft>
              <a:buClr>
                <a:srgbClr val="FFFFFF"/>
              </a:buClr>
              <a:buSzPts val="900"/>
              <a:buFont typeface="Oswald"/>
              <a:buChar char="❖"/>
            </a:pPr>
            <a:r>
              <a:rPr lang="es-419" sz="900">
                <a:solidFill>
                  <a:schemeClr val="accent2"/>
                </a:solidFill>
                <a:latin typeface="Oswald"/>
                <a:ea typeface="Oswald"/>
                <a:cs typeface="Oswald"/>
                <a:sym typeface="Oswald"/>
              </a:rPr>
              <a:t>Al comienzo de tu Modo carrera</a:t>
            </a:r>
            <a:r>
              <a:rPr lang="es-419" sz="900">
                <a:solidFill>
                  <a:srgbClr val="FFFFFF"/>
                </a:solidFill>
                <a:latin typeface="Oswald"/>
                <a:ea typeface="Oswald"/>
                <a:cs typeface="Oswald"/>
                <a:sym typeface="Oswald"/>
              </a:rPr>
              <a:t>, quieres ganar y muchas de las veces </a:t>
            </a:r>
            <a:r>
              <a:rPr lang="es-419" sz="900">
                <a:solidFill>
                  <a:schemeClr val="accent2"/>
                </a:solidFill>
                <a:latin typeface="Oswald"/>
                <a:ea typeface="Oswald"/>
                <a:cs typeface="Oswald"/>
                <a:sym typeface="Oswald"/>
              </a:rPr>
              <a:t>no hay tiempo de esperar</a:t>
            </a:r>
            <a:r>
              <a:rPr lang="es-419" sz="900">
                <a:solidFill>
                  <a:srgbClr val="FFFFFF"/>
                </a:solidFill>
                <a:latin typeface="Oswald"/>
                <a:ea typeface="Oswald"/>
                <a:cs typeface="Oswald"/>
                <a:sym typeface="Oswald"/>
              </a:rPr>
              <a:t> a desarrollar a todos los jugadores, por lo tanto, </a:t>
            </a:r>
            <a:r>
              <a:rPr lang="es-419" sz="900">
                <a:solidFill>
                  <a:schemeClr val="accent2"/>
                </a:solidFill>
                <a:latin typeface="Oswald"/>
                <a:ea typeface="Oswald"/>
                <a:cs typeface="Oswald"/>
                <a:sym typeface="Oswald"/>
              </a:rPr>
              <a:t>es bueno contar con un jugador por zona</a:t>
            </a:r>
            <a:r>
              <a:rPr lang="es-419" sz="900">
                <a:solidFill>
                  <a:srgbClr val="FFFFFF"/>
                </a:solidFill>
                <a:latin typeface="Oswald"/>
                <a:ea typeface="Oswald"/>
                <a:cs typeface="Oswald"/>
                <a:sym typeface="Oswald"/>
              </a:rPr>
              <a:t> (defensa, mediocampista y ataque) que tenga una</a:t>
            </a:r>
            <a:r>
              <a:rPr lang="es-419" sz="900">
                <a:solidFill>
                  <a:srgbClr val="FFFFFF"/>
                </a:solidFill>
                <a:latin typeface="Oswald"/>
                <a:ea typeface="Oswald"/>
                <a:cs typeface="Oswald"/>
                <a:sym typeface="Oswald"/>
              </a:rPr>
              <a:t> </a:t>
            </a:r>
            <a:r>
              <a:rPr lang="es-419" sz="900">
                <a:solidFill>
                  <a:schemeClr val="accent2"/>
                </a:solidFill>
                <a:latin typeface="Oswald"/>
                <a:ea typeface="Oswald"/>
                <a:cs typeface="Oswald"/>
                <a:sym typeface="Oswald"/>
              </a:rPr>
              <a:t>b</a:t>
            </a:r>
            <a:r>
              <a:rPr lang="es-419" sz="900">
                <a:solidFill>
                  <a:schemeClr val="accent2"/>
                </a:solidFill>
                <a:latin typeface="Oswald"/>
                <a:ea typeface="Oswald"/>
                <a:cs typeface="Oswald"/>
                <a:sym typeface="Oswald"/>
              </a:rPr>
              <a:t>uena media</a:t>
            </a:r>
            <a:r>
              <a:rPr lang="es-419" sz="900">
                <a:solidFill>
                  <a:srgbClr val="FFFFFF"/>
                </a:solidFill>
                <a:latin typeface="Oswald"/>
                <a:ea typeface="Oswald"/>
                <a:cs typeface="Oswald"/>
                <a:sym typeface="Oswald"/>
              </a:rPr>
              <a:t>, así tu equipo será competitivo.</a:t>
            </a:r>
            <a:endParaRPr sz="900">
              <a:solidFill>
                <a:srgbClr val="FFFFFF"/>
              </a:solidFill>
              <a:latin typeface="Oswald"/>
              <a:ea typeface="Oswald"/>
              <a:cs typeface="Oswald"/>
              <a:sym typeface="Oswald"/>
            </a:endParaRPr>
          </a:p>
          <a:p>
            <a:pPr indent="-285750" lvl="0" marL="457200" rtl="0" algn="l">
              <a:spcBef>
                <a:spcPts val="0"/>
              </a:spcBef>
              <a:spcAft>
                <a:spcPts val="0"/>
              </a:spcAft>
              <a:buClr>
                <a:srgbClr val="FFFFFF"/>
              </a:buClr>
              <a:buSzPts val="900"/>
              <a:buFont typeface="Oswald"/>
              <a:buChar char="❖"/>
            </a:pPr>
            <a:r>
              <a:rPr lang="es-419" sz="900">
                <a:solidFill>
                  <a:srgbClr val="FFFFFF"/>
                </a:solidFill>
                <a:latin typeface="Oswald"/>
                <a:ea typeface="Oswald"/>
                <a:cs typeface="Oswald"/>
                <a:sym typeface="Oswald"/>
              </a:rPr>
              <a:t>Hay puestos como el de </a:t>
            </a:r>
            <a:r>
              <a:rPr lang="es-419" sz="900">
                <a:solidFill>
                  <a:schemeClr val="lt1"/>
                </a:solidFill>
                <a:latin typeface="Oswald"/>
                <a:ea typeface="Oswald"/>
                <a:cs typeface="Oswald"/>
                <a:sym typeface="Oswald"/>
              </a:rPr>
              <a:t>arquero </a:t>
            </a:r>
            <a:r>
              <a:rPr lang="es-419" sz="900">
                <a:solidFill>
                  <a:srgbClr val="FFFFFF"/>
                </a:solidFill>
                <a:latin typeface="Oswald"/>
                <a:ea typeface="Oswald"/>
                <a:cs typeface="Oswald"/>
                <a:sym typeface="Oswald"/>
              </a:rPr>
              <a:t>que al tener una media alta, automáticamente el jugador supera los 28 años, hay casos muy particulares en el que no, pero esto es parte del fútbol, </a:t>
            </a:r>
            <a:r>
              <a:rPr lang="es-419" sz="900">
                <a:solidFill>
                  <a:schemeClr val="accent2"/>
                </a:solidFill>
                <a:latin typeface="Oswald"/>
                <a:ea typeface="Oswald"/>
                <a:cs typeface="Oswald"/>
                <a:sym typeface="Oswald"/>
              </a:rPr>
              <a:t>los mejores arqueros</a:t>
            </a:r>
            <a:r>
              <a:rPr lang="es-419" sz="900">
                <a:solidFill>
                  <a:srgbClr val="FFFFFF"/>
                </a:solidFill>
                <a:latin typeface="Oswald"/>
                <a:ea typeface="Oswald"/>
                <a:cs typeface="Oswald"/>
                <a:sym typeface="Oswald"/>
              </a:rPr>
              <a:t> </a:t>
            </a:r>
            <a:r>
              <a:rPr lang="es-419" sz="900">
                <a:solidFill>
                  <a:schemeClr val="accent2"/>
                </a:solidFill>
                <a:latin typeface="Oswald"/>
                <a:ea typeface="Oswald"/>
                <a:cs typeface="Oswald"/>
                <a:sym typeface="Oswald"/>
              </a:rPr>
              <a:t>generalmente son mayores</a:t>
            </a:r>
            <a:r>
              <a:rPr lang="es-419" sz="900">
                <a:solidFill>
                  <a:srgbClr val="FFFFFF"/>
                </a:solidFill>
                <a:latin typeface="Oswald"/>
                <a:ea typeface="Oswald"/>
                <a:cs typeface="Oswald"/>
                <a:sym typeface="Oswald"/>
              </a:rPr>
              <a:t>.</a:t>
            </a:r>
            <a:endParaRPr sz="900">
              <a:solidFill>
                <a:srgbClr val="FFFFFF"/>
              </a:solidFill>
              <a:latin typeface="Oswald"/>
              <a:ea typeface="Oswald"/>
              <a:cs typeface="Oswald"/>
              <a:sym typeface="Oswald"/>
            </a:endParaRPr>
          </a:p>
          <a:p>
            <a:pPr indent="-285750" lvl="0" marL="457200" rtl="0" algn="l">
              <a:spcBef>
                <a:spcPts val="0"/>
              </a:spcBef>
              <a:spcAft>
                <a:spcPts val="0"/>
              </a:spcAft>
              <a:buClr>
                <a:srgbClr val="FFFFFF"/>
              </a:buClr>
              <a:buSzPts val="900"/>
              <a:buFont typeface="Oswald"/>
              <a:buChar char="❖"/>
            </a:pPr>
            <a:r>
              <a:rPr lang="es-419" sz="900">
                <a:solidFill>
                  <a:srgbClr val="FFFFFF"/>
                </a:solidFill>
                <a:latin typeface="Oswald"/>
                <a:ea typeface="Oswald"/>
                <a:cs typeface="Oswald"/>
                <a:sym typeface="Oswald"/>
              </a:rPr>
              <a:t>Los jugadores con mejor media y sin potencial a desarrollar pueden ser útiles para competir, y ahorrar tiempo para el desarrollo del potencial de algún jugador joven que esté en tu equipo.</a:t>
            </a:r>
            <a:endParaRPr sz="900">
              <a:solidFill>
                <a:srgbClr val="FFFFFF"/>
              </a:solidFill>
              <a:latin typeface="Oswald"/>
              <a:ea typeface="Oswald"/>
              <a:cs typeface="Oswald"/>
              <a:sym typeface="Oswald"/>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nvSpPr>
        <p:spPr>
          <a:xfrm>
            <a:off x="4418613" y="-82225"/>
            <a:ext cx="54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1"/>
                </a:solidFill>
                <a:latin typeface="Lexend Medium"/>
                <a:ea typeface="Lexend Medium"/>
                <a:cs typeface="Lexend Medium"/>
                <a:sym typeface="Lexend Medium"/>
              </a:rPr>
              <a:t>...</a:t>
            </a:r>
            <a:endParaRPr sz="1000">
              <a:solidFill>
                <a:schemeClr val="lt1"/>
              </a:solidFill>
              <a:latin typeface="Lexend Medium"/>
              <a:ea typeface="Lexend Medium"/>
              <a:cs typeface="Lexend Medium"/>
              <a:sym typeface="Lexend Medium"/>
            </a:endParaRPr>
          </a:p>
        </p:txBody>
      </p:sp>
      <p:sp>
        <p:nvSpPr>
          <p:cNvPr id="273" name="Google Shape;273;p26"/>
          <p:cNvSpPr/>
          <p:nvPr/>
        </p:nvSpPr>
        <p:spPr>
          <a:xfrm>
            <a:off x="4558413" y="252825"/>
            <a:ext cx="266400" cy="5628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txBox="1"/>
          <p:nvPr/>
        </p:nvSpPr>
        <p:spPr>
          <a:xfrm>
            <a:off x="1089850" y="990575"/>
            <a:ext cx="773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rgbClr val="FFFFFF"/>
                </a:solidFill>
                <a:latin typeface="Lexend"/>
                <a:ea typeface="Lexend"/>
                <a:cs typeface="Lexend"/>
                <a:sym typeface="Lexend"/>
              </a:rPr>
              <a:t>M</a:t>
            </a:r>
            <a:r>
              <a:rPr lang="es-419" sz="900">
                <a:solidFill>
                  <a:srgbClr val="FFFFFF"/>
                </a:solidFill>
                <a:latin typeface="Lexend"/>
                <a:ea typeface="Lexend"/>
                <a:cs typeface="Lexend"/>
                <a:sym typeface="Lexend"/>
              </a:rPr>
              <a:t>e gustaría dejarles cuál sería un 11 ideal para formar en algún momento si se dispone del dinero para hacerlo. Existen muchísimas combinaciones y formaciones, esta fue una de las que se me ocurrió.  </a:t>
            </a:r>
            <a:endParaRPr sz="900">
              <a:solidFill>
                <a:srgbClr val="FFFFFF"/>
              </a:solidFill>
              <a:latin typeface="Lexend"/>
              <a:ea typeface="Lexend"/>
              <a:cs typeface="Lexend"/>
              <a:sym typeface="Lexend"/>
            </a:endParaRPr>
          </a:p>
        </p:txBody>
      </p:sp>
      <p:pic>
        <p:nvPicPr>
          <p:cNvPr id="275" name="Google Shape;275;p26"/>
          <p:cNvPicPr preferRelativeResize="0"/>
          <p:nvPr/>
        </p:nvPicPr>
        <p:blipFill rotWithShape="1">
          <a:blip r:embed="rId3">
            <a:alphaModFix/>
          </a:blip>
          <a:srcRect b="13434" l="0" r="0" t="0"/>
          <a:stretch/>
        </p:blipFill>
        <p:spPr>
          <a:xfrm>
            <a:off x="502175" y="1709473"/>
            <a:ext cx="8378898" cy="3008900"/>
          </a:xfrm>
          <a:prstGeom prst="rect">
            <a:avLst/>
          </a:prstGeom>
          <a:noFill/>
          <a:ln>
            <a:noFill/>
          </a:ln>
        </p:spPr>
      </p:pic>
      <p:sp>
        <p:nvSpPr>
          <p:cNvPr id="276" name="Google Shape;276;p26"/>
          <p:cNvSpPr txBox="1"/>
          <p:nvPr/>
        </p:nvSpPr>
        <p:spPr>
          <a:xfrm>
            <a:off x="1054125" y="415425"/>
            <a:ext cx="1532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1200"/>
              </a:spcAft>
              <a:buNone/>
            </a:pPr>
            <a:r>
              <a:rPr lang="es-419" sz="1600">
                <a:solidFill>
                  <a:srgbClr val="FFFFFF"/>
                </a:solidFill>
                <a:latin typeface="Oswald"/>
                <a:ea typeface="Oswald"/>
                <a:cs typeface="Oswald"/>
                <a:sym typeface="Oswald"/>
              </a:rPr>
              <a:t>RECOMENDACIÓN</a:t>
            </a:r>
            <a:endParaRPr sz="1600">
              <a:solidFill>
                <a:srgbClr val="FFFFFF"/>
              </a:solidFill>
              <a:latin typeface="Oswald"/>
              <a:ea typeface="Oswald"/>
              <a:cs typeface="Oswald"/>
              <a:sym typeface="Oswald"/>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756550" y="2052975"/>
            <a:ext cx="5201700" cy="1176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419" sz="3400">
                <a:latin typeface="Oswald"/>
                <a:ea typeface="Oswald"/>
                <a:cs typeface="Oswald"/>
                <a:sym typeface="Oswald"/>
              </a:rPr>
              <a:t>MACHINE LEARNING</a:t>
            </a:r>
            <a:endParaRPr b="1" sz="3400">
              <a:latin typeface="Oswald"/>
              <a:ea typeface="Oswald"/>
              <a:cs typeface="Oswald"/>
              <a:sym typeface="Oswald"/>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nvSpPr>
        <p:spPr>
          <a:xfrm>
            <a:off x="1166250" y="380725"/>
            <a:ext cx="7969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chemeClr val="lt1"/>
                </a:solidFill>
                <a:latin typeface="Lexend"/>
                <a:ea typeface="Lexend"/>
                <a:cs typeface="Lexend"/>
                <a:sym typeface="Lexend"/>
              </a:rPr>
              <a:t>Ahora que ya pasamos por la parte de Análisis Exploratorio, queremos saber si el club estará pagando bien el valor de los jugadores. </a:t>
            </a:r>
            <a:endParaRPr sz="1200">
              <a:solidFill>
                <a:schemeClr val="lt1"/>
              </a:solidFill>
              <a:latin typeface="Lexend"/>
              <a:ea typeface="Lexend"/>
              <a:cs typeface="Lexend"/>
              <a:sym typeface="Lexend"/>
            </a:endParaRPr>
          </a:p>
          <a:p>
            <a:pPr indent="0" lvl="0" marL="0" rtl="0" algn="l">
              <a:spcBef>
                <a:spcPts val="0"/>
              </a:spcBef>
              <a:spcAft>
                <a:spcPts val="0"/>
              </a:spcAft>
              <a:buNone/>
            </a:pPr>
            <a:r>
              <a:rPr lang="es-419" sz="1200">
                <a:solidFill>
                  <a:schemeClr val="lt1"/>
                </a:solidFill>
                <a:latin typeface="Lexend"/>
                <a:ea typeface="Lexend"/>
                <a:cs typeface="Lexend"/>
                <a:sym typeface="Lexend"/>
              </a:rPr>
              <a:t>En el juego existen jugadores que se llaman </a:t>
            </a:r>
            <a:r>
              <a:rPr lang="es-419" sz="1200">
                <a:solidFill>
                  <a:schemeClr val="accent2"/>
                </a:solidFill>
                <a:latin typeface="Lexend"/>
                <a:ea typeface="Lexend"/>
                <a:cs typeface="Lexend"/>
                <a:sym typeface="Lexend"/>
              </a:rPr>
              <a:t>"Jugadores Base"</a:t>
            </a:r>
            <a:r>
              <a:rPr lang="es-419" sz="1200">
                <a:solidFill>
                  <a:schemeClr val="lt1"/>
                </a:solidFill>
                <a:latin typeface="Lexend"/>
                <a:ea typeface="Lexend"/>
                <a:cs typeface="Lexend"/>
                <a:sym typeface="Lexend"/>
              </a:rPr>
              <a:t> o </a:t>
            </a:r>
            <a:r>
              <a:rPr lang="es-419" sz="1200">
                <a:solidFill>
                  <a:schemeClr val="accent2"/>
                </a:solidFill>
                <a:latin typeface="Lexend"/>
                <a:ea typeface="Lexend"/>
                <a:cs typeface="Lexend"/>
                <a:sym typeface="Lexend"/>
              </a:rPr>
              <a:t>"Jugador de la cantera"</a:t>
            </a:r>
            <a:r>
              <a:rPr lang="es-419" sz="1200">
                <a:solidFill>
                  <a:schemeClr val="lt1"/>
                </a:solidFill>
                <a:latin typeface="Lexend"/>
                <a:ea typeface="Lexend"/>
                <a:cs typeface="Lexend"/>
                <a:sym typeface="Lexend"/>
              </a:rPr>
              <a:t>. Estos son jugadores que tienen enorme potencial, pero que al comenzar el juego tienen una </a:t>
            </a:r>
            <a:r>
              <a:rPr lang="es-419" sz="1200">
                <a:solidFill>
                  <a:schemeClr val="accent2"/>
                </a:solidFill>
                <a:latin typeface="Lexend"/>
                <a:ea typeface="Lexend"/>
                <a:cs typeface="Lexend"/>
                <a:sym typeface="Lexend"/>
              </a:rPr>
              <a:t>media muy baja</a:t>
            </a:r>
            <a:r>
              <a:rPr lang="es-419" sz="1200">
                <a:solidFill>
                  <a:schemeClr val="lt1"/>
                </a:solidFill>
                <a:latin typeface="Lexend"/>
                <a:ea typeface="Lexend"/>
                <a:cs typeface="Lexend"/>
                <a:sym typeface="Lexend"/>
              </a:rPr>
              <a:t>, entonces vamos a </a:t>
            </a:r>
            <a:r>
              <a:rPr lang="es-419" sz="1200">
                <a:solidFill>
                  <a:schemeClr val="accent2"/>
                </a:solidFill>
                <a:latin typeface="Lexend"/>
                <a:ea typeface="Lexend"/>
                <a:cs typeface="Lexend"/>
                <a:sym typeface="Lexend"/>
              </a:rPr>
              <a:t>predecir</a:t>
            </a:r>
            <a:r>
              <a:rPr lang="es-419" sz="1200">
                <a:solidFill>
                  <a:schemeClr val="lt1"/>
                </a:solidFill>
                <a:latin typeface="Lexend"/>
                <a:ea typeface="Lexend"/>
                <a:cs typeface="Lexend"/>
                <a:sym typeface="Lexend"/>
              </a:rPr>
              <a:t> el valor en euros que van a tener esos jugadores el día que lleguen a su potencial máximo.</a:t>
            </a:r>
            <a:endParaRPr sz="1200">
              <a:solidFill>
                <a:schemeClr val="lt1"/>
              </a:solidFill>
              <a:latin typeface="Lexend"/>
              <a:ea typeface="Lexend"/>
              <a:cs typeface="Lexend"/>
              <a:sym typeface="Lexend"/>
            </a:endParaRPr>
          </a:p>
          <a:p>
            <a:pPr indent="0" lvl="0" marL="0" rtl="0" algn="l">
              <a:spcBef>
                <a:spcPts val="0"/>
              </a:spcBef>
              <a:spcAft>
                <a:spcPts val="0"/>
              </a:spcAft>
              <a:buNone/>
            </a:pPr>
            <a:r>
              <a:rPr lang="es-419" sz="1200">
                <a:solidFill>
                  <a:schemeClr val="lt1"/>
                </a:solidFill>
                <a:latin typeface="Lexend"/>
                <a:ea typeface="Lexend"/>
                <a:cs typeface="Lexend"/>
                <a:sym typeface="Lexend"/>
              </a:rPr>
              <a:t>Para ver si nos conviene dejarnos esos jugadores y luego venderlos, o también si nos conviene salir a buscar este estilo de jugadores por el </a:t>
            </a:r>
            <a:r>
              <a:rPr lang="es-419" sz="1200">
                <a:solidFill>
                  <a:schemeClr val="accent2"/>
                </a:solidFill>
                <a:latin typeface="Lexend"/>
                <a:ea typeface="Lexend"/>
                <a:cs typeface="Lexend"/>
                <a:sym typeface="Lexend"/>
              </a:rPr>
              <a:t>valor a futuro vs. el valor del comienzo</a:t>
            </a:r>
            <a:r>
              <a:rPr lang="es-419" sz="1200">
                <a:solidFill>
                  <a:schemeClr val="lt1"/>
                </a:solidFill>
                <a:latin typeface="Lexend"/>
                <a:ea typeface="Lexend"/>
                <a:cs typeface="Lexend"/>
                <a:sym typeface="Lexend"/>
              </a:rPr>
              <a:t> (vale aclarar que el valor del comienzo es casi nulo en relación con los valores que he estado manejado en este proyecto).</a:t>
            </a:r>
            <a:endParaRPr>
              <a:solidFill>
                <a:schemeClr val="lt1"/>
              </a:solidFill>
              <a:latin typeface="Lexend"/>
              <a:ea typeface="Lexend"/>
              <a:cs typeface="Lexend"/>
              <a:sym typeface="Lexend"/>
            </a:endParaRPr>
          </a:p>
        </p:txBody>
      </p:sp>
      <p:sp>
        <p:nvSpPr>
          <p:cNvPr id="287" name="Google Shape;287;p28"/>
          <p:cNvSpPr txBox="1"/>
          <p:nvPr/>
        </p:nvSpPr>
        <p:spPr>
          <a:xfrm>
            <a:off x="358850" y="2624273"/>
            <a:ext cx="3416400" cy="2285700"/>
          </a:xfrm>
          <a:prstGeom prst="rect">
            <a:avLst/>
          </a:prstGeom>
          <a:noFill/>
          <a:ln>
            <a:noFill/>
          </a:ln>
        </p:spPr>
        <p:txBody>
          <a:bodyPr anchorCtr="0" anchor="t" bIns="91425" lIns="91425" spcFirstLastPara="1" rIns="91425" wrap="square" tIns="91425">
            <a:spAutoFit/>
          </a:bodyPr>
          <a:lstStyle/>
          <a:p>
            <a:pPr indent="0" lvl="0" marL="0" rtl="0" algn="l">
              <a:lnSpc>
                <a:spcPct val="141666"/>
              </a:lnSpc>
              <a:spcBef>
                <a:spcPts val="0"/>
              </a:spcBef>
              <a:spcAft>
                <a:spcPts val="0"/>
              </a:spcAft>
              <a:buNone/>
            </a:pPr>
            <a:r>
              <a:rPr lang="es-419" sz="900">
                <a:solidFill>
                  <a:srgbClr val="FFFFFE"/>
                </a:solidFill>
                <a:latin typeface="Lexend"/>
                <a:ea typeface="Lexend"/>
                <a:cs typeface="Lexend"/>
                <a:sym typeface="Lexend"/>
              </a:rPr>
              <a:t>Seleccionamos</a:t>
            </a:r>
            <a:r>
              <a:rPr lang="es-419" sz="900">
                <a:solidFill>
                  <a:srgbClr val="FFFFFE"/>
                </a:solidFill>
                <a:latin typeface="Lexend"/>
                <a:ea typeface="Lexend"/>
                <a:cs typeface="Lexend"/>
                <a:sym typeface="Lexend"/>
              </a:rPr>
              <a:t> estas columnas para comenzar Machine Learning.</a:t>
            </a:r>
            <a:endParaRPr sz="900">
              <a:solidFill>
                <a:srgbClr val="FFFFFE"/>
              </a:solidFill>
              <a:latin typeface="Lexend"/>
              <a:ea typeface="Lexend"/>
              <a:cs typeface="Lexend"/>
              <a:sym typeface="Lexend"/>
            </a:endParaRPr>
          </a:p>
          <a:p>
            <a:pPr indent="0" lvl="0" marL="0" rtl="0" algn="l">
              <a:lnSpc>
                <a:spcPct val="141666"/>
              </a:lnSpc>
              <a:spcBef>
                <a:spcPts val="0"/>
              </a:spcBef>
              <a:spcAft>
                <a:spcPts val="0"/>
              </a:spcAft>
              <a:buNone/>
            </a:pPr>
            <a:r>
              <a:rPr lang="es-419" sz="900">
                <a:solidFill>
                  <a:srgbClr val="FFFFFE"/>
                </a:solidFill>
                <a:latin typeface="Lexend"/>
                <a:ea typeface="Lexend"/>
                <a:cs typeface="Lexend"/>
                <a:sym typeface="Lexend"/>
              </a:rPr>
              <a:t>* player_positions</a:t>
            </a:r>
            <a:endParaRPr sz="900">
              <a:solidFill>
                <a:srgbClr val="FFFFFE"/>
              </a:solidFill>
              <a:latin typeface="Lexend"/>
              <a:ea typeface="Lexend"/>
              <a:cs typeface="Lexend"/>
              <a:sym typeface="Lexend"/>
            </a:endParaRPr>
          </a:p>
          <a:p>
            <a:pPr indent="0" lvl="0" marL="0" rtl="0" algn="l">
              <a:lnSpc>
                <a:spcPct val="141666"/>
              </a:lnSpc>
              <a:spcBef>
                <a:spcPts val="0"/>
              </a:spcBef>
              <a:spcAft>
                <a:spcPts val="0"/>
              </a:spcAft>
              <a:buNone/>
            </a:pPr>
            <a:r>
              <a:rPr lang="es-419" sz="900">
                <a:solidFill>
                  <a:srgbClr val="FFFFFE"/>
                </a:solidFill>
                <a:latin typeface="Lexend"/>
                <a:ea typeface="Lexend"/>
                <a:cs typeface="Lexend"/>
                <a:sym typeface="Lexend"/>
              </a:rPr>
              <a:t>* age</a:t>
            </a:r>
            <a:endParaRPr sz="900">
              <a:solidFill>
                <a:srgbClr val="FFFFFE"/>
              </a:solidFill>
              <a:latin typeface="Lexend"/>
              <a:ea typeface="Lexend"/>
              <a:cs typeface="Lexend"/>
              <a:sym typeface="Lexend"/>
            </a:endParaRPr>
          </a:p>
          <a:p>
            <a:pPr indent="0" lvl="0" marL="0" rtl="0" algn="l">
              <a:lnSpc>
                <a:spcPct val="141666"/>
              </a:lnSpc>
              <a:spcBef>
                <a:spcPts val="0"/>
              </a:spcBef>
              <a:spcAft>
                <a:spcPts val="0"/>
              </a:spcAft>
              <a:buNone/>
            </a:pPr>
            <a:r>
              <a:rPr lang="es-419" sz="900">
                <a:solidFill>
                  <a:srgbClr val="FFFFFE"/>
                </a:solidFill>
                <a:latin typeface="Lexend"/>
                <a:ea typeface="Lexend"/>
                <a:cs typeface="Lexend"/>
                <a:sym typeface="Lexend"/>
              </a:rPr>
              <a:t>* height_cm</a:t>
            </a:r>
            <a:endParaRPr sz="900">
              <a:solidFill>
                <a:srgbClr val="FFFFFE"/>
              </a:solidFill>
              <a:latin typeface="Lexend"/>
              <a:ea typeface="Lexend"/>
              <a:cs typeface="Lexend"/>
              <a:sym typeface="Lexend"/>
            </a:endParaRPr>
          </a:p>
          <a:p>
            <a:pPr indent="0" lvl="0" marL="0" rtl="0" algn="l">
              <a:lnSpc>
                <a:spcPct val="141666"/>
              </a:lnSpc>
              <a:spcBef>
                <a:spcPts val="0"/>
              </a:spcBef>
              <a:spcAft>
                <a:spcPts val="0"/>
              </a:spcAft>
              <a:buNone/>
            </a:pPr>
            <a:r>
              <a:rPr lang="es-419" sz="900">
                <a:solidFill>
                  <a:srgbClr val="FFFFFE"/>
                </a:solidFill>
                <a:latin typeface="Lexend"/>
                <a:ea typeface="Lexend"/>
                <a:cs typeface="Lexend"/>
                <a:sym typeface="Lexend"/>
              </a:rPr>
              <a:t>* weight_kg</a:t>
            </a:r>
            <a:endParaRPr sz="900">
              <a:solidFill>
                <a:srgbClr val="FFFFFE"/>
              </a:solidFill>
              <a:latin typeface="Lexend"/>
              <a:ea typeface="Lexend"/>
              <a:cs typeface="Lexend"/>
              <a:sym typeface="Lexend"/>
            </a:endParaRPr>
          </a:p>
          <a:p>
            <a:pPr indent="0" lvl="0" marL="0" rtl="0" algn="l">
              <a:lnSpc>
                <a:spcPct val="141666"/>
              </a:lnSpc>
              <a:spcBef>
                <a:spcPts val="0"/>
              </a:spcBef>
              <a:spcAft>
                <a:spcPts val="0"/>
              </a:spcAft>
              <a:buNone/>
            </a:pPr>
            <a:r>
              <a:rPr lang="es-419" sz="900">
                <a:solidFill>
                  <a:srgbClr val="FFFFFE"/>
                </a:solidFill>
                <a:latin typeface="Lexend"/>
                <a:ea typeface="Lexend"/>
                <a:cs typeface="Lexend"/>
                <a:sym typeface="Lexend"/>
              </a:rPr>
              <a:t>* weak_foot (pie </a:t>
            </a:r>
            <a:r>
              <a:rPr lang="es-419" sz="900">
                <a:solidFill>
                  <a:srgbClr val="FFFFFE"/>
                </a:solidFill>
                <a:latin typeface="Lexend"/>
                <a:ea typeface="Lexend"/>
                <a:cs typeface="Lexend"/>
                <a:sym typeface="Lexend"/>
              </a:rPr>
              <a:t>débil</a:t>
            </a:r>
            <a:r>
              <a:rPr lang="es-419" sz="900">
                <a:solidFill>
                  <a:srgbClr val="FFFFFE"/>
                </a:solidFill>
                <a:latin typeface="Lexend"/>
                <a:ea typeface="Lexend"/>
                <a:cs typeface="Lexend"/>
                <a:sym typeface="Lexend"/>
              </a:rPr>
              <a:t>)</a:t>
            </a:r>
            <a:endParaRPr sz="900">
              <a:solidFill>
                <a:srgbClr val="FFFFFE"/>
              </a:solidFill>
              <a:latin typeface="Lexend"/>
              <a:ea typeface="Lexend"/>
              <a:cs typeface="Lexend"/>
              <a:sym typeface="Lexend"/>
            </a:endParaRPr>
          </a:p>
          <a:p>
            <a:pPr indent="0" lvl="0" marL="0" rtl="0" algn="l">
              <a:lnSpc>
                <a:spcPct val="141666"/>
              </a:lnSpc>
              <a:spcBef>
                <a:spcPts val="0"/>
              </a:spcBef>
              <a:spcAft>
                <a:spcPts val="0"/>
              </a:spcAft>
              <a:buNone/>
            </a:pPr>
            <a:r>
              <a:rPr lang="es-419" sz="900">
                <a:solidFill>
                  <a:srgbClr val="FFFFFE"/>
                </a:solidFill>
                <a:latin typeface="Lexend"/>
                <a:ea typeface="Lexend"/>
                <a:cs typeface="Lexend"/>
                <a:sym typeface="Lexend"/>
              </a:rPr>
              <a:t>* skill_moves</a:t>
            </a:r>
            <a:endParaRPr sz="900">
              <a:solidFill>
                <a:srgbClr val="FFFFFE"/>
              </a:solidFill>
              <a:latin typeface="Lexend"/>
              <a:ea typeface="Lexend"/>
              <a:cs typeface="Lexend"/>
              <a:sym typeface="Lexend"/>
            </a:endParaRPr>
          </a:p>
          <a:p>
            <a:pPr indent="0" lvl="0" marL="0" rtl="0" algn="l">
              <a:lnSpc>
                <a:spcPct val="141666"/>
              </a:lnSpc>
              <a:spcBef>
                <a:spcPts val="0"/>
              </a:spcBef>
              <a:spcAft>
                <a:spcPts val="0"/>
              </a:spcAft>
              <a:buNone/>
            </a:pPr>
            <a:r>
              <a:rPr lang="es-419" sz="900">
                <a:solidFill>
                  <a:srgbClr val="FFFFFE"/>
                </a:solidFill>
                <a:latin typeface="Lexend"/>
                <a:ea typeface="Lexend"/>
                <a:cs typeface="Lexend"/>
                <a:sym typeface="Lexend"/>
              </a:rPr>
              <a:t>* value_eur</a:t>
            </a:r>
            <a:endParaRPr sz="900">
              <a:solidFill>
                <a:srgbClr val="FFFFFE"/>
              </a:solidFill>
              <a:latin typeface="Lexend"/>
              <a:ea typeface="Lexend"/>
              <a:cs typeface="Lexend"/>
              <a:sym typeface="Lexend"/>
            </a:endParaRPr>
          </a:p>
          <a:p>
            <a:pPr indent="0" lvl="0" marL="0" rtl="0" algn="l">
              <a:lnSpc>
                <a:spcPct val="141666"/>
              </a:lnSpc>
              <a:spcBef>
                <a:spcPts val="0"/>
              </a:spcBef>
              <a:spcAft>
                <a:spcPts val="0"/>
              </a:spcAft>
              <a:buNone/>
            </a:pPr>
            <a:r>
              <a:rPr lang="es-419" sz="900">
                <a:solidFill>
                  <a:srgbClr val="FFFFFE"/>
                </a:solidFill>
                <a:latin typeface="Lexend"/>
                <a:ea typeface="Lexend"/>
                <a:cs typeface="Lexend"/>
                <a:sym typeface="Lexend"/>
              </a:rPr>
              <a:t>* wage_eur</a:t>
            </a:r>
            <a:endParaRPr sz="900">
              <a:solidFill>
                <a:srgbClr val="FFFFFE"/>
              </a:solidFill>
              <a:latin typeface="Lexend"/>
              <a:ea typeface="Lexend"/>
              <a:cs typeface="Lexend"/>
              <a:sym typeface="Lexend"/>
            </a:endParaRPr>
          </a:p>
          <a:p>
            <a:pPr indent="0" lvl="0" marL="0" rtl="0" algn="l">
              <a:lnSpc>
                <a:spcPct val="141666"/>
              </a:lnSpc>
              <a:spcBef>
                <a:spcPts val="0"/>
              </a:spcBef>
              <a:spcAft>
                <a:spcPts val="0"/>
              </a:spcAft>
              <a:buNone/>
            </a:pPr>
            <a:r>
              <a:t/>
            </a:r>
            <a:endParaRPr sz="900">
              <a:solidFill>
                <a:srgbClr val="FFFFFE"/>
              </a:solidFill>
              <a:latin typeface="Lexend"/>
              <a:ea typeface="Lexend"/>
              <a:cs typeface="Lexend"/>
              <a:sym typeface="Lexend"/>
            </a:endParaRPr>
          </a:p>
        </p:txBody>
      </p:sp>
      <p:pic>
        <p:nvPicPr>
          <p:cNvPr id="288" name="Google Shape;288;p28"/>
          <p:cNvPicPr preferRelativeResize="0"/>
          <p:nvPr/>
        </p:nvPicPr>
        <p:blipFill>
          <a:blip r:embed="rId3">
            <a:alphaModFix/>
          </a:blip>
          <a:stretch>
            <a:fillRect/>
          </a:stretch>
        </p:blipFill>
        <p:spPr>
          <a:xfrm>
            <a:off x="3969775" y="2543913"/>
            <a:ext cx="4089750" cy="2446425"/>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nvSpPr>
        <p:spPr>
          <a:xfrm>
            <a:off x="3169400" y="109975"/>
            <a:ext cx="22059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1200"/>
              </a:spcAft>
              <a:buNone/>
            </a:pPr>
            <a:r>
              <a:rPr lang="es-419" sz="1700" u="sng">
                <a:solidFill>
                  <a:srgbClr val="FFFFFF"/>
                </a:solidFill>
                <a:latin typeface="Oswald"/>
                <a:ea typeface="Oswald"/>
                <a:cs typeface="Oswald"/>
                <a:sym typeface="Oswald"/>
              </a:rPr>
              <a:t>FEATURE SELECTION</a:t>
            </a:r>
            <a:endParaRPr sz="1700" u="sng">
              <a:solidFill>
                <a:srgbClr val="FFFFFF"/>
              </a:solidFill>
              <a:latin typeface="Oswald"/>
              <a:ea typeface="Oswald"/>
              <a:cs typeface="Oswald"/>
              <a:sym typeface="Oswald"/>
            </a:endParaRPr>
          </a:p>
        </p:txBody>
      </p:sp>
      <p:sp>
        <p:nvSpPr>
          <p:cNvPr id="294" name="Google Shape;294;p29"/>
          <p:cNvSpPr txBox="1"/>
          <p:nvPr/>
        </p:nvSpPr>
        <p:spPr>
          <a:xfrm>
            <a:off x="1092775" y="950150"/>
            <a:ext cx="16539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1200"/>
              </a:spcAft>
              <a:buNone/>
            </a:pPr>
            <a:r>
              <a:rPr lang="es-419" sz="1500" u="sng">
                <a:solidFill>
                  <a:srgbClr val="FFFFFF"/>
                </a:solidFill>
                <a:latin typeface="Oswald"/>
                <a:ea typeface="Oswald"/>
                <a:cs typeface="Oswald"/>
                <a:sym typeface="Oswald"/>
              </a:rPr>
              <a:t>DATA CLEANING</a:t>
            </a:r>
            <a:endParaRPr sz="1500" u="sng">
              <a:solidFill>
                <a:srgbClr val="FFFFFF"/>
              </a:solidFill>
              <a:latin typeface="Oswald"/>
              <a:ea typeface="Oswald"/>
              <a:cs typeface="Oswald"/>
              <a:sym typeface="Oswald"/>
            </a:endParaRPr>
          </a:p>
        </p:txBody>
      </p:sp>
      <p:pic>
        <p:nvPicPr>
          <p:cNvPr id="295" name="Google Shape;295;p29"/>
          <p:cNvPicPr preferRelativeResize="0"/>
          <p:nvPr/>
        </p:nvPicPr>
        <p:blipFill>
          <a:blip r:embed="rId3">
            <a:alphaModFix/>
          </a:blip>
          <a:stretch>
            <a:fillRect/>
          </a:stretch>
        </p:blipFill>
        <p:spPr>
          <a:xfrm>
            <a:off x="85425" y="1850463"/>
            <a:ext cx="3856825" cy="1904600"/>
          </a:xfrm>
          <a:prstGeom prst="rect">
            <a:avLst/>
          </a:prstGeom>
          <a:noFill/>
          <a:ln>
            <a:noFill/>
          </a:ln>
        </p:spPr>
      </p:pic>
      <p:pic>
        <p:nvPicPr>
          <p:cNvPr id="296" name="Google Shape;296;p29"/>
          <p:cNvPicPr preferRelativeResize="0"/>
          <p:nvPr/>
        </p:nvPicPr>
        <p:blipFill>
          <a:blip r:embed="rId4">
            <a:alphaModFix/>
          </a:blip>
          <a:stretch>
            <a:fillRect/>
          </a:stretch>
        </p:blipFill>
        <p:spPr>
          <a:xfrm>
            <a:off x="5802000" y="873500"/>
            <a:ext cx="3331400" cy="3705226"/>
          </a:xfrm>
          <a:prstGeom prst="rect">
            <a:avLst/>
          </a:prstGeom>
          <a:noFill/>
          <a:ln>
            <a:noFill/>
          </a:ln>
        </p:spPr>
      </p:pic>
      <p:sp>
        <p:nvSpPr>
          <p:cNvPr id="297" name="Google Shape;297;p29"/>
          <p:cNvSpPr/>
          <p:nvPr/>
        </p:nvSpPr>
        <p:spPr>
          <a:xfrm>
            <a:off x="4029575" y="2885750"/>
            <a:ext cx="1685100" cy="1569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txBox="1"/>
          <p:nvPr/>
        </p:nvSpPr>
        <p:spPr>
          <a:xfrm>
            <a:off x="85425" y="1407963"/>
            <a:ext cx="1973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latin typeface="Oswald"/>
                <a:ea typeface="Oswald"/>
                <a:cs typeface="Oswald"/>
                <a:sym typeface="Oswald"/>
              </a:rPr>
              <a:t>1- Análisis Resumido de datos</a:t>
            </a:r>
            <a:endParaRPr sz="1300">
              <a:solidFill>
                <a:schemeClr val="lt1"/>
              </a:solidFill>
              <a:latin typeface="Oswald"/>
              <a:ea typeface="Oswald"/>
              <a:cs typeface="Oswald"/>
              <a:sym typeface="Oswald"/>
            </a:endParaRPr>
          </a:p>
        </p:txBody>
      </p:sp>
      <p:sp>
        <p:nvSpPr>
          <p:cNvPr id="299" name="Google Shape;299;p29"/>
          <p:cNvSpPr txBox="1"/>
          <p:nvPr/>
        </p:nvSpPr>
        <p:spPr>
          <a:xfrm>
            <a:off x="5802000" y="44849"/>
            <a:ext cx="291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chemeClr val="lt1"/>
                </a:solidFill>
                <a:latin typeface="Oswald"/>
                <a:ea typeface="Oswald"/>
                <a:cs typeface="Oswald"/>
                <a:sym typeface="Oswald"/>
              </a:rPr>
              <a:t>2-Análisis de datos nulos</a:t>
            </a:r>
            <a:endParaRPr sz="1200">
              <a:solidFill>
                <a:schemeClr val="lt1"/>
              </a:solidFill>
              <a:latin typeface="Oswald"/>
              <a:ea typeface="Oswald"/>
              <a:cs typeface="Oswald"/>
              <a:sym typeface="Oswald"/>
            </a:endParaRPr>
          </a:p>
          <a:p>
            <a:pPr indent="0" lvl="0" marL="0" rtl="0" algn="l">
              <a:spcBef>
                <a:spcPts val="0"/>
              </a:spcBef>
              <a:spcAft>
                <a:spcPts val="0"/>
              </a:spcAft>
              <a:buNone/>
            </a:pPr>
            <a:r>
              <a:rPr lang="es-419" sz="1200">
                <a:solidFill>
                  <a:schemeClr val="lt1"/>
                </a:solidFill>
                <a:latin typeface="Oswald"/>
                <a:ea typeface="Oswald"/>
                <a:cs typeface="Oswald"/>
                <a:sym typeface="Oswald"/>
              </a:rPr>
              <a:t>3- Drop de datos nulos</a:t>
            </a:r>
            <a:endParaRPr sz="1200">
              <a:solidFill>
                <a:schemeClr val="lt1"/>
              </a:solidFill>
              <a:latin typeface="Oswald"/>
              <a:ea typeface="Oswald"/>
              <a:cs typeface="Oswald"/>
              <a:sym typeface="Oswald"/>
            </a:endParaRPr>
          </a:p>
          <a:p>
            <a:pPr indent="0" lvl="0" marL="0" rtl="0" algn="l">
              <a:spcBef>
                <a:spcPts val="0"/>
              </a:spcBef>
              <a:spcAft>
                <a:spcPts val="0"/>
              </a:spcAft>
              <a:buNone/>
            </a:pPr>
            <a:r>
              <a:rPr lang="es-419" sz="1200">
                <a:solidFill>
                  <a:schemeClr val="lt1"/>
                </a:solidFill>
                <a:latin typeface="Oswald"/>
                <a:ea typeface="Oswald"/>
                <a:cs typeface="Oswald"/>
                <a:sym typeface="Oswald"/>
              </a:rPr>
              <a:t>4- Transformar los valores en int</a:t>
            </a:r>
            <a:endParaRPr sz="1200">
              <a:solidFill>
                <a:schemeClr val="lt1"/>
              </a:solidFill>
              <a:latin typeface="Oswald"/>
              <a:ea typeface="Oswald"/>
              <a:cs typeface="Oswald"/>
              <a:sym typeface="Oswald"/>
            </a:endParaRPr>
          </a:p>
        </p:txBody>
      </p:sp>
      <p:sp>
        <p:nvSpPr>
          <p:cNvPr id="300" name="Google Shape;300;p29"/>
          <p:cNvSpPr/>
          <p:nvPr/>
        </p:nvSpPr>
        <p:spPr>
          <a:xfrm rot="5400000">
            <a:off x="7444525" y="4779175"/>
            <a:ext cx="378300" cy="1569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0"/>
          <p:cNvPicPr preferRelativeResize="0"/>
          <p:nvPr/>
        </p:nvPicPr>
        <p:blipFill>
          <a:blip r:embed="rId3">
            <a:alphaModFix/>
          </a:blip>
          <a:stretch>
            <a:fillRect/>
          </a:stretch>
        </p:blipFill>
        <p:spPr>
          <a:xfrm>
            <a:off x="3404475" y="423825"/>
            <a:ext cx="5656475" cy="2687950"/>
          </a:xfrm>
          <a:prstGeom prst="rect">
            <a:avLst/>
          </a:prstGeom>
          <a:noFill/>
          <a:ln>
            <a:noFill/>
          </a:ln>
        </p:spPr>
      </p:pic>
      <p:sp>
        <p:nvSpPr>
          <p:cNvPr id="306" name="Google Shape;306;p30"/>
          <p:cNvSpPr/>
          <p:nvPr/>
        </p:nvSpPr>
        <p:spPr>
          <a:xfrm rot="5400000">
            <a:off x="6764225" y="110700"/>
            <a:ext cx="378300" cy="1569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txBox="1"/>
          <p:nvPr/>
        </p:nvSpPr>
        <p:spPr>
          <a:xfrm>
            <a:off x="4914625" y="4498"/>
            <a:ext cx="187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chemeClr val="lt1"/>
                </a:solidFill>
                <a:latin typeface="Oswald"/>
                <a:ea typeface="Oswald"/>
                <a:cs typeface="Oswald"/>
                <a:sym typeface="Oswald"/>
              </a:rPr>
              <a:t>5- ONE-HOT-ENCONDING</a:t>
            </a:r>
            <a:endParaRPr sz="1200">
              <a:solidFill>
                <a:schemeClr val="lt1"/>
              </a:solidFill>
              <a:latin typeface="Oswald"/>
              <a:ea typeface="Oswald"/>
              <a:cs typeface="Oswald"/>
              <a:sym typeface="Oswald"/>
            </a:endParaRPr>
          </a:p>
        </p:txBody>
      </p:sp>
      <p:pic>
        <p:nvPicPr>
          <p:cNvPr id="308" name="Google Shape;308;p30"/>
          <p:cNvPicPr preferRelativeResize="0"/>
          <p:nvPr/>
        </p:nvPicPr>
        <p:blipFill>
          <a:blip r:embed="rId4">
            <a:alphaModFix/>
          </a:blip>
          <a:stretch>
            <a:fillRect/>
          </a:stretch>
        </p:blipFill>
        <p:spPr>
          <a:xfrm>
            <a:off x="187025" y="1773975"/>
            <a:ext cx="1761450" cy="2488200"/>
          </a:xfrm>
          <a:prstGeom prst="rect">
            <a:avLst/>
          </a:prstGeom>
          <a:noFill/>
          <a:ln>
            <a:noFill/>
          </a:ln>
        </p:spPr>
      </p:pic>
      <p:sp>
        <p:nvSpPr>
          <p:cNvPr id="309" name="Google Shape;309;p30"/>
          <p:cNvSpPr/>
          <p:nvPr/>
        </p:nvSpPr>
        <p:spPr>
          <a:xfrm rot="10800000">
            <a:off x="1996225" y="2295150"/>
            <a:ext cx="1360500" cy="1569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txBox="1"/>
          <p:nvPr/>
        </p:nvSpPr>
        <p:spPr>
          <a:xfrm>
            <a:off x="187025" y="1329923"/>
            <a:ext cx="187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chemeClr val="lt1"/>
                </a:solidFill>
                <a:latin typeface="Oswald"/>
                <a:ea typeface="Oswald"/>
                <a:cs typeface="Oswald"/>
                <a:sym typeface="Oswald"/>
              </a:rPr>
              <a:t>6</a:t>
            </a:r>
            <a:r>
              <a:rPr lang="es-419" sz="1200">
                <a:solidFill>
                  <a:schemeClr val="lt1"/>
                </a:solidFill>
                <a:latin typeface="Oswald"/>
                <a:ea typeface="Oswald"/>
                <a:cs typeface="Oswald"/>
                <a:sym typeface="Oswald"/>
              </a:rPr>
              <a:t>- VERIFICAMOS DATOS (INT)</a:t>
            </a:r>
            <a:endParaRPr sz="1200">
              <a:solidFill>
                <a:schemeClr val="lt1"/>
              </a:solidFill>
              <a:latin typeface="Oswald"/>
              <a:ea typeface="Oswald"/>
              <a:cs typeface="Oswald"/>
              <a:sym typeface="Oswald"/>
            </a:endParaRPr>
          </a:p>
        </p:txBody>
      </p:sp>
      <p:pic>
        <p:nvPicPr>
          <p:cNvPr id="311" name="Google Shape;311;p30"/>
          <p:cNvPicPr preferRelativeResize="0"/>
          <p:nvPr/>
        </p:nvPicPr>
        <p:blipFill>
          <a:blip r:embed="rId5">
            <a:alphaModFix/>
          </a:blip>
          <a:stretch>
            <a:fillRect/>
          </a:stretch>
        </p:blipFill>
        <p:spPr>
          <a:xfrm>
            <a:off x="6117325" y="3279100"/>
            <a:ext cx="2663722" cy="1726925"/>
          </a:xfrm>
          <a:prstGeom prst="rect">
            <a:avLst/>
          </a:prstGeom>
          <a:noFill/>
          <a:ln>
            <a:noFill/>
          </a:ln>
        </p:spPr>
      </p:pic>
      <p:sp>
        <p:nvSpPr>
          <p:cNvPr id="312" name="Google Shape;312;p30"/>
          <p:cNvSpPr txBox="1"/>
          <p:nvPr/>
        </p:nvSpPr>
        <p:spPr>
          <a:xfrm>
            <a:off x="4175425" y="3697748"/>
            <a:ext cx="187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chemeClr val="lt1"/>
                </a:solidFill>
                <a:latin typeface="Oswald"/>
                <a:ea typeface="Oswald"/>
                <a:cs typeface="Oswald"/>
                <a:sym typeface="Oswald"/>
              </a:rPr>
              <a:t>7</a:t>
            </a:r>
            <a:r>
              <a:rPr lang="es-419" sz="1200">
                <a:solidFill>
                  <a:schemeClr val="lt1"/>
                </a:solidFill>
                <a:latin typeface="Oswald"/>
                <a:ea typeface="Oswald"/>
                <a:cs typeface="Oswald"/>
                <a:sym typeface="Oswald"/>
              </a:rPr>
              <a:t>- ENTRENAMOS EL MODELO</a:t>
            </a:r>
            <a:endParaRPr sz="1200">
              <a:solidFill>
                <a:schemeClr val="lt1"/>
              </a:solidFill>
              <a:latin typeface="Oswald"/>
              <a:ea typeface="Oswald"/>
              <a:cs typeface="Oswald"/>
              <a:sym typeface="Oswald"/>
            </a:endParaRPr>
          </a:p>
        </p:txBody>
      </p:sp>
      <p:sp>
        <p:nvSpPr>
          <p:cNvPr id="313" name="Google Shape;313;p30"/>
          <p:cNvSpPr/>
          <p:nvPr/>
        </p:nvSpPr>
        <p:spPr>
          <a:xfrm>
            <a:off x="1996225" y="4105275"/>
            <a:ext cx="4051500" cy="1569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6117325" y="4829500"/>
            <a:ext cx="1502700" cy="239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rot="5400000">
            <a:off x="8560250" y="4627900"/>
            <a:ext cx="661800" cy="220200"/>
          </a:xfrm>
          <a:prstGeom prst="bentArrow">
            <a:avLst>
              <a:gd fmla="val 25000" name="adj1"/>
              <a:gd fmla="val 25000" name="adj2"/>
              <a:gd fmla="val 25000" name="adj3"/>
              <a:gd fmla="val 43750" name="adj4"/>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p:nvPr/>
        </p:nvSpPr>
        <p:spPr>
          <a:xfrm rot="5400000">
            <a:off x="1246925" y="110700"/>
            <a:ext cx="378300" cy="1569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txBox="1"/>
          <p:nvPr/>
        </p:nvSpPr>
        <p:spPr>
          <a:xfrm>
            <a:off x="804400" y="340925"/>
            <a:ext cx="694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exend"/>
                <a:ea typeface="Lexend"/>
                <a:cs typeface="Lexend"/>
                <a:sym typeface="Lexend"/>
              </a:rPr>
              <a:t>Vemos que la performance de este entrenamiento es muy baja, tiene un Score de 0.06, es </a:t>
            </a:r>
            <a:r>
              <a:rPr lang="es-419" sz="1100">
                <a:solidFill>
                  <a:schemeClr val="lt1"/>
                </a:solidFill>
                <a:latin typeface="Lexend"/>
                <a:ea typeface="Lexend"/>
                <a:cs typeface="Lexend"/>
                <a:sym typeface="Lexend"/>
              </a:rPr>
              <a:t>bajísimo.</a:t>
            </a:r>
            <a:endParaRPr sz="1300">
              <a:solidFill>
                <a:schemeClr val="lt1"/>
              </a:solidFill>
              <a:latin typeface="Lexend"/>
              <a:ea typeface="Lexend"/>
              <a:cs typeface="Lexend"/>
              <a:sym typeface="Lexend"/>
            </a:endParaRPr>
          </a:p>
        </p:txBody>
      </p:sp>
      <p:sp>
        <p:nvSpPr>
          <p:cNvPr id="322" name="Google Shape;322;p31"/>
          <p:cNvSpPr txBox="1"/>
          <p:nvPr/>
        </p:nvSpPr>
        <p:spPr>
          <a:xfrm>
            <a:off x="1102625" y="694925"/>
            <a:ext cx="769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chemeClr val="lt1"/>
                </a:solidFill>
                <a:latin typeface="Lexend"/>
                <a:ea typeface="Lexend"/>
                <a:cs typeface="Lexend"/>
                <a:sym typeface="Lexend"/>
              </a:rPr>
              <a:t>8- Estrenamos el modelo con las</a:t>
            </a:r>
            <a:r>
              <a:rPr lang="es-419" sz="900">
                <a:solidFill>
                  <a:schemeClr val="lt1"/>
                </a:solidFill>
                <a:latin typeface="Lexend"/>
                <a:ea typeface="Lexend"/>
                <a:cs typeface="Lexend"/>
                <a:sym typeface="Lexend"/>
              </a:rPr>
              <a:t> columnas de Overall y Potential </a:t>
            </a:r>
            <a:r>
              <a:rPr lang="es-419" sz="900">
                <a:solidFill>
                  <a:schemeClr val="lt1"/>
                </a:solidFill>
                <a:latin typeface="Lexend"/>
                <a:ea typeface="Lexend"/>
                <a:cs typeface="Lexend"/>
                <a:sym typeface="Lexend"/>
              </a:rPr>
              <a:t>además</a:t>
            </a:r>
            <a:r>
              <a:rPr lang="es-419" sz="900">
                <a:solidFill>
                  <a:schemeClr val="lt1"/>
                </a:solidFill>
                <a:latin typeface="Lexend"/>
                <a:ea typeface="Lexend"/>
                <a:cs typeface="Lexend"/>
                <a:sym typeface="Lexend"/>
              </a:rPr>
              <a:t> de las que </a:t>
            </a:r>
            <a:r>
              <a:rPr lang="es-419" sz="900">
                <a:solidFill>
                  <a:schemeClr val="lt1"/>
                </a:solidFill>
                <a:latin typeface="Lexend"/>
                <a:ea typeface="Lexend"/>
                <a:cs typeface="Lexend"/>
                <a:sym typeface="Lexend"/>
              </a:rPr>
              <a:t>están</a:t>
            </a:r>
            <a:r>
              <a:rPr lang="es-419" sz="900">
                <a:solidFill>
                  <a:schemeClr val="lt1"/>
                </a:solidFill>
                <a:latin typeface="Lexend"/>
                <a:ea typeface="Lexend"/>
                <a:cs typeface="Lexend"/>
                <a:sym typeface="Lexend"/>
              </a:rPr>
              <a:t>. Hacemos </a:t>
            </a:r>
            <a:r>
              <a:rPr lang="es-419" sz="900">
                <a:solidFill>
                  <a:schemeClr val="lt1"/>
                </a:solidFill>
                <a:latin typeface="Lexend"/>
                <a:ea typeface="Lexend"/>
                <a:cs typeface="Lexend"/>
                <a:sym typeface="Lexend"/>
              </a:rPr>
              <a:t>él</a:t>
            </a:r>
            <a:r>
              <a:rPr lang="es-419" sz="900">
                <a:solidFill>
                  <a:schemeClr val="lt1"/>
                </a:solidFill>
                <a:latin typeface="Lexend"/>
                <a:ea typeface="Lexend"/>
                <a:cs typeface="Lexend"/>
                <a:sym typeface="Lexend"/>
              </a:rPr>
              <a:t> data cleaning que hicimos, volvemos a probar el Random Forest y vemos que va bien.</a:t>
            </a:r>
            <a:endParaRPr sz="1100">
              <a:solidFill>
                <a:schemeClr val="lt1"/>
              </a:solidFill>
              <a:latin typeface="Lexend"/>
              <a:ea typeface="Lexend"/>
              <a:cs typeface="Lexend"/>
              <a:sym typeface="Lexend"/>
            </a:endParaRPr>
          </a:p>
        </p:txBody>
      </p:sp>
      <p:sp>
        <p:nvSpPr>
          <p:cNvPr id="323" name="Google Shape;323;p31"/>
          <p:cNvSpPr txBox="1"/>
          <p:nvPr/>
        </p:nvSpPr>
        <p:spPr>
          <a:xfrm>
            <a:off x="1387175" y="3809513"/>
            <a:ext cx="2298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chemeClr val="lt1"/>
                </a:solidFill>
                <a:latin typeface="Lexend"/>
                <a:ea typeface="Lexend"/>
                <a:cs typeface="Lexend"/>
                <a:sym typeface="Lexend"/>
              </a:rPr>
              <a:t>9- </a:t>
            </a:r>
            <a:r>
              <a:rPr lang="es-419" sz="900">
                <a:solidFill>
                  <a:schemeClr val="lt1"/>
                </a:solidFill>
                <a:latin typeface="Lexend"/>
                <a:ea typeface="Lexend"/>
                <a:cs typeface="Lexend"/>
                <a:sym typeface="Lexend"/>
              </a:rPr>
              <a:t>Para entender que sucede, hacemos la </a:t>
            </a:r>
            <a:r>
              <a:rPr lang="es-419" sz="900">
                <a:solidFill>
                  <a:schemeClr val="lt1"/>
                </a:solidFill>
                <a:latin typeface="Lexend"/>
                <a:ea typeface="Lexend"/>
                <a:cs typeface="Lexend"/>
                <a:sym typeface="Lexend"/>
              </a:rPr>
              <a:t>correlación</a:t>
            </a:r>
            <a:r>
              <a:rPr lang="es-419" sz="900">
                <a:solidFill>
                  <a:schemeClr val="lt1"/>
                </a:solidFill>
                <a:latin typeface="Lexend"/>
                <a:ea typeface="Lexend"/>
                <a:cs typeface="Lexend"/>
                <a:sym typeface="Lexend"/>
              </a:rPr>
              <a:t> y vemos que esas 2 variables son las importantes. Decidimos descartar las </a:t>
            </a:r>
            <a:r>
              <a:rPr lang="es-419" sz="900">
                <a:solidFill>
                  <a:schemeClr val="lt1"/>
                </a:solidFill>
                <a:latin typeface="Lexend"/>
                <a:ea typeface="Lexend"/>
                <a:cs typeface="Lexend"/>
                <a:sym typeface="Lexend"/>
              </a:rPr>
              <a:t>demás</a:t>
            </a:r>
            <a:r>
              <a:rPr lang="es-419" sz="900">
                <a:solidFill>
                  <a:schemeClr val="lt1"/>
                </a:solidFill>
                <a:latin typeface="Lexend"/>
                <a:ea typeface="Lexend"/>
                <a:cs typeface="Lexend"/>
                <a:sym typeface="Lexend"/>
              </a:rPr>
              <a:t>.</a:t>
            </a:r>
            <a:endParaRPr sz="1100">
              <a:latin typeface="Lexend"/>
              <a:ea typeface="Lexend"/>
              <a:cs typeface="Lexend"/>
              <a:sym typeface="Lexend"/>
            </a:endParaRPr>
          </a:p>
        </p:txBody>
      </p:sp>
      <p:pic>
        <p:nvPicPr>
          <p:cNvPr id="324" name="Google Shape;324;p31"/>
          <p:cNvPicPr preferRelativeResize="0"/>
          <p:nvPr/>
        </p:nvPicPr>
        <p:blipFill>
          <a:blip r:embed="rId3">
            <a:alphaModFix/>
          </a:blip>
          <a:stretch>
            <a:fillRect/>
          </a:stretch>
        </p:blipFill>
        <p:spPr>
          <a:xfrm>
            <a:off x="161475" y="1419413"/>
            <a:ext cx="3506667" cy="1803775"/>
          </a:xfrm>
          <a:prstGeom prst="rect">
            <a:avLst/>
          </a:prstGeom>
          <a:noFill/>
          <a:ln>
            <a:noFill/>
          </a:ln>
        </p:spPr>
      </p:pic>
      <p:pic>
        <p:nvPicPr>
          <p:cNvPr id="325" name="Google Shape;325;p31"/>
          <p:cNvPicPr preferRelativeResize="0"/>
          <p:nvPr/>
        </p:nvPicPr>
        <p:blipFill>
          <a:blip r:embed="rId4">
            <a:alphaModFix/>
          </a:blip>
          <a:stretch>
            <a:fillRect/>
          </a:stretch>
        </p:blipFill>
        <p:spPr>
          <a:xfrm>
            <a:off x="5845850" y="1404213"/>
            <a:ext cx="2953576" cy="1834175"/>
          </a:xfrm>
          <a:prstGeom prst="rect">
            <a:avLst/>
          </a:prstGeom>
          <a:noFill/>
          <a:ln>
            <a:noFill/>
          </a:ln>
        </p:spPr>
      </p:pic>
      <p:sp>
        <p:nvSpPr>
          <p:cNvPr id="326" name="Google Shape;326;p31"/>
          <p:cNvSpPr/>
          <p:nvPr/>
        </p:nvSpPr>
        <p:spPr>
          <a:xfrm>
            <a:off x="3685175" y="2235350"/>
            <a:ext cx="2126100" cy="1719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31"/>
          <p:cNvPicPr preferRelativeResize="0"/>
          <p:nvPr/>
        </p:nvPicPr>
        <p:blipFill>
          <a:blip r:embed="rId5">
            <a:alphaModFix/>
          </a:blip>
          <a:stretch>
            <a:fillRect/>
          </a:stretch>
        </p:blipFill>
        <p:spPr>
          <a:xfrm>
            <a:off x="3828075" y="3356725"/>
            <a:ext cx="1487850" cy="1644475"/>
          </a:xfrm>
          <a:prstGeom prst="rect">
            <a:avLst/>
          </a:prstGeom>
          <a:noFill/>
          <a:ln>
            <a:noFill/>
          </a:ln>
        </p:spPr>
      </p:pic>
      <p:sp>
        <p:nvSpPr>
          <p:cNvPr id="328" name="Google Shape;328;p31"/>
          <p:cNvSpPr/>
          <p:nvPr/>
        </p:nvSpPr>
        <p:spPr>
          <a:xfrm>
            <a:off x="5845850" y="2998975"/>
            <a:ext cx="1502700" cy="239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rot="5400000">
            <a:off x="5095125" y="4620425"/>
            <a:ext cx="661800" cy="220200"/>
          </a:xfrm>
          <a:prstGeom prst="bentArrow">
            <a:avLst>
              <a:gd fmla="val 25000" name="adj1"/>
              <a:gd fmla="val 25000" name="adj2"/>
              <a:gd fmla="val 25000" name="adj3"/>
              <a:gd fmla="val 43750" name="adj4"/>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flipH="1" rot="-5400000">
            <a:off x="6073675" y="2544425"/>
            <a:ext cx="779700" cy="2202300"/>
          </a:xfrm>
          <a:prstGeom prst="bentUpArrow">
            <a:avLst>
              <a:gd fmla="val 25000" name="adj1"/>
              <a:gd fmla="val 25000" name="adj2"/>
              <a:gd fmla="val 2500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2672550" y="225175"/>
            <a:ext cx="3794100" cy="86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3800">
                <a:latin typeface="Oswald"/>
                <a:ea typeface="Oswald"/>
                <a:cs typeface="Oswald"/>
                <a:sym typeface="Oswald"/>
              </a:rPr>
              <a:t>Índice</a:t>
            </a:r>
            <a:endParaRPr sz="4100">
              <a:latin typeface="Oswald"/>
              <a:ea typeface="Oswald"/>
              <a:cs typeface="Oswald"/>
              <a:sym typeface="Oswald"/>
            </a:endParaRPr>
          </a:p>
        </p:txBody>
      </p:sp>
      <p:sp>
        <p:nvSpPr>
          <p:cNvPr id="142" name="Google Shape;142;p14"/>
          <p:cNvSpPr txBox="1"/>
          <p:nvPr>
            <p:ph idx="1" type="body"/>
          </p:nvPr>
        </p:nvSpPr>
        <p:spPr>
          <a:xfrm>
            <a:off x="1118075" y="1718275"/>
            <a:ext cx="6171000" cy="14517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Font typeface="Lexend"/>
              <a:buAutoNum type="arabicPeriod"/>
            </a:pPr>
            <a:r>
              <a:rPr lang="es-419" sz="1700">
                <a:latin typeface="Lexend"/>
                <a:ea typeface="Lexend"/>
                <a:cs typeface="Lexend"/>
                <a:sym typeface="Lexend"/>
              </a:rPr>
              <a:t>Contexto </a:t>
            </a:r>
            <a:endParaRPr sz="1700">
              <a:latin typeface="Lexend"/>
              <a:ea typeface="Lexend"/>
              <a:cs typeface="Lexend"/>
              <a:sym typeface="Lexend"/>
            </a:endParaRPr>
          </a:p>
          <a:p>
            <a:pPr indent="-336550" lvl="0" marL="457200" rtl="0" algn="l">
              <a:spcBef>
                <a:spcPts val="0"/>
              </a:spcBef>
              <a:spcAft>
                <a:spcPts val="0"/>
              </a:spcAft>
              <a:buSzPts val="1700"/>
              <a:buFont typeface="Lexend"/>
              <a:buAutoNum type="arabicPeriod"/>
            </a:pPr>
            <a:r>
              <a:rPr lang="es-419" sz="1700">
                <a:latin typeface="Lexend"/>
                <a:ea typeface="Lexend"/>
                <a:cs typeface="Lexend"/>
                <a:sym typeface="Lexend"/>
              </a:rPr>
              <a:t>Hipótesis y Preguntas de interés</a:t>
            </a:r>
            <a:endParaRPr sz="1700">
              <a:latin typeface="Lexend"/>
              <a:ea typeface="Lexend"/>
              <a:cs typeface="Lexend"/>
              <a:sym typeface="Lexend"/>
            </a:endParaRPr>
          </a:p>
          <a:p>
            <a:pPr indent="-336550" lvl="0" marL="457200" rtl="0" algn="l">
              <a:spcBef>
                <a:spcPts val="0"/>
              </a:spcBef>
              <a:spcAft>
                <a:spcPts val="0"/>
              </a:spcAft>
              <a:buSzPts val="1700"/>
              <a:buFont typeface="Lexend"/>
              <a:buAutoNum type="arabicPeriod"/>
            </a:pPr>
            <a:r>
              <a:rPr lang="es-419" sz="1700">
                <a:latin typeface="Lexend"/>
                <a:ea typeface="Lexend"/>
                <a:cs typeface="Lexend"/>
                <a:sym typeface="Lexend"/>
              </a:rPr>
              <a:t>Resumen de la Metadata</a:t>
            </a:r>
            <a:endParaRPr sz="1700">
              <a:latin typeface="Lexend"/>
              <a:ea typeface="Lexend"/>
              <a:cs typeface="Lexend"/>
              <a:sym typeface="Lexend"/>
            </a:endParaRPr>
          </a:p>
          <a:p>
            <a:pPr indent="-336550" lvl="0" marL="457200" rtl="0" algn="l">
              <a:spcBef>
                <a:spcPts val="0"/>
              </a:spcBef>
              <a:spcAft>
                <a:spcPts val="0"/>
              </a:spcAft>
              <a:buSzPts val="1700"/>
              <a:buFont typeface="Lexend"/>
              <a:buAutoNum type="arabicPeriod"/>
            </a:pPr>
            <a:r>
              <a:rPr lang="es-419" sz="1700">
                <a:latin typeface="Lexend"/>
                <a:ea typeface="Lexend"/>
                <a:cs typeface="Lexend"/>
                <a:sym typeface="Lexend"/>
              </a:rPr>
              <a:t>Análisis exploratorio</a:t>
            </a:r>
            <a:endParaRPr sz="1700">
              <a:latin typeface="Lexend"/>
              <a:ea typeface="Lexend"/>
              <a:cs typeface="Lexend"/>
              <a:sym typeface="Lexend"/>
            </a:endParaRPr>
          </a:p>
          <a:p>
            <a:pPr indent="-336550" lvl="0" marL="457200" rtl="0" algn="l">
              <a:spcBef>
                <a:spcPts val="0"/>
              </a:spcBef>
              <a:spcAft>
                <a:spcPts val="0"/>
              </a:spcAft>
              <a:buSzPts val="1700"/>
              <a:buFont typeface="Lexend"/>
              <a:buAutoNum type="arabicPeriod"/>
            </a:pPr>
            <a:r>
              <a:rPr lang="es-419" sz="1700">
                <a:latin typeface="Lexend"/>
                <a:ea typeface="Lexend"/>
                <a:cs typeface="Lexend"/>
                <a:sym typeface="Lexend"/>
              </a:rPr>
              <a:t>Insights y Recomendaciones</a:t>
            </a:r>
            <a:endParaRPr sz="1700">
              <a:latin typeface="Lexend"/>
              <a:ea typeface="Lexend"/>
              <a:cs typeface="Lexend"/>
              <a:sym typeface="Lexend"/>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nvSpPr>
        <p:spPr>
          <a:xfrm>
            <a:off x="6640700" y="137100"/>
            <a:ext cx="2223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chemeClr val="lt1"/>
                </a:solidFill>
                <a:latin typeface="Lexend"/>
                <a:ea typeface="Lexend"/>
                <a:cs typeface="Lexend"/>
                <a:sym typeface="Lexend"/>
              </a:rPr>
              <a:t>11- </a:t>
            </a:r>
            <a:r>
              <a:rPr lang="es-419" sz="900">
                <a:solidFill>
                  <a:schemeClr val="lt1"/>
                </a:solidFill>
                <a:latin typeface="Lexend"/>
                <a:ea typeface="Lexend"/>
                <a:cs typeface="Lexend"/>
                <a:sym typeface="Lexend"/>
              </a:rPr>
              <a:t>Ahora probamos varios modelos, y después, sobre el que elegimos, entrenamos con hiperparámetros</a:t>
            </a:r>
            <a:endParaRPr sz="1100">
              <a:solidFill>
                <a:schemeClr val="lt1"/>
              </a:solidFill>
              <a:latin typeface="Lexend"/>
              <a:ea typeface="Lexend"/>
              <a:cs typeface="Lexend"/>
              <a:sym typeface="Lexend"/>
            </a:endParaRPr>
          </a:p>
        </p:txBody>
      </p:sp>
      <p:pic>
        <p:nvPicPr>
          <p:cNvPr id="336" name="Google Shape;336;p32"/>
          <p:cNvPicPr preferRelativeResize="0"/>
          <p:nvPr/>
        </p:nvPicPr>
        <p:blipFill>
          <a:blip r:embed="rId3">
            <a:alphaModFix/>
          </a:blip>
          <a:stretch>
            <a:fillRect/>
          </a:stretch>
        </p:blipFill>
        <p:spPr>
          <a:xfrm>
            <a:off x="137575" y="1392750"/>
            <a:ext cx="4658175" cy="2786350"/>
          </a:xfrm>
          <a:prstGeom prst="rect">
            <a:avLst/>
          </a:prstGeom>
          <a:noFill/>
          <a:ln>
            <a:noFill/>
          </a:ln>
        </p:spPr>
      </p:pic>
      <p:sp>
        <p:nvSpPr>
          <p:cNvPr id="337" name="Google Shape;337;p32"/>
          <p:cNvSpPr txBox="1"/>
          <p:nvPr/>
        </p:nvSpPr>
        <p:spPr>
          <a:xfrm>
            <a:off x="1127750" y="670113"/>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chemeClr val="lt1"/>
                </a:solidFill>
                <a:latin typeface="Lexend"/>
                <a:ea typeface="Lexend"/>
                <a:cs typeface="Lexend"/>
                <a:sym typeface="Lexend"/>
              </a:rPr>
              <a:t>10- Ahora volvemos a entrenar el modelo SOLO con esas 2 variables, vemos que la performance es alta y decidimos dejar el modelo así.</a:t>
            </a:r>
            <a:endParaRPr sz="1100">
              <a:latin typeface="Lexend"/>
              <a:ea typeface="Lexend"/>
              <a:cs typeface="Lexend"/>
              <a:sym typeface="Lexend"/>
            </a:endParaRPr>
          </a:p>
        </p:txBody>
      </p:sp>
      <p:sp>
        <p:nvSpPr>
          <p:cNvPr id="338" name="Google Shape;338;p32"/>
          <p:cNvSpPr/>
          <p:nvPr/>
        </p:nvSpPr>
        <p:spPr>
          <a:xfrm>
            <a:off x="234750" y="3985000"/>
            <a:ext cx="1309500" cy="194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rot="5400000">
            <a:off x="2065127" y="211200"/>
            <a:ext cx="598200" cy="175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32"/>
          <p:cNvPicPr preferRelativeResize="0"/>
          <p:nvPr/>
        </p:nvPicPr>
        <p:blipFill>
          <a:blip r:embed="rId4">
            <a:alphaModFix/>
          </a:blip>
          <a:stretch>
            <a:fillRect/>
          </a:stretch>
        </p:blipFill>
        <p:spPr>
          <a:xfrm>
            <a:off x="6905287" y="795038"/>
            <a:ext cx="1694425" cy="3847925"/>
          </a:xfrm>
          <a:prstGeom prst="rect">
            <a:avLst/>
          </a:prstGeom>
          <a:noFill/>
          <a:ln>
            <a:noFill/>
          </a:ln>
        </p:spPr>
      </p:pic>
      <p:sp>
        <p:nvSpPr>
          <p:cNvPr id="341" name="Google Shape;341;p32"/>
          <p:cNvSpPr/>
          <p:nvPr/>
        </p:nvSpPr>
        <p:spPr>
          <a:xfrm>
            <a:off x="4944975" y="2760150"/>
            <a:ext cx="1804800" cy="194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rot="5400000">
            <a:off x="8103000" y="4275300"/>
            <a:ext cx="1371900" cy="289800"/>
          </a:xfrm>
          <a:prstGeom prst="bentArrow">
            <a:avLst>
              <a:gd fmla="val 25000" name="adj1"/>
              <a:gd fmla="val 25000" name="adj2"/>
              <a:gd fmla="val 25000" name="adj3"/>
              <a:gd fmla="val 43750" name="adj4"/>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33"/>
          <p:cNvPicPr preferRelativeResize="0"/>
          <p:nvPr/>
        </p:nvPicPr>
        <p:blipFill>
          <a:blip r:embed="rId3">
            <a:alphaModFix/>
          </a:blip>
          <a:stretch>
            <a:fillRect/>
          </a:stretch>
        </p:blipFill>
        <p:spPr>
          <a:xfrm>
            <a:off x="55850" y="700525"/>
            <a:ext cx="3712076" cy="3490876"/>
          </a:xfrm>
          <a:prstGeom prst="rect">
            <a:avLst/>
          </a:prstGeom>
          <a:noFill/>
          <a:ln>
            <a:noFill/>
          </a:ln>
        </p:spPr>
      </p:pic>
      <p:sp>
        <p:nvSpPr>
          <p:cNvPr id="348" name="Google Shape;348;p33"/>
          <p:cNvSpPr/>
          <p:nvPr/>
        </p:nvSpPr>
        <p:spPr>
          <a:xfrm rot="5400000">
            <a:off x="2065127" y="211200"/>
            <a:ext cx="598200" cy="175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33"/>
          <p:cNvPicPr preferRelativeResize="0"/>
          <p:nvPr/>
        </p:nvPicPr>
        <p:blipFill>
          <a:blip r:embed="rId4">
            <a:alphaModFix/>
          </a:blip>
          <a:stretch>
            <a:fillRect/>
          </a:stretch>
        </p:blipFill>
        <p:spPr>
          <a:xfrm>
            <a:off x="55850" y="4240350"/>
            <a:ext cx="4684576" cy="307300"/>
          </a:xfrm>
          <a:prstGeom prst="rect">
            <a:avLst/>
          </a:prstGeom>
          <a:noFill/>
          <a:ln>
            <a:noFill/>
          </a:ln>
        </p:spPr>
      </p:pic>
      <p:sp>
        <p:nvSpPr>
          <p:cNvPr id="350" name="Google Shape;350;p33"/>
          <p:cNvSpPr txBox="1"/>
          <p:nvPr/>
        </p:nvSpPr>
        <p:spPr>
          <a:xfrm>
            <a:off x="2528875" y="-1050"/>
            <a:ext cx="2223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chemeClr val="lt1"/>
                </a:solidFill>
                <a:latin typeface="Lexend"/>
                <a:ea typeface="Lexend"/>
                <a:cs typeface="Lexend"/>
                <a:sym typeface="Lexend"/>
              </a:rPr>
              <a:t>11- Ahora probamos varios modelos, y después, sobre el que elegimos, entrenamos con hiperparámetros</a:t>
            </a:r>
            <a:endParaRPr sz="1100">
              <a:solidFill>
                <a:schemeClr val="lt1"/>
              </a:solidFill>
              <a:latin typeface="Lexend"/>
              <a:ea typeface="Lexend"/>
              <a:cs typeface="Lexend"/>
              <a:sym typeface="Lexend"/>
            </a:endParaRPr>
          </a:p>
        </p:txBody>
      </p:sp>
      <p:pic>
        <p:nvPicPr>
          <p:cNvPr id="351" name="Google Shape;351;p33"/>
          <p:cNvPicPr preferRelativeResize="0"/>
          <p:nvPr/>
        </p:nvPicPr>
        <p:blipFill>
          <a:blip r:embed="rId5">
            <a:alphaModFix/>
          </a:blip>
          <a:stretch>
            <a:fillRect/>
          </a:stretch>
        </p:blipFill>
        <p:spPr>
          <a:xfrm>
            <a:off x="4268850" y="1452800"/>
            <a:ext cx="4806650" cy="797475"/>
          </a:xfrm>
          <a:prstGeom prst="rect">
            <a:avLst/>
          </a:prstGeom>
          <a:noFill/>
          <a:ln>
            <a:noFill/>
          </a:ln>
        </p:spPr>
      </p:pic>
      <p:sp>
        <p:nvSpPr>
          <p:cNvPr id="352" name="Google Shape;352;p33"/>
          <p:cNvSpPr/>
          <p:nvPr/>
        </p:nvSpPr>
        <p:spPr>
          <a:xfrm>
            <a:off x="3864938" y="1869025"/>
            <a:ext cx="306900" cy="1794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a:off x="4421300" y="2056175"/>
            <a:ext cx="1309500" cy="194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rot="5400000">
            <a:off x="5594475" y="3595450"/>
            <a:ext cx="2725800" cy="175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34"/>
          <p:cNvPicPr preferRelativeResize="0"/>
          <p:nvPr/>
        </p:nvPicPr>
        <p:blipFill rotWithShape="1">
          <a:blip r:embed="rId3">
            <a:alphaModFix/>
          </a:blip>
          <a:srcRect b="0" l="0" r="0" t="7381"/>
          <a:stretch/>
        </p:blipFill>
        <p:spPr>
          <a:xfrm>
            <a:off x="209325" y="934500"/>
            <a:ext cx="4754750" cy="2404100"/>
          </a:xfrm>
          <a:prstGeom prst="rect">
            <a:avLst/>
          </a:prstGeom>
          <a:noFill/>
          <a:ln>
            <a:noFill/>
          </a:ln>
        </p:spPr>
      </p:pic>
      <p:pic>
        <p:nvPicPr>
          <p:cNvPr id="360" name="Google Shape;360;p34"/>
          <p:cNvPicPr preferRelativeResize="0"/>
          <p:nvPr/>
        </p:nvPicPr>
        <p:blipFill>
          <a:blip r:embed="rId4">
            <a:alphaModFix/>
          </a:blip>
          <a:stretch>
            <a:fillRect/>
          </a:stretch>
        </p:blipFill>
        <p:spPr>
          <a:xfrm>
            <a:off x="5729500" y="934501"/>
            <a:ext cx="2915050" cy="2795475"/>
          </a:xfrm>
          <a:prstGeom prst="rect">
            <a:avLst/>
          </a:prstGeom>
          <a:noFill/>
          <a:ln>
            <a:noFill/>
          </a:ln>
        </p:spPr>
      </p:pic>
      <p:sp>
        <p:nvSpPr>
          <p:cNvPr id="361" name="Google Shape;361;p34"/>
          <p:cNvSpPr/>
          <p:nvPr/>
        </p:nvSpPr>
        <p:spPr>
          <a:xfrm rot="5400000">
            <a:off x="525077" y="211200"/>
            <a:ext cx="598200" cy="175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txBox="1"/>
          <p:nvPr/>
        </p:nvSpPr>
        <p:spPr>
          <a:xfrm>
            <a:off x="912075" y="345800"/>
            <a:ext cx="3383400" cy="519600"/>
          </a:xfrm>
          <a:prstGeom prst="rect">
            <a:avLst/>
          </a:prstGeom>
          <a:noFill/>
          <a:ln>
            <a:noFill/>
          </a:ln>
        </p:spPr>
        <p:txBody>
          <a:bodyPr anchorCtr="0" anchor="t" bIns="91425" lIns="91425" spcFirstLastPara="1" rIns="91425" wrap="square" tIns="91425">
            <a:spAutoFit/>
          </a:bodyPr>
          <a:lstStyle/>
          <a:p>
            <a:pPr indent="0" lvl="0" marL="0" rtl="0" algn="l">
              <a:lnSpc>
                <a:spcPct val="141666"/>
              </a:lnSpc>
              <a:spcBef>
                <a:spcPts val="0"/>
              </a:spcBef>
              <a:spcAft>
                <a:spcPts val="0"/>
              </a:spcAft>
              <a:buNone/>
            </a:pPr>
            <a:r>
              <a:rPr lang="es-419" sz="900">
                <a:solidFill>
                  <a:schemeClr val="lt1"/>
                </a:solidFill>
                <a:latin typeface="Lexend"/>
                <a:ea typeface="Lexend"/>
                <a:cs typeface="Lexend"/>
                <a:sym typeface="Lexend"/>
              </a:rPr>
              <a:t>12- </a:t>
            </a:r>
            <a:r>
              <a:rPr lang="es-419" sz="900">
                <a:solidFill>
                  <a:schemeClr val="lt1"/>
                </a:solidFill>
                <a:latin typeface="Lexend"/>
                <a:ea typeface="Lexend"/>
                <a:cs typeface="Lexend"/>
                <a:sym typeface="Lexend"/>
              </a:rPr>
              <a:t>Probamos con 10 "Jugadores base" que </a:t>
            </a:r>
            <a:r>
              <a:rPr lang="es-419" sz="900">
                <a:solidFill>
                  <a:schemeClr val="lt1"/>
                </a:solidFill>
                <a:latin typeface="Lexend"/>
                <a:ea typeface="Lexend"/>
                <a:cs typeface="Lexend"/>
                <a:sym typeface="Lexend"/>
              </a:rPr>
              <a:t>en</a:t>
            </a:r>
            <a:r>
              <a:rPr lang="es-419" sz="900">
                <a:solidFill>
                  <a:schemeClr val="lt1"/>
                </a:solidFill>
                <a:latin typeface="Lexend"/>
                <a:ea typeface="Lexend"/>
                <a:cs typeface="Lexend"/>
                <a:sym typeface="Lexend"/>
              </a:rPr>
              <a:t> un futuro tengan esa media (overall) y potencial (potential)</a:t>
            </a:r>
            <a:endParaRPr sz="900">
              <a:solidFill>
                <a:schemeClr val="lt1"/>
              </a:solidFill>
              <a:latin typeface="Lexend"/>
              <a:ea typeface="Lexend"/>
              <a:cs typeface="Lexend"/>
              <a:sym typeface="Lexend"/>
            </a:endParaRPr>
          </a:p>
        </p:txBody>
      </p:sp>
      <p:sp>
        <p:nvSpPr>
          <p:cNvPr id="363" name="Google Shape;363;p34"/>
          <p:cNvSpPr/>
          <p:nvPr/>
        </p:nvSpPr>
        <p:spPr>
          <a:xfrm rot="5400000">
            <a:off x="6579225" y="4328075"/>
            <a:ext cx="1215600" cy="175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5120437" y="2039500"/>
            <a:ext cx="452700" cy="194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txBox="1"/>
          <p:nvPr/>
        </p:nvSpPr>
        <p:spPr>
          <a:xfrm>
            <a:off x="3655075" y="3959975"/>
            <a:ext cx="3383400" cy="912000"/>
          </a:xfrm>
          <a:prstGeom prst="rect">
            <a:avLst/>
          </a:prstGeom>
          <a:noFill/>
          <a:ln>
            <a:noFill/>
          </a:ln>
        </p:spPr>
        <p:txBody>
          <a:bodyPr anchorCtr="0" anchor="t" bIns="91425" lIns="91425" spcFirstLastPara="1" rIns="91425" wrap="square" tIns="91425">
            <a:spAutoFit/>
          </a:bodyPr>
          <a:lstStyle/>
          <a:p>
            <a:pPr indent="0" lvl="0" marL="0" rtl="0" algn="l">
              <a:lnSpc>
                <a:spcPct val="141666"/>
              </a:lnSpc>
              <a:spcBef>
                <a:spcPts val="0"/>
              </a:spcBef>
              <a:spcAft>
                <a:spcPts val="0"/>
              </a:spcAft>
              <a:buNone/>
            </a:pPr>
            <a:r>
              <a:rPr lang="es-419" sz="900">
                <a:solidFill>
                  <a:schemeClr val="lt1"/>
                </a:solidFill>
                <a:latin typeface="Lexend"/>
                <a:ea typeface="Lexend"/>
                <a:cs typeface="Lexend"/>
                <a:sym typeface="Lexend"/>
              </a:rPr>
              <a:t>13- Hicimos la prueba de crear un dataframe usando las predicciones del modelo que entrenamos, y nos dio estos datos en value_eur. Si comparamos con el dataframe que tenemos, tiene mucha precisión.</a:t>
            </a:r>
            <a:endParaRPr sz="900">
              <a:solidFill>
                <a:schemeClr val="lt1"/>
              </a:solidFill>
              <a:latin typeface="Lexend"/>
              <a:ea typeface="Lexend"/>
              <a:cs typeface="Lexend"/>
              <a:sym typeface="Lexend"/>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35"/>
          <p:cNvPicPr preferRelativeResize="0"/>
          <p:nvPr/>
        </p:nvPicPr>
        <p:blipFill>
          <a:blip r:embed="rId3">
            <a:alphaModFix/>
          </a:blip>
          <a:stretch>
            <a:fillRect/>
          </a:stretch>
        </p:blipFill>
        <p:spPr>
          <a:xfrm>
            <a:off x="637313" y="1687650"/>
            <a:ext cx="8258124" cy="595200"/>
          </a:xfrm>
          <a:prstGeom prst="rect">
            <a:avLst/>
          </a:prstGeom>
          <a:noFill/>
          <a:ln>
            <a:noFill/>
          </a:ln>
        </p:spPr>
      </p:pic>
      <p:sp>
        <p:nvSpPr>
          <p:cNvPr id="371" name="Google Shape;371;p35"/>
          <p:cNvSpPr/>
          <p:nvPr/>
        </p:nvSpPr>
        <p:spPr>
          <a:xfrm rot="5400000">
            <a:off x="517602" y="338275"/>
            <a:ext cx="598200" cy="175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txBox="1"/>
          <p:nvPr/>
        </p:nvSpPr>
        <p:spPr>
          <a:xfrm>
            <a:off x="1322550" y="127075"/>
            <a:ext cx="5689800" cy="715800"/>
          </a:xfrm>
          <a:prstGeom prst="rect">
            <a:avLst/>
          </a:prstGeom>
          <a:noFill/>
          <a:ln>
            <a:noFill/>
          </a:ln>
        </p:spPr>
        <p:txBody>
          <a:bodyPr anchorCtr="0" anchor="t" bIns="91425" lIns="91425" spcFirstLastPara="1" rIns="91425" wrap="square" tIns="91425">
            <a:spAutoFit/>
          </a:bodyPr>
          <a:lstStyle/>
          <a:p>
            <a:pPr indent="0" lvl="0" marL="0" rtl="0" algn="l">
              <a:lnSpc>
                <a:spcPct val="141666"/>
              </a:lnSpc>
              <a:spcBef>
                <a:spcPts val="0"/>
              </a:spcBef>
              <a:spcAft>
                <a:spcPts val="0"/>
              </a:spcAft>
              <a:buNone/>
            </a:pPr>
            <a:r>
              <a:rPr lang="es-419" sz="900">
                <a:solidFill>
                  <a:schemeClr val="lt1"/>
                </a:solidFill>
                <a:latin typeface="Lexend"/>
                <a:ea typeface="Lexend"/>
                <a:cs typeface="Lexend"/>
                <a:sym typeface="Lexend"/>
              </a:rPr>
              <a:t>13- Hicimos la prueba de crear un dataframe usando las predicciones del modelo que entrenamos, y nos dio estos datos en </a:t>
            </a:r>
            <a:r>
              <a:rPr lang="es-419" sz="900">
                <a:solidFill>
                  <a:schemeClr val="accent2"/>
                </a:solidFill>
                <a:latin typeface="Lexend"/>
                <a:ea typeface="Lexend"/>
                <a:cs typeface="Lexend"/>
                <a:sym typeface="Lexend"/>
              </a:rPr>
              <a:t>value_eur.</a:t>
            </a:r>
            <a:r>
              <a:rPr lang="es-419" sz="900">
                <a:solidFill>
                  <a:schemeClr val="lt1"/>
                </a:solidFill>
                <a:latin typeface="Lexend"/>
                <a:ea typeface="Lexend"/>
                <a:cs typeface="Lexend"/>
                <a:sym typeface="Lexend"/>
              </a:rPr>
              <a:t> Si comparamos con el dataframe que tenemos, tiene mucha precisión…</a:t>
            </a:r>
            <a:endParaRPr sz="900">
              <a:solidFill>
                <a:schemeClr val="lt1"/>
              </a:solidFill>
              <a:latin typeface="Lexend"/>
              <a:ea typeface="Lexend"/>
              <a:cs typeface="Lexend"/>
              <a:sym typeface="Lexend"/>
            </a:endParaRPr>
          </a:p>
        </p:txBody>
      </p:sp>
      <p:pic>
        <p:nvPicPr>
          <p:cNvPr id="373" name="Google Shape;373;p35"/>
          <p:cNvPicPr preferRelativeResize="0"/>
          <p:nvPr/>
        </p:nvPicPr>
        <p:blipFill>
          <a:blip r:embed="rId4">
            <a:alphaModFix/>
          </a:blip>
          <a:stretch>
            <a:fillRect/>
          </a:stretch>
        </p:blipFill>
        <p:spPr>
          <a:xfrm>
            <a:off x="637325" y="842875"/>
            <a:ext cx="3371850" cy="485775"/>
          </a:xfrm>
          <a:prstGeom prst="rect">
            <a:avLst/>
          </a:prstGeom>
          <a:noFill/>
          <a:ln>
            <a:noFill/>
          </a:ln>
        </p:spPr>
      </p:pic>
      <p:sp>
        <p:nvSpPr>
          <p:cNvPr id="374" name="Google Shape;374;p35"/>
          <p:cNvSpPr/>
          <p:nvPr/>
        </p:nvSpPr>
        <p:spPr>
          <a:xfrm>
            <a:off x="3210175" y="788163"/>
            <a:ext cx="984000" cy="59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p:nvPr/>
        </p:nvSpPr>
        <p:spPr>
          <a:xfrm>
            <a:off x="5950900" y="1687650"/>
            <a:ext cx="672900" cy="59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
          <p:cNvSpPr txBox="1"/>
          <p:nvPr/>
        </p:nvSpPr>
        <p:spPr>
          <a:xfrm>
            <a:off x="637325" y="2587125"/>
            <a:ext cx="5689800" cy="519600"/>
          </a:xfrm>
          <a:prstGeom prst="rect">
            <a:avLst/>
          </a:prstGeom>
          <a:noFill/>
          <a:ln>
            <a:noFill/>
          </a:ln>
        </p:spPr>
        <p:txBody>
          <a:bodyPr anchorCtr="0" anchor="t" bIns="91425" lIns="91425" spcFirstLastPara="1" rIns="91425" wrap="square" tIns="91425">
            <a:spAutoFit/>
          </a:bodyPr>
          <a:lstStyle/>
          <a:p>
            <a:pPr indent="0" lvl="0" marL="0" rtl="0" algn="l">
              <a:lnSpc>
                <a:spcPct val="141666"/>
              </a:lnSpc>
              <a:spcBef>
                <a:spcPts val="0"/>
              </a:spcBef>
              <a:spcAft>
                <a:spcPts val="0"/>
              </a:spcAft>
              <a:buNone/>
            </a:pPr>
            <a:r>
              <a:rPr lang="es-419" sz="900">
                <a:solidFill>
                  <a:schemeClr val="lt1"/>
                </a:solidFill>
                <a:latin typeface="Lexend"/>
                <a:ea typeface="Lexend"/>
                <a:cs typeface="Lexend"/>
                <a:sym typeface="Lexend"/>
              </a:rPr>
              <a:t>…porque si vemos Sofía Hernández (“Jugadora Base”, cuando llegue a ese Potential y Overall va a costar cerca de lo que cuesta un jugador real, con ese Potential y Overall)</a:t>
            </a:r>
            <a:endParaRPr sz="900">
              <a:solidFill>
                <a:schemeClr val="lt1"/>
              </a:solidFill>
              <a:latin typeface="Lexend"/>
              <a:ea typeface="Lexend"/>
              <a:cs typeface="Lexend"/>
              <a:sym typeface="Lexend"/>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6"/>
          <p:cNvSpPr txBox="1"/>
          <p:nvPr>
            <p:ph type="ctrTitle"/>
          </p:nvPr>
        </p:nvSpPr>
        <p:spPr>
          <a:xfrm>
            <a:off x="3537150" y="1428875"/>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latin typeface="Oswald Medium"/>
                <a:ea typeface="Oswald Medium"/>
                <a:cs typeface="Oswald Medium"/>
                <a:sym typeface="Oswald Medium"/>
              </a:rPr>
              <a:t>FIN</a:t>
            </a:r>
            <a:endParaRPr>
              <a:latin typeface="Oswald Medium"/>
              <a:ea typeface="Oswald Medium"/>
              <a:cs typeface="Oswald Medium"/>
              <a:sym typeface="Oswald Medium"/>
            </a:endParaRPr>
          </a:p>
        </p:txBody>
      </p:sp>
      <p:sp>
        <p:nvSpPr>
          <p:cNvPr id="382" name="Google Shape;382;p36"/>
          <p:cNvSpPr txBox="1"/>
          <p:nvPr>
            <p:ph idx="1" type="subTitle"/>
          </p:nvPr>
        </p:nvSpPr>
        <p:spPr>
          <a:xfrm>
            <a:off x="7887475" y="4683625"/>
            <a:ext cx="1138200" cy="384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s-419">
                <a:latin typeface="Oswald Medium"/>
                <a:ea typeface="Oswald Medium"/>
                <a:cs typeface="Oswald Medium"/>
                <a:sym typeface="Oswald Medium"/>
              </a:rPr>
              <a:t>Muchas Gracias</a:t>
            </a:r>
            <a:endParaRPr>
              <a:latin typeface="Oswald Medium"/>
              <a:ea typeface="Oswald Medium"/>
              <a:cs typeface="Oswald Medium"/>
              <a:sym typeface="Oswald Medium"/>
            </a:endParaRPr>
          </a:p>
        </p:txBody>
      </p:sp>
      <p:sp>
        <p:nvSpPr>
          <p:cNvPr id="383" name="Google Shape;383;p36"/>
          <p:cNvSpPr txBox="1"/>
          <p:nvPr/>
        </p:nvSpPr>
        <p:spPr>
          <a:xfrm>
            <a:off x="97200" y="4298725"/>
            <a:ext cx="6945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latin typeface="Oswald"/>
                <a:ea typeface="Oswald"/>
                <a:cs typeface="Oswald"/>
                <a:sym typeface="Oswald"/>
              </a:rPr>
              <a:t>Enlace de Colab: </a:t>
            </a:r>
            <a:r>
              <a:rPr lang="es-419" sz="1300">
                <a:solidFill>
                  <a:schemeClr val="lt1"/>
                </a:solidFill>
                <a:latin typeface="Oswald"/>
                <a:ea typeface="Oswald"/>
                <a:cs typeface="Oswald"/>
                <a:sym typeface="Oswald"/>
              </a:rPr>
              <a:t>https://colab.research.google.com/drive/1k4CK4eOgTfMmPpsNViaLC7Q3E2IA57BQ?usp=sharing</a:t>
            </a:r>
            <a:endParaRPr sz="1300">
              <a:solidFill>
                <a:schemeClr val="lt1"/>
              </a:solidFill>
              <a:latin typeface="Oswald"/>
              <a:ea typeface="Oswald"/>
              <a:cs typeface="Oswald"/>
              <a:sym typeface="Oswald"/>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043325" y="366325"/>
            <a:ext cx="1947000" cy="54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sz="2622">
                <a:latin typeface="Oswald"/>
                <a:ea typeface="Oswald"/>
                <a:cs typeface="Oswald"/>
                <a:sym typeface="Oswald"/>
              </a:rPr>
              <a:t>CONTEXTO</a:t>
            </a:r>
            <a:endParaRPr b="1" sz="2622">
              <a:latin typeface="Oswald"/>
              <a:ea typeface="Oswald"/>
              <a:cs typeface="Oswald"/>
              <a:sym typeface="Oswald"/>
            </a:endParaRPr>
          </a:p>
        </p:txBody>
      </p:sp>
      <p:sp>
        <p:nvSpPr>
          <p:cNvPr id="148" name="Google Shape;148;p15"/>
          <p:cNvSpPr txBox="1"/>
          <p:nvPr>
            <p:ph idx="1" type="body"/>
          </p:nvPr>
        </p:nvSpPr>
        <p:spPr>
          <a:xfrm>
            <a:off x="279150" y="1440450"/>
            <a:ext cx="8609700" cy="3613500"/>
          </a:xfrm>
          <a:prstGeom prst="rect">
            <a:avLst/>
          </a:prstGeom>
        </p:spPr>
        <p:txBody>
          <a:bodyPr anchorCtr="0" anchor="t" bIns="91425" lIns="91425" spcFirstLastPara="1" rIns="91425" wrap="square" tIns="91425">
            <a:normAutofit/>
          </a:bodyPr>
          <a:lstStyle/>
          <a:p>
            <a:pPr indent="0" lvl="0" marL="0" rtl="0" algn="l">
              <a:lnSpc>
                <a:spcPct val="95000"/>
              </a:lnSpc>
              <a:spcBef>
                <a:spcPts val="600"/>
              </a:spcBef>
              <a:spcAft>
                <a:spcPts val="0"/>
              </a:spcAft>
              <a:buNone/>
            </a:pPr>
            <a:r>
              <a:rPr lang="es-419" sz="1200">
                <a:latin typeface="Lexend ExtraLight"/>
                <a:ea typeface="Lexend ExtraLight"/>
                <a:cs typeface="Lexend ExtraLight"/>
                <a:sym typeface="Lexend ExtraLight"/>
              </a:rPr>
              <a:t>Cuando me junto con amigos, y queremos jugar FIFA en el modo "Carrera Entrenador", siempre nos hacemos las mismas preguntas, y comienzan los debates para ver qué hacer a la hora de armar nuestro equipo y salir a la cancha.</a:t>
            </a:r>
            <a:endParaRPr sz="1200">
              <a:latin typeface="Lexend ExtraLight"/>
              <a:ea typeface="Lexend ExtraLight"/>
              <a:cs typeface="Lexend ExtraLight"/>
              <a:sym typeface="Lexend ExtraLight"/>
            </a:endParaRPr>
          </a:p>
          <a:p>
            <a:pPr indent="-304800" lvl="0" marL="457200" rtl="0" algn="l">
              <a:lnSpc>
                <a:spcPct val="95000"/>
              </a:lnSpc>
              <a:spcBef>
                <a:spcPts val="600"/>
              </a:spcBef>
              <a:spcAft>
                <a:spcPts val="0"/>
              </a:spcAft>
              <a:buClr>
                <a:schemeClr val="lt1"/>
              </a:buClr>
              <a:buSzPts val="1200"/>
              <a:buFont typeface="Lexend ExtraLight"/>
              <a:buAutoNum type="arabicPeriod"/>
            </a:pPr>
            <a:r>
              <a:rPr lang="es-419" sz="1200">
                <a:latin typeface="Lexend ExtraLight"/>
                <a:ea typeface="Lexend ExtraLight"/>
                <a:cs typeface="Lexend ExtraLight"/>
                <a:sym typeface="Lexend ExtraLight"/>
              </a:rPr>
              <a:t>¿Qué jugadores son los mejores en cada posición para poder comprar, o pedir a préstamo?</a:t>
            </a:r>
            <a:endParaRPr sz="1200">
              <a:latin typeface="Lexend ExtraLight"/>
              <a:ea typeface="Lexend ExtraLight"/>
              <a:cs typeface="Lexend ExtraLight"/>
              <a:sym typeface="Lexend ExtraLight"/>
            </a:endParaRPr>
          </a:p>
          <a:p>
            <a:pPr indent="-304800" lvl="0" marL="457200" rtl="0" algn="l">
              <a:lnSpc>
                <a:spcPct val="95000"/>
              </a:lnSpc>
              <a:spcBef>
                <a:spcPts val="0"/>
              </a:spcBef>
              <a:spcAft>
                <a:spcPts val="0"/>
              </a:spcAft>
              <a:buClr>
                <a:schemeClr val="lt1"/>
              </a:buClr>
              <a:buSzPts val="1200"/>
              <a:buFont typeface="Lexend ExtraLight"/>
              <a:buAutoNum type="arabicPeriod"/>
            </a:pPr>
            <a:r>
              <a:rPr lang="es-419" sz="1200">
                <a:latin typeface="Lexend ExtraLight"/>
                <a:ea typeface="Lexend ExtraLight"/>
                <a:cs typeface="Lexend ExtraLight"/>
                <a:sym typeface="Lexend ExtraLight"/>
              </a:rPr>
              <a:t>¿Qué jugadores jóvenes van a tener una buena media (overall) en un futuro?</a:t>
            </a:r>
            <a:endParaRPr sz="1200">
              <a:latin typeface="Lexend ExtraLight"/>
              <a:ea typeface="Lexend ExtraLight"/>
              <a:cs typeface="Lexend ExtraLight"/>
              <a:sym typeface="Lexend ExtraLight"/>
            </a:endParaRPr>
          </a:p>
          <a:p>
            <a:pPr indent="-304800" lvl="0" marL="457200" rtl="0" algn="l">
              <a:lnSpc>
                <a:spcPct val="95000"/>
              </a:lnSpc>
              <a:spcBef>
                <a:spcPts val="0"/>
              </a:spcBef>
              <a:spcAft>
                <a:spcPts val="0"/>
              </a:spcAft>
              <a:buClr>
                <a:schemeClr val="lt1"/>
              </a:buClr>
              <a:buSzPts val="1200"/>
              <a:buFont typeface="Lexend ExtraLight"/>
              <a:buAutoNum type="arabicPeriod"/>
            </a:pPr>
            <a:r>
              <a:rPr lang="es-419" sz="1200">
                <a:latin typeface="Lexend ExtraLight"/>
                <a:ea typeface="Lexend ExtraLight"/>
                <a:cs typeface="Lexend ExtraLight"/>
                <a:sym typeface="Lexend ExtraLight"/>
              </a:rPr>
              <a:t>La mejor media(overall), qué país la tiene, para armar un equipo con esa química.</a:t>
            </a:r>
            <a:endParaRPr sz="1200">
              <a:latin typeface="Lexend ExtraLight"/>
              <a:ea typeface="Lexend ExtraLight"/>
              <a:cs typeface="Lexend ExtraLight"/>
              <a:sym typeface="Lexend ExtraLight"/>
            </a:endParaRPr>
          </a:p>
          <a:p>
            <a:pPr indent="0" lvl="0" marL="457200" rtl="0" algn="l">
              <a:lnSpc>
                <a:spcPct val="95000"/>
              </a:lnSpc>
              <a:spcBef>
                <a:spcPts val="1200"/>
              </a:spcBef>
              <a:spcAft>
                <a:spcPts val="0"/>
              </a:spcAft>
              <a:buNone/>
            </a:pPr>
            <a:r>
              <a:t/>
            </a:r>
            <a:endParaRPr sz="1200">
              <a:latin typeface="Lexend ExtraLight"/>
              <a:ea typeface="Lexend ExtraLight"/>
              <a:cs typeface="Lexend ExtraLight"/>
              <a:sym typeface="Lexend ExtraLight"/>
            </a:endParaRPr>
          </a:p>
          <a:p>
            <a:pPr indent="0" lvl="0" marL="0" rtl="0" algn="l">
              <a:lnSpc>
                <a:spcPct val="70000"/>
              </a:lnSpc>
              <a:spcBef>
                <a:spcPts val="1200"/>
              </a:spcBef>
              <a:spcAft>
                <a:spcPts val="0"/>
              </a:spcAft>
              <a:buNone/>
            </a:pPr>
            <a:r>
              <a:rPr lang="es-419" sz="1200" u="sng">
                <a:latin typeface="Lexend ExtraLight"/>
                <a:ea typeface="Lexend ExtraLight"/>
                <a:cs typeface="Lexend ExtraLight"/>
                <a:sym typeface="Lexend ExtraLight"/>
              </a:rPr>
              <a:t>Limitaciones</a:t>
            </a:r>
            <a:endParaRPr sz="1200">
              <a:latin typeface="Lexend ExtraLight"/>
              <a:ea typeface="Lexend ExtraLight"/>
              <a:cs typeface="Lexend ExtraLight"/>
              <a:sym typeface="Lexend ExtraLight"/>
            </a:endParaRPr>
          </a:p>
          <a:p>
            <a:pPr indent="-304800" lvl="0" marL="457200" rtl="0" algn="l">
              <a:lnSpc>
                <a:spcPct val="80000"/>
              </a:lnSpc>
              <a:spcBef>
                <a:spcPts val="1200"/>
              </a:spcBef>
              <a:spcAft>
                <a:spcPts val="0"/>
              </a:spcAft>
              <a:buSzPts val="1200"/>
              <a:buFont typeface="Lexend ExtraLight"/>
              <a:buChar char="➔"/>
            </a:pPr>
            <a:r>
              <a:rPr lang="es-419" sz="1200">
                <a:latin typeface="Lexend ExtraLight"/>
                <a:ea typeface="Lexend ExtraLight"/>
                <a:cs typeface="Lexend ExtraLight"/>
                <a:sym typeface="Lexend ExtraLight"/>
              </a:rPr>
              <a:t>Voy a analizar los datos de un Data Set de FIFA 22 extraído de Kaggle (datos extraídos utilizando la API PÚBLICA DE KAGGLE).</a:t>
            </a:r>
            <a:endParaRPr sz="1200">
              <a:latin typeface="Lexend ExtraLight"/>
              <a:ea typeface="Lexend ExtraLight"/>
              <a:cs typeface="Lexend ExtraLight"/>
              <a:sym typeface="Lexend ExtraLight"/>
            </a:endParaRPr>
          </a:p>
          <a:p>
            <a:pPr indent="0" lvl="0" marL="457200" rtl="0" algn="l">
              <a:lnSpc>
                <a:spcPct val="80000"/>
              </a:lnSpc>
              <a:spcBef>
                <a:spcPts val="0"/>
              </a:spcBef>
              <a:spcAft>
                <a:spcPts val="0"/>
              </a:spcAft>
              <a:buNone/>
            </a:pPr>
            <a:r>
              <a:t/>
            </a:r>
            <a:endParaRPr sz="1200">
              <a:latin typeface="Lexend ExtraLight"/>
              <a:ea typeface="Lexend ExtraLight"/>
              <a:cs typeface="Lexend ExtraLight"/>
              <a:sym typeface="Lexend ExtraLight"/>
            </a:endParaRPr>
          </a:p>
          <a:p>
            <a:pPr indent="-304800" lvl="0" marL="457200" rtl="0" algn="l">
              <a:lnSpc>
                <a:spcPct val="80000"/>
              </a:lnSpc>
              <a:spcBef>
                <a:spcPts val="0"/>
              </a:spcBef>
              <a:spcAft>
                <a:spcPts val="0"/>
              </a:spcAft>
              <a:buSzPts val="1200"/>
              <a:buFont typeface="Lexend ExtraLight"/>
              <a:buChar char="➔"/>
            </a:pPr>
            <a:r>
              <a:rPr lang="es-419" sz="1200">
                <a:latin typeface="Lexend ExtraLight"/>
                <a:ea typeface="Lexend ExtraLight"/>
                <a:cs typeface="Lexend ExtraLight"/>
                <a:sym typeface="Lexend ExtraLight"/>
              </a:rPr>
              <a:t>Buscaremos encontrar insights o conclusiones que nos permitan responder nuestras preguntas, interés, y además nos ayuden a encontrar un buen equipo para competir</a:t>
            </a:r>
            <a:endParaRPr sz="1200">
              <a:latin typeface="Lexend ExtraLight"/>
              <a:ea typeface="Lexend ExtraLight"/>
              <a:cs typeface="Lexend ExtraLight"/>
              <a:sym typeface="Lexend ExtraLight"/>
            </a:endParaRPr>
          </a:p>
          <a:p>
            <a:pPr indent="0" lvl="0" marL="457200" rtl="0" algn="l">
              <a:lnSpc>
                <a:spcPct val="80000"/>
              </a:lnSpc>
              <a:spcBef>
                <a:spcPts val="0"/>
              </a:spcBef>
              <a:spcAft>
                <a:spcPts val="0"/>
              </a:spcAft>
              <a:buNone/>
            </a:pPr>
            <a:r>
              <a:t/>
            </a:r>
            <a:endParaRPr sz="1200">
              <a:latin typeface="Lexend ExtraLight"/>
              <a:ea typeface="Lexend ExtraLight"/>
              <a:cs typeface="Lexend ExtraLight"/>
              <a:sym typeface="Lexend ExtraLight"/>
            </a:endParaRPr>
          </a:p>
          <a:p>
            <a:pPr indent="0" lvl="0" marL="0" rtl="0" algn="l">
              <a:lnSpc>
                <a:spcPct val="80000"/>
              </a:lnSpc>
              <a:spcBef>
                <a:spcPts val="0"/>
              </a:spcBef>
              <a:spcAft>
                <a:spcPts val="0"/>
              </a:spcAft>
              <a:buNone/>
            </a:pPr>
            <a:r>
              <a:t/>
            </a:r>
            <a:endParaRPr sz="1200">
              <a:latin typeface="Lexend ExtraLight"/>
              <a:ea typeface="Lexend ExtraLight"/>
              <a:cs typeface="Lexend ExtraLight"/>
              <a:sym typeface="Lexend ExtraLight"/>
            </a:endParaRPr>
          </a:p>
          <a:p>
            <a:pPr indent="0" lvl="0" marL="0" rtl="0" algn="l">
              <a:lnSpc>
                <a:spcPct val="80000"/>
              </a:lnSpc>
              <a:spcBef>
                <a:spcPts val="0"/>
              </a:spcBef>
              <a:spcAft>
                <a:spcPts val="0"/>
              </a:spcAft>
              <a:buNone/>
            </a:pPr>
            <a:r>
              <a:rPr lang="es-419" sz="1200" u="sng">
                <a:latin typeface="Lexend ExtraLight"/>
                <a:ea typeface="Lexend ExtraLight"/>
                <a:cs typeface="Lexend ExtraLight"/>
                <a:sym typeface="Lexend ExtraLight"/>
              </a:rPr>
              <a:t>Aclaración</a:t>
            </a:r>
            <a:endParaRPr sz="1200" u="sng">
              <a:latin typeface="Lexend ExtraLight"/>
              <a:ea typeface="Lexend ExtraLight"/>
              <a:cs typeface="Lexend ExtraLight"/>
              <a:sym typeface="Lexend ExtraLight"/>
            </a:endParaRPr>
          </a:p>
          <a:p>
            <a:pPr indent="0" lvl="0" marL="0" rtl="0" algn="l">
              <a:lnSpc>
                <a:spcPct val="80000"/>
              </a:lnSpc>
              <a:spcBef>
                <a:spcPts val="0"/>
              </a:spcBef>
              <a:spcAft>
                <a:spcPts val="0"/>
              </a:spcAft>
              <a:buNone/>
            </a:pPr>
            <a:r>
              <a:rPr lang="es-419" sz="1200">
                <a:latin typeface="Lexend ExtraLight"/>
                <a:ea typeface="Lexend ExtraLight"/>
                <a:cs typeface="Lexend ExtraLight"/>
                <a:sym typeface="Lexend ExtraLight"/>
              </a:rPr>
              <a:t>Este trabajo funciona perfectamente para un Data Set de FIFA 19, 20,21 o 23. Porque tienen el mismo formato. Esto es una ventaja</a:t>
            </a:r>
            <a:endParaRPr sz="1200">
              <a:latin typeface="Lexend ExtraLight"/>
              <a:ea typeface="Lexend ExtraLight"/>
              <a:cs typeface="Lexend ExtraLight"/>
              <a:sym typeface="Lexend ExtraLight"/>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91050" y="1567550"/>
            <a:ext cx="3636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latin typeface="Lexend"/>
                <a:ea typeface="Lexend"/>
                <a:cs typeface="Lexend"/>
                <a:sym typeface="Lexend"/>
              </a:rPr>
              <a:t>Preguntas Principales</a:t>
            </a:r>
            <a:endParaRPr u="sng">
              <a:latin typeface="Lexend"/>
              <a:ea typeface="Lexend"/>
              <a:cs typeface="Lexend"/>
              <a:sym typeface="Lexend"/>
            </a:endParaRPr>
          </a:p>
          <a:p>
            <a:pPr indent="-304800" lvl="0" marL="457200" rtl="0" algn="l">
              <a:spcBef>
                <a:spcPts val="1200"/>
              </a:spcBef>
              <a:spcAft>
                <a:spcPts val="0"/>
              </a:spcAft>
              <a:buClr>
                <a:schemeClr val="lt1"/>
              </a:buClr>
              <a:buSzPts val="1200"/>
              <a:buFont typeface="Lexend"/>
              <a:buChar char="➢"/>
            </a:pPr>
            <a:r>
              <a:rPr lang="es-419" sz="1200">
                <a:latin typeface="Lexend"/>
                <a:ea typeface="Lexend"/>
                <a:cs typeface="Lexend"/>
                <a:sym typeface="Lexend"/>
              </a:rPr>
              <a:t>¿Qué jugadores son los mejores en cada posición para poder comprar, o pedir a préstamo?</a:t>
            </a:r>
            <a:endParaRPr sz="1200">
              <a:latin typeface="Lexend"/>
              <a:ea typeface="Lexend"/>
              <a:cs typeface="Lexend"/>
              <a:sym typeface="Lexend"/>
            </a:endParaRPr>
          </a:p>
          <a:p>
            <a:pPr indent="-304800" lvl="0" marL="457200" rtl="0" algn="l">
              <a:spcBef>
                <a:spcPts val="0"/>
              </a:spcBef>
              <a:spcAft>
                <a:spcPts val="0"/>
              </a:spcAft>
              <a:buClr>
                <a:schemeClr val="lt1"/>
              </a:buClr>
              <a:buSzPts val="1200"/>
              <a:buFont typeface="Lexend"/>
              <a:buChar char="➢"/>
            </a:pPr>
            <a:r>
              <a:rPr lang="es-419" sz="1200">
                <a:latin typeface="Lexend"/>
                <a:ea typeface="Lexend"/>
                <a:cs typeface="Lexend"/>
                <a:sym typeface="Lexend"/>
              </a:rPr>
              <a:t>¿Qué jugadores jóvenes van a tener una buena media (overall) en un futuro?</a:t>
            </a:r>
            <a:endParaRPr sz="1200">
              <a:latin typeface="Lexend"/>
              <a:ea typeface="Lexend"/>
              <a:cs typeface="Lexend"/>
              <a:sym typeface="Lexend"/>
            </a:endParaRPr>
          </a:p>
          <a:p>
            <a:pPr indent="-304800" lvl="0" marL="457200" rtl="0" algn="l">
              <a:spcBef>
                <a:spcPts val="0"/>
              </a:spcBef>
              <a:spcAft>
                <a:spcPts val="0"/>
              </a:spcAft>
              <a:buClr>
                <a:schemeClr val="lt1"/>
              </a:buClr>
              <a:buSzPts val="1200"/>
              <a:buFont typeface="Lexend"/>
              <a:buChar char="➢"/>
            </a:pPr>
            <a:r>
              <a:rPr lang="es-419" sz="1200">
                <a:latin typeface="Lexend"/>
                <a:ea typeface="Lexend"/>
                <a:cs typeface="Lexend"/>
                <a:sym typeface="Lexend"/>
              </a:rPr>
              <a:t>La mejor media(overall), ¿qué país la tiene? Para armar un equipo con esa química.</a:t>
            </a:r>
            <a:endParaRPr sz="1200">
              <a:latin typeface="Lexend"/>
              <a:ea typeface="Lexend"/>
              <a:cs typeface="Lexend"/>
              <a:sym typeface="Lexend"/>
            </a:endParaRPr>
          </a:p>
        </p:txBody>
      </p:sp>
      <p:sp>
        <p:nvSpPr>
          <p:cNvPr id="154" name="Google Shape;154;p16"/>
          <p:cNvSpPr txBox="1"/>
          <p:nvPr>
            <p:ph idx="2" type="body"/>
          </p:nvPr>
        </p:nvSpPr>
        <p:spPr>
          <a:xfrm>
            <a:off x="4572001" y="1567550"/>
            <a:ext cx="4399200" cy="2911200"/>
          </a:xfrm>
          <a:prstGeom prst="rect">
            <a:avLst/>
          </a:prstGeom>
        </p:spPr>
        <p:txBody>
          <a:bodyPr anchorCtr="0" anchor="t" bIns="91425" lIns="91425" spcFirstLastPara="1" rIns="91425" wrap="square" tIns="91425">
            <a:normAutofit lnSpcReduction="10000"/>
          </a:bodyPr>
          <a:lstStyle/>
          <a:p>
            <a:pPr indent="0" lvl="0" marL="0" rtl="0" algn="l">
              <a:lnSpc>
                <a:spcPct val="50000"/>
              </a:lnSpc>
              <a:spcBef>
                <a:spcPts val="0"/>
              </a:spcBef>
              <a:spcAft>
                <a:spcPts val="0"/>
              </a:spcAft>
              <a:buNone/>
            </a:pPr>
            <a:r>
              <a:rPr lang="es-419" u="sng">
                <a:latin typeface="Lexend"/>
                <a:ea typeface="Lexend"/>
                <a:cs typeface="Lexend"/>
                <a:sym typeface="Lexend"/>
              </a:rPr>
              <a:t>Preguntas Secundarias</a:t>
            </a:r>
            <a:endParaRPr u="sng">
              <a:latin typeface="Lexend"/>
              <a:ea typeface="Lexend"/>
              <a:cs typeface="Lexend"/>
              <a:sym typeface="Lexend"/>
            </a:endParaRPr>
          </a:p>
          <a:p>
            <a:pPr indent="-304800" lvl="0" marL="457200" rtl="0" algn="l">
              <a:spcBef>
                <a:spcPts val="1200"/>
              </a:spcBef>
              <a:spcAft>
                <a:spcPts val="0"/>
              </a:spcAft>
              <a:buClr>
                <a:schemeClr val="lt1"/>
              </a:buClr>
              <a:buSzPts val="1200"/>
              <a:buFont typeface="Lexend"/>
              <a:buChar char="➢"/>
            </a:pPr>
            <a:r>
              <a:rPr lang="es-419" sz="1200">
                <a:latin typeface="Lexend"/>
                <a:ea typeface="Lexend"/>
                <a:cs typeface="Lexend"/>
                <a:sym typeface="Lexend"/>
              </a:rPr>
              <a:t>¿De los mejores jugadores en cada posición, cuál es el más accesible a la hora de comprarlo?</a:t>
            </a:r>
            <a:endParaRPr sz="1200">
              <a:latin typeface="Lexend"/>
              <a:ea typeface="Lexend"/>
              <a:cs typeface="Lexend"/>
              <a:sym typeface="Lexend"/>
            </a:endParaRPr>
          </a:p>
          <a:p>
            <a:pPr indent="-304800" lvl="0" marL="457200" rtl="0" algn="l">
              <a:spcBef>
                <a:spcPts val="0"/>
              </a:spcBef>
              <a:spcAft>
                <a:spcPts val="0"/>
              </a:spcAft>
              <a:buClr>
                <a:schemeClr val="lt1"/>
              </a:buClr>
              <a:buSzPts val="1200"/>
              <a:buFont typeface="Lexend"/>
              <a:buChar char="➢"/>
            </a:pPr>
            <a:r>
              <a:rPr lang="es-419" sz="1200">
                <a:latin typeface="Lexend"/>
                <a:ea typeface="Lexend"/>
                <a:cs typeface="Lexend"/>
                <a:sym typeface="Lexend"/>
              </a:rPr>
              <a:t>En que es más conveniente fijarse a la hora de comprar un jugador, ¿su media o su potencial? (debido a lo que vamos a pagar, vamos a tener que pagar de sueldo, y lo que le queda de carrera)</a:t>
            </a:r>
            <a:endParaRPr sz="1200">
              <a:latin typeface="Lexend"/>
              <a:ea typeface="Lexend"/>
              <a:cs typeface="Lexend"/>
              <a:sym typeface="Lexend"/>
            </a:endParaRPr>
          </a:p>
          <a:p>
            <a:pPr indent="-304800" lvl="0" marL="457200" rtl="0" algn="l">
              <a:spcBef>
                <a:spcPts val="0"/>
              </a:spcBef>
              <a:spcAft>
                <a:spcPts val="0"/>
              </a:spcAft>
              <a:buClr>
                <a:schemeClr val="lt1"/>
              </a:buClr>
              <a:buSzPts val="1200"/>
              <a:buFont typeface="Lexend"/>
              <a:buChar char="➢"/>
            </a:pPr>
            <a:r>
              <a:rPr lang="es-419" sz="1200">
                <a:latin typeface="Lexend"/>
                <a:ea typeface="Lexend"/>
                <a:cs typeface="Lexend"/>
                <a:sym typeface="Lexend"/>
              </a:rPr>
              <a:t>¿Cuál es el promedio de sueldo de los grandes jugadores? ¿Y el promedio del valor de los grandes jugadores?</a:t>
            </a:r>
            <a:endParaRPr sz="1200">
              <a:latin typeface="Lexend"/>
              <a:ea typeface="Lexend"/>
              <a:cs typeface="Lexend"/>
              <a:sym typeface="Lexend"/>
            </a:endParaRPr>
          </a:p>
          <a:p>
            <a:pPr indent="-304800" lvl="0" marL="457200" rtl="0" algn="l">
              <a:spcBef>
                <a:spcPts val="0"/>
              </a:spcBef>
              <a:spcAft>
                <a:spcPts val="0"/>
              </a:spcAft>
              <a:buClr>
                <a:schemeClr val="lt1"/>
              </a:buClr>
              <a:buSzPts val="1200"/>
              <a:buFont typeface="Lexend"/>
              <a:buChar char="➢"/>
            </a:pPr>
            <a:r>
              <a:rPr lang="es-419" sz="1200">
                <a:latin typeface="Lexend"/>
                <a:ea typeface="Lexend"/>
                <a:cs typeface="Lexend"/>
                <a:sym typeface="Lexend"/>
              </a:rPr>
              <a:t>¿A qué países me conviene enviar mis ojeadores? (Los ojeadores son ayudantes que buscan grandes promesas y jugadores)</a:t>
            </a:r>
            <a:endParaRPr>
              <a:latin typeface="Lexend"/>
              <a:ea typeface="Lexend"/>
              <a:cs typeface="Lexend"/>
              <a:sym typeface="Lexend"/>
            </a:endParaRPr>
          </a:p>
        </p:txBody>
      </p:sp>
      <p:sp>
        <p:nvSpPr>
          <p:cNvPr id="155" name="Google Shape;155;p16"/>
          <p:cNvSpPr txBox="1"/>
          <p:nvPr>
            <p:ph type="title"/>
          </p:nvPr>
        </p:nvSpPr>
        <p:spPr>
          <a:xfrm>
            <a:off x="1043325" y="366325"/>
            <a:ext cx="7247700" cy="56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a:latin typeface="Oswald"/>
                <a:ea typeface="Oswald"/>
                <a:cs typeface="Oswald"/>
                <a:sym typeface="Oswald"/>
              </a:rPr>
              <a:t>PREGUNTAS DE INTERÉS</a:t>
            </a:r>
            <a:endParaRPr b="1">
              <a:latin typeface="Oswald"/>
              <a:ea typeface="Oswald"/>
              <a:cs typeface="Oswald"/>
              <a:sym typeface="Oswald"/>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294525" y="2607775"/>
            <a:ext cx="3472200" cy="5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2200">
                <a:latin typeface="Oswald"/>
                <a:ea typeface="Oswald"/>
                <a:cs typeface="Oswald"/>
                <a:sym typeface="Oswald"/>
              </a:rPr>
              <a:t>RESUMEN DE METADATA</a:t>
            </a:r>
            <a:endParaRPr b="1" sz="2200">
              <a:latin typeface="Oswald"/>
              <a:ea typeface="Oswald"/>
              <a:cs typeface="Oswald"/>
              <a:sym typeface="Oswald"/>
            </a:endParaRPr>
          </a:p>
        </p:txBody>
      </p:sp>
      <p:pic>
        <p:nvPicPr>
          <p:cNvPr id="161" name="Google Shape;161;p17"/>
          <p:cNvPicPr preferRelativeResize="0"/>
          <p:nvPr/>
        </p:nvPicPr>
        <p:blipFill>
          <a:blip r:embed="rId3">
            <a:alphaModFix/>
          </a:blip>
          <a:stretch>
            <a:fillRect/>
          </a:stretch>
        </p:blipFill>
        <p:spPr>
          <a:xfrm>
            <a:off x="4765175" y="58425"/>
            <a:ext cx="976500" cy="469925"/>
          </a:xfrm>
          <a:prstGeom prst="rect">
            <a:avLst/>
          </a:prstGeom>
          <a:noFill/>
          <a:ln>
            <a:noFill/>
          </a:ln>
        </p:spPr>
      </p:pic>
      <p:pic>
        <p:nvPicPr>
          <p:cNvPr id="162" name="Google Shape;162;p17"/>
          <p:cNvPicPr preferRelativeResize="0"/>
          <p:nvPr/>
        </p:nvPicPr>
        <p:blipFill rotWithShape="1">
          <a:blip r:embed="rId4">
            <a:alphaModFix/>
          </a:blip>
          <a:srcRect b="10209" l="0" r="0" t="0"/>
          <a:stretch/>
        </p:blipFill>
        <p:spPr>
          <a:xfrm>
            <a:off x="4735200" y="1044750"/>
            <a:ext cx="4325674" cy="1474675"/>
          </a:xfrm>
          <a:prstGeom prst="rect">
            <a:avLst/>
          </a:prstGeom>
          <a:noFill/>
          <a:ln>
            <a:noFill/>
          </a:ln>
        </p:spPr>
      </p:pic>
      <p:sp>
        <p:nvSpPr>
          <p:cNvPr id="163" name="Google Shape;163;p17"/>
          <p:cNvSpPr/>
          <p:nvPr/>
        </p:nvSpPr>
        <p:spPr>
          <a:xfrm>
            <a:off x="4765175" y="852300"/>
            <a:ext cx="4325700" cy="1494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rot="5400000">
            <a:off x="3831025" y="1707388"/>
            <a:ext cx="1482000" cy="1494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txBox="1"/>
          <p:nvPr/>
        </p:nvSpPr>
        <p:spPr>
          <a:xfrm>
            <a:off x="6399525" y="467388"/>
            <a:ext cx="1771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accent6"/>
                </a:solidFill>
                <a:latin typeface="Lexend SemiBold"/>
                <a:ea typeface="Lexend SemiBold"/>
                <a:cs typeface="Lexend SemiBold"/>
                <a:sym typeface="Lexend SemiBold"/>
              </a:rPr>
              <a:t>110</a:t>
            </a:r>
            <a:r>
              <a:rPr lang="es-419" sz="1300">
                <a:solidFill>
                  <a:schemeClr val="lt1"/>
                </a:solidFill>
                <a:latin typeface="Lexend SemiBold"/>
                <a:ea typeface="Lexend SemiBold"/>
                <a:cs typeface="Lexend SemiBold"/>
                <a:sym typeface="Lexend SemiBold"/>
              </a:rPr>
              <a:t> Columnas</a:t>
            </a:r>
            <a:endParaRPr sz="1300">
              <a:solidFill>
                <a:schemeClr val="lt1"/>
              </a:solidFill>
              <a:latin typeface="Lexend SemiBold"/>
              <a:ea typeface="Lexend SemiBold"/>
              <a:cs typeface="Lexend SemiBold"/>
              <a:sym typeface="Lexend SemiBold"/>
            </a:endParaRPr>
          </a:p>
        </p:txBody>
      </p:sp>
      <p:sp>
        <p:nvSpPr>
          <p:cNvPr id="166" name="Google Shape;166;p17"/>
          <p:cNvSpPr txBox="1"/>
          <p:nvPr/>
        </p:nvSpPr>
        <p:spPr>
          <a:xfrm rot="-5400000">
            <a:off x="3735000" y="1531825"/>
            <a:ext cx="1128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300">
                <a:solidFill>
                  <a:schemeClr val="accent6"/>
                </a:solidFill>
                <a:latin typeface="Lexend SemiBold"/>
                <a:ea typeface="Lexend SemiBold"/>
                <a:cs typeface="Lexend SemiBold"/>
                <a:sym typeface="Lexend SemiBold"/>
              </a:rPr>
              <a:t>19239</a:t>
            </a:r>
            <a:r>
              <a:rPr lang="es-419" sz="1300">
                <a:solidFill>
                  <a:schemeClr val="lt1"/>
                </a:solidFill>
                <a:latin typeface="Lexend SemiBold"/>
                <a:ea typeface="Lexend SemiBold"/>
                <a:cs typeface="Lexend SemiBold"/>
                <a:sym typeface="Lexend SemiBold"/>
              </a:rPr>
              <a:t> Filas</a:t>
            </a:r>
            <a:endParaRPr sz="1300">
              <a:solidFill>
                <a:schemeClr val="lt1"/>
              </a:solidFill>
              <a:latin typeface="Lexend SemiBold"/>
              <a:ea typeface="Lexend SemiBold"/>
              <a:cs typeface="Lexend SemiBold"/>
              <a:sym typeface="Lexend SemiBold"/>
            </a:endParaRPr>
          </a:p>
        </p:txBody>
      </p:sp>
      <p:sp>
        <p:nvSpPr>
          <p:cNvPr id="167" name="Google Shape;167;p17"/>
          <p:cNvSpPr txBox="1"/>
          <p:nvPr/>
        </p:nvSpPr>
        <p:spPr>
          <a:xfrm>
            <a:off x="6014950" y="58425"/>
            <a:ext cx="201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u="sng">
                <a:solidFill>
                  <a:schemeClr val="lt1"/>
                </a:solidFill>
                <a:latin typeface="Lexend SemiBold"/>
                <a:ea typeface="Lexend SemiBold"/>
                <a:cs typeface="Lexend SemiBold"/>
                <a:sym typeface="Lexend SemiBold"/>
              </a:rPr>
              <a:t>Data Frame Original</a:t>
            </a:r>
            <a:endParaRPr sz="1300" u="sng">
              <a:solidFill>
                <a:schemeClr val="lt1"/>
              </a:solidFill>
              <a:latin typeface="Lexend SemiBold"/>
              <a:ea typeface="Lexend SemiBold"/>
              <a:cs typeface="Lexend SemiBold"/>
              <a:sym typeface="Lexend SemiBold"/>
            </a:endParaRPr>
          </a:p>
        </p:txBody>
      </p:sp>
      <p:pic>
        <p:nvPicPr>
          <p:cNvPr id="168" name="Google Shape;168;p17"/>
          <p:cNvPicPr preferRelativeResize="0"/>
          <p:nvPr/>
        </p:nvPicPr>
        <p:blipFill>
          <a:blip r:embed="rId5">
            <a:alphaModFix/>
          </a:blip>
          <a:stretch>
            <a:fillRect/>
          </a:stretch>
        </p:blipFill>
        <p:spPr>
          <a:xfrm>
            <a:off x="4765175" y="2661820"/>
            <a:ext cx="976500" cy="485017"/>
          </a:xfrm>
          <a:prstGeom prst="rect">
            <a:avLst/>
          </a:prstGeom>
          <a:noFill/>
          <a:ln>
            <a:noFill/>
          </a:ln>
        </p:spPr>
      </p:pic>
      <p:sp>
        <p:nvSpPr>
          <p:cNvPr id="169" name="Google Shape;169;p17"/>
          <p:cNvSpPr txBox="1"/>
          <p:nvPr/>
        </p:nvSpPr>
        <p:spPr>
          <a:xfrm>
            <a:off x="6014950" y="2711863"/>
            <a:ext cx="201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u="sng">
                <a:solidFill>
                  <a:schemeClr val="lt1"/>
                </a:solidFill>
                <a:latin typeface="Lexend SemiBold"/>
                <a:ea typeface="Lexend SemiBold"/>
                <a:cs typeface="Lexend SemiBold"/>
                <a:sym typeface="Lexend SemiBold"/>
              </a:rPr>
              <a:t>Data Frame Usado</a:t>
            </a:r>
            <a:endParaRPr sz="1300" u="sng">
              <a:solidFill>
                <a:schemeClr val="lt1"/>
              </a:solidFill>
              <a:latin typeface="Lexend SemiBold"/>
              <a:ea typeface="Lexend SemiBold"/>
              <a:cs typeface="Lexend SemiBold"/>
              <a:sym typeface="Lexend SemiBold"/>
            </a:endParaRPr>
          </a:p>
        </p:txBody>
      </p:sp>
      <p:pic>
        <p:nvPicPr>
          <p:cNvPr id="170" name="Google Shape;170;p17"/>
          <p:cNvPicPr preferRelativeResize="0"/>
          <p:nvPr/>
        </p:nvPicPr>
        <p:blipFill>
          <a:blip r:embed="rId6">
            <a:alphaModFix/>
          </a:blip>
          <a:stretch>
            <a:fillRect/>
          </a:stretch>
        </p:blipFill>
        <p:spPr>
          <a:xfrm>
            <a:off x="4720187" y="3612201"/>
            <a:ext cx="4355676" cy="1368949"/>
          </a:xfrm>
          <a:prstGeom prst="rect">
            <a:avLst/>
          </a:prstGeom>
          <a:noFill/>
          <a:ln>
            <a:noFill/>
          </a:ln>
        </p:spPr>
      </p:pic>
      <p:sp>
        <p:nvSpPr>
          <p:cNvPr id="171" name="Google Shape;171;p17"/>
          <p:cNvSpPr/>
          <p:nvPr/>
        </p:nvSpPr>
        <p:spPr>
          <a:xfrm>
            <a:off x="4720175" y="3398750"/>
            <a:ext cx="4355700" cy="1494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rot="5400000">
            <a:off x="3896100" y="4213400"/>
            <a:ext cx="1351800" cy="1494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txBox="1"/>
          <p:nvPr/>
        </p:nvSpPr>
        <p:spPr>
          <a:xfrm>
            <a:off x="6399513" y="3096763"/>
            <a:ext cx="1771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accent6"/>
                </a:solidFill>
                <a:latin typeface="Lexend SemiBold"/>
                <a:ea typeface="Lexend SemiBold"/>
                <a:cs typeface="Lexend SemiBold"/>
                <a:sym typeface="Lexend SemiBold"/>
              </a:rPr>
              <a:t>8</a:t>
            </a:r>
            <a:r>
              <a:rPr lang="es-419" sz="1300">
                <a:solidFill>
                  <a:schemeClr val="lt1"/>
                </a:solidFill>
                <a:latin typeface="Lexend SemiBold"/>
                <a:ea typeface="Lexend SemiBold"/>
                <a:cs typeface="Lexend SemiBold"/>
                <a:sym typeface="Lexend SemiBold"/>
              </a:rPr>
              <a:t> Columnas</a:t>
            </a:r>
            <a:endParaRPr sz="1300">
              <a:solidFill>
                <a:schemeClr val="lt1"/>
              </a:solidFill>
              <a:latin typeface="Lexend SemiBold"/>
              <a:ea typeface="Lexend SemiBold"/>
              <a:cs typeface="Lexend SemiBold"/>
              <a:sym typeface="Lexend SemiBold"/>
            </a:endParaRPr>
          </a:p>
        </p:txBody>
      </p:sp>
      <p:sp>
        <p:nvSpPr>
          <p:cNvPr id="174" name="Google Shape;174;p17"/>
          <p:cNvSpPr txBox="1"/>
          <p:nvPr/>
        </p:nvSpPr>
        <p:spPr>
          <a:xfrm rot="-5400000">
            <a:off x="3734988" y="4095650"/>
            <a:ext cx="1128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300">
                <a:solidFill>
                  <a:schemeClr val="accent6"/>
                </a:solidFill>
                <a:latin typeface="Lexend SemiBold"/>
                <a:ea typeface="Lexend SemiBold"/>
                <a:cs typeface="Lexend SemiBold"/>
                <a:sym typeface="Lexend SemiBold"/>
              </a:rPr>
              <a:t>19239</a:t>
            </a:r>
            <a:r>
              <a:rPr lang="es-419" sz="1300">
                <a:solidFill>
                  <a:schemeClr val="lt1"/>
                </a:solidFill>
                <a:latin typeface="Lexend SemiBold"/>
                <a:ea typeface="Lexend SemiBold"/>
                <a:cs typeface="Lexend SemiBold"/>
                <a:sym typeface="Lexend SemiBold"/>
              </a:rPr>
              <a:t> Filas</a:t>
            </a:r>
            <a:endParaRPr sz="1300">
              <a:solidFill>
                <a:schemeClr val="lt1"/>
              </a:solidFill>
              <a:latin typeface="Lexend SemiBold"/>
              <a:ea typeface="Lexend SemiBold"/>
              <a:cs typeface="Lexend SemiBold"/>
              <a:sym typeface="Lexend SemiBold"/>
            </a:endParaRP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756550" y="2052975"/>
            <a:ext cx="5201700" cy="1176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s-419" sz="3400">
                <a:latin typeface="Oswald"/>
                <a:ea typeface="Oswald"/>
                <a:cs typeface="Oswald"/>
                <a:sym typeface="Oswald"/>
              </a:rPr>
              <a:t>ANÁLISIS</a:t>
            </a:r>
            <a:r>
              <a:rPr b="1" lang="es-419" sz="3400">
                <a:latin typeface="Oswald"/>
                <a:ea typeface="Oswald"/>
                <a:cs typeface="Oswald"/>
                <a:sym typeface="Oswald"/>
              </a:rPr>
              <a:t> EXPLORATORIO</a:t>
            </a:r>
            <a:endParaRPr b="1" sz="3400">
              <a:latin typeface="Oswald"/>
              <a:ea typeface="Oswald"/>
              <a:cs typeface="Oswald"/>
              <a:sym typeface="Oswald"/>
            </a:endParaRPr>
          </a:p>
          <a:p>
            <a:pPr indent="0" lvl="0" marL="0" rtl="0" algn="ctr">
              <a:spcBef>
                <a:spcPts val="0"/>
              </a:spcBef>
              <a:spcAft>
                <a:spcPts val="0"/>
              </a:spcAft>
              <a:buNone/>
            </a:pPr>
            <a:r>
              <a:rPr b="1" lang="es-419" sz="3400">
                <a:latin typeface="Oswald"/>
                <a:ea typeface="Oswald"/>
                <a:cs typeface="Oswald"/>
                <a:sym typeface="Oswald"/>
              </a:rPr>
              <a:t>(EDA)</a:t>
            </a:r>
            <a:endParaRPr b="1" sz="3400">
              <a:latin typeface="Oswald"/>
              <a:ea typeface="Oswald"/>
              <a:cs typeface="Oswald"/>
              <a:sym typeface="Oswald"/>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983500" y="371325"/>
            <a:ext cx="5363700" cy="5631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1200"/>
              </a:spcAft>
              <a:buSzPts val="990"/>
              <a:buNone/>
            </a:pPr>
            <a:r>
              <a:rPr lang="es-419" sz="1300" u="sng">
                <a:solidFill>
                  <a:srgbClr val="FFFFFF"/>
                </a:solidFill>
                <a:latin typeface="Oswald SemiBold"/>
                <a:ea typeface="Oswald SemiBold"/>
                <a:cs typeface="Oswald SemiBold"/>
                <a:sym typeface="Oswald SemiBold"/>
              </a:rPr>
              <a:t>¿Qué jugadores son los mejores en cada posición para poder comprar?</a:t>
            </a:r>
            <a:endParaRPr sz="1300"/>
          </a:p>
        </p:txBody>
      </p:sp>
      <p:sp>
        <p:nvSpPr>
          <p:cNvPr id="185" name="Google Shape;185;p19"/>
          <p:cNvSpPr txBox="1"/>
          <p:nvPr>
            <p:ph idx="1" type="body"/>
          </p:nvPr>
        </p:nvSpPr>
        <p:spPr>
          <a:xfrm>
            <a:off x="457675" y="1537650"/>
            <a:ext cx="2265300" cy="10341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1018"/>
              <a:buNone/>
            </a:pPr>
            <a:r>
              <a:rPr lang="es-419" sz="839">
                <a:latin typeface="Lexend Medium"/>
                <a:ea typeface="Lexend Medium"/>
                <a:cs typeface="Lexend Medium"/>
                <a:sym typeface="Lexend Medium"/>
              </a:rPr>
              <a:t>En los siguientes gráficos, vemos los 50 mejores jugadores por posición, en orden de más a menos.</a:t>
            </a:r>
            <a:endParaRPr sz="839">
              <a:latin typeface="Lexend Medium"/>
              <a:ea typeface="Lexend Medium"/>
              <a:cs typeface="Lexend Medium"/>
              <a:sym typeface="Lexend Medium"/>
            </a:endParaRPr>
          </a:p>
          <a:p>
            <a:pPr indent="0" lvl="0" marL="0" rtl="0" algn="l">
              <a:lnSpc>
                <a:spcPct val="95000"/>
              </a:lnSpc>
              <a:spcBef>
                <a:spcPts val="600"/>
              </a:spcBef>
              <a:spcAft>
                <a:spcPts val="500"/>
              </a:spcAft>
              <a:buSzPts val="1018"/>
              <a:buNone/>
            </a:pPr>
            <a:r>
              <a:rPr lang="es-419" sz="839">
                <a:latin typeface="Lexend Medium"/>
                <a:ea typeface="Lexend Medium"/>
                <a:cs typeface="Lexend Medium"/>
                <a:sym typeface="Lexend Medium"/>
              </a:rPr>
              <a:t>A la hora de pagar por algún jugador así, podemos ver que….</a:t>
            </a:r>
            <a:endParaRPr sz="1302">
              <a:latin typeface="Lexend Medium"/>
              <a:ea typeface="Lexend Medium"/>
              <a:cs typeface="Lexend Medium"/>
              <a:sym typeface="Lexend Medium"/>
            </a:endParaRPr>
          </a:p>
        </p:txBody>
      </p:sp>
      <p:pic>
        <p:nvPicPr>
          <p:cNvPr id="186" name="Google Shape;186;p19"/>
          <p:cNvPicPr preferRelativeResize="0"/>
          <p:nvPr/>
        </p:nvPicPr>
        <p:blipFill>
          <a:blip r:embed="rId3">
            <a:alphaModFix/>
          </a:blip>
          <a:stretch>
            <a:fillRect/>
          </a:stretch>
        </p:blipFill>
        <p:spPr>
          <a:xfrm>
            <a:off x="3663250" y="934425"/>
            <a:ext cx="5150999" cy="3068600"/>
          </a:xfrm>
          <a:prstGeom prst="rect">
            <a:avLst/>
          </a:prstGeom>
          <a:noFill/>
          <a:ln>
            <a:noFill/>
          </a:ln>
        </p:spPr>
      </p:pic>
      <p:sp>
        <p:nvSpPr>
          <p:cNvPr id="187" name="Google Shape;187;p19"/>
          <p:cNvSpPr txBox="1"/>
          <p:nvPr/>
        </p:nvSpPr>
        <p:spPr>
          <a:xfrm>
            <a:off x="121225" y="3012825"/>
            <a:ext cx="2938200" cy="1933200"/>
          </a:xfrm>
          <a:prstGeom prst="rect">
            <a:avLst/>
          </a:prstGeom>
          <a:noFill/>
          <a:ln>
            <a:noFill/>
          </a:ln>
        </p:spPr>
        <p:txBody>
          <a:bodyPr anchorCtr="0" anchor="t" bIns="91425" lIns="91425" spcFirstLastPara="1" rIns="91425" wrap="square" tIns="91425">
            <a:spAutoFit/>
          </a:bodyPr>
          <a:lstStyle/>
          <a:p>
            <a:pPr indent="-273050" lvl="0" marL="457200" rtl="0" algn="l">
              <a:lnSpc>
                <a:spcPct val="115000"/>
              </a:lnSpc>
              <a:spcBef>
                <a:spcPts val="600"/>
              </a:spcBef>
              <a:spcAft>
                <a:spcPts val="0"/>
              </a:spcAft>
              <a:buClr>
                <a:srgbClr val="FFFFFF"/>
              </a:buClr>
              <a:buSzPts val="700"/>
              <a:buFont typeface="Lexend"/>
              <a:buChar char="●"/>
            </a:pPr>
            <a:r>
              <a:rPr lang="es-419" sz="700">
                <a:solidFill>
                  <a:srgbClr val="FFFFFF"/>
                </a:solidFill>
                <a:latin typeface="Lexend"/>
                <a:ea typeface="Lexend"/>
                <a:cs typeface="Lexend"/>
                <a:sym typeface="Lexend"/>
              </a:rPr>
              <a:t>En arqueros: Neuer, Navas, Lloris y Schmeichel. Cuestan significativamente menos que el resto, pero por ejemplo Neuer es el 3 mejor arquero del juego.</a:t>
            </a:r>
            <a:endParaRPr sz="700">
              <a:solidFill>
                <a:srgbClr val="FFFFFF"/>
              </a:solidFill>
              <a:latin typeface="Lexend"/>
              <a:ea typeface="Lexend"/>
              <a:cs typeface="Lexend"/>
              <a:sym typeface="Lexend"/>
            </a:endParaRPr>
          </a:p>
          <a:p>
            <a:pPr indent="457200" lvl="0" marL="0" rtl="0" algn="l">
              <a:lnSpc>
                <a:spcPct val="115000"/>
              </a:lnSpc>
              <a:spcBef>
                <a:spcPts val="600"/>
              </a:spcBef>
              <a:spcAft>
                <a:spcPts val="0"/>
              </a:spcAft>
              <a:buNone/>
            </a:pPr>
            <a:r>
              <a:rPr lang="es-419" sz="700">
                <a:solidFill>
                  <a:srgbClr val="FFFFFF"/>
                </a:solidFill>
                <a:latin typeface="Lexend"/>
                <a:ea typeface="Lexend"/>
                <a:cs typeface="Lexend"/>
                <a:sym typeface="Lexend"/>
              </a:rPr>
              <a:t>Lo mismo podemos ver en:</a:t>
            </a:r>
            <a:endParaRPr sz="700">
              <a:solidFill>
                <a:srgbClr val="FFFFFF"/>
              </a:solidFill>
              <a:latin typeface="Lexend"/>
              <a:ea typeface="Lexend"/>
              <a:cs typeface="Lexend"/>
              <a:sym typeface="Lexend"/>
            </a:endParaRPr>
          </a:p>
          <a:p>
            <a:pPr indent="-273050" lvl="0" marL="457200" rtl="0" algn="l">
              <a:lnSpc>
                <a:spcPct val="115000"/>
              </a:lnSpc>
              <a:spcBef>
                <a:spcPts val="600"/>
              </a:spcBef>
              <a:spcAft>
                <a:spcPts val="0"/>
              </a:spcAft>
              <a:buClr>
                <a:srgbClr val="FFFFFF"/>
              </a:buClr>
              <a:buSzPts val="700"/>
              <a:buFont typeface="Lexend"/>
              <a:buChar char="●"/>
            </a:pPr>
            <a:r>
              <a:rPr lang="es-419" sz="700">
                <a:solidFill>
                  <a:srgbClr val="FFFFFF"/>
                </a:solidFill>
                <a:latin typeface="Lexend"/>
                <a:ea typeface="Lexend"/>
                <a:cs typeface="Lexend"/>
                <a:sym typeface="Lexend"/>
              </a:rPr>
              <a:t>Defensores: Sergio Ramos, Chiellini y Thiago Silva</a:t>
            </a:r>
            <a:endParaRPr sz="700">
              <a:solidFill>
                <a:srgbClr val="FFFFFF"/>
              </a:solidFill>
              <a:latin typeface="Lexend"/>
              <a:ea typeface="Lexend"/>
              <a:cs typeface="Lexend"/>
              <a:sym typeface="Lexend"/>
            </a:endParaRPr>
          </a:p>
          <a:p>
            <a:pPr indent="-273050" lvl="0" marL="457200" rtl="0" algn="l">
              <a:lnSpc>
                <a:spcPct val="115000"/>
              </a:lnSpc>
              <a:spcBef>
                <a:spcPts val="0"/>
              </a:spcBef>
              <a:spcAft>
                <a:spcPts val="0"/>
              </a:spcAft>
              <a:buClr>
                <a:srgbClr val="FFFFFF"/>
              </a:buClr>
              <a:buSzPts val="700"/>
              <a:buFont typeface="Lexend"/>
              <a:buChar char="●"/>
            </a:pPr>
            <a:r>
              <a:rPr lang="es-419" sz="700">
                <a:solidFill>
                  <a:srgbClr val="FFFFFF"/>
                </a:solidFill>
                <a:latin typeface="Lexend"/>
                <a:ea typeface="Lexend"/>
                <a:cs typeface="Lexend"/>
                <a:sym typeface="Lexend"/>
              </a:rPr>
              <a:t>Mediocampistas: Modric, Pjanic, Rakitic. En este caso, por ejemplo, vemos que Pedri, es bastante más costoso, eso se debe a que es un jugador joven con un gran Potencial</a:t>
            </a:r>
            <a:endParaRPr sz="700">
              <a:solidFill>
                <a:srgbClr val="FFFFFF"/>
              </a:solidFill>
              <a:latin typeface="Lexend"/>
              <a:ea typeface="Lexend"/>
              <a:cs typeface="Lexend"/>
              <a:sym typeface="Lexend"/>
            </a:endParaRPr>
          </a:p>
          <a:p>
            <a:pPr indent="-273050" lvl="0" marL="457200" rtl="0" algn="l">
              <a:lnSpc>
                <a:spcPct val="115000"/>
              </a:lnSpc>
              <a:spcBef>
                <a:spcPts val="0"/>
              </a:spcBef>
              <a:spcAft>
                <a:spcPts val="0"/>
              </a:spcAft>
              <a:buClr>
                <a:srgbClr val="FFFFFF"/>
              </a:buClr>
              <a:buSzPts val="700"/>
              <a:buFont typeface="Lexend"/>
              <a:buChar char="●"/>
            </a:pPr>
            <a:r>
              <a:rPr lang="es-419" sz="700">
                <a:solidFill>
                  <a:srgbClr val="FFFFFF"/>
                </a:solidFill>
                <a:latin typeface="Lexend"/>
                <a:ea typeface="Lexend"/>
                <a:cs typeface="Lexend"/>
                <a:sym typeface="Lexend"/>
              </a:rPr>
              <a:t>Delanteros: Ibrahimovic, Dzeko. Lo mismo que recién, Vinicius en este caso es mucho más caro que jugadores que tienen mejor media, pero se debe a su potencial y edad.</a:t>
            </a:r>
            <a:endParaRPr sz="700">
              <a:solidFill>
                <a:srgbClr val="FFFFFF"/>
              </a:solidFill>
              <a:latin typeface="Lexend"/>
              <a:ea typeface="Lexend"/>
              <a:cs typeface="Lexend"/>
              <a:sym typeface="Lexend"/>
            </a:endParaRPr>
          </a:p>
        </p:txBody>
      </p:sp>
      <p:sp>
        <p:nvSpPr>
          <p:cNvPr id="188" name="Google Shape;188;p19"/>
          <p:cNvSpPr/>
          <p:nvPr/>
        </p:nvSpPr>
        <p:spPr>
          <a:xfrm>
            <a:off x="3379150" y="927025"/>
            <a:ext cx="209400" cy="3312000"/>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rot="5400000">
            <a:off x="6141475" y="1593275"/>
            <a:ext cx="209400" cy="5166000"/>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19"/>
          <p:cNvCxnSpPr>
            <a:stCxn id="185" idx="2"/>
            <a:endCxn id="187" idx="0"/>
          </p:cNvCxnSpPr>
          <p:nvPr/>
        </p:nvCxnSpPr>
        <p:spPr>
          <a:xfrm>
            <a:off x="1590325" y="2571750"/>
            <a:ext cx="0" cy="441000"/>
          </a:xfrm>
          <a:prstGeom prst="straightConnector1">
            <a:avLst/>
          </a:prstGeom>
          <a:noFill/>
          <a:ln cap="flat" cmpd="sng" w="19050">
            <a:solidFill>
              <a:schemeClr val="accent4"/>
            </a:solidFill>
            <a:prstDash val="solid"/>
            <a:round/>
            <a:headEnd len="med" w="med" type="none"/>
            <a:tailEnd len="med" w="med" type="triangle"/>
          </a:ln>
        </p:spPr>
      </p:cxnSp>
      <p:sp>
        <p:nvSpPr>
          <p:cNvPr id="191" name="Google Shape;191;p19"/>
          <p:cNvSpPr txBox="1"/>
          <p:nvPr/>
        </p:nvSpPr>
        <p:spPr>
          <a:xfrm rot="-5400000">
            <a:off x="2512075" y="2299375"/>
            <a:ext cx="143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chemeClr val="accent4"/>
                </a:solidFill>
                <a:latin typeface="Lexend SemiBold"/>
                <a:ea typeface="Lexend SemiBold"/>
                <a:cs typeface="Lexend SemiBold"/>
                <a:sym typeface="Lexend SemiBold"/>
              </a:rPr>
              <a:t>Valor (value_eur)</a:t>
            </a:r>
            <a:endParaRPr sz="1000">
              <a:solidFill>
                <a:schemeClr val="accent4"/>
              </a:solidFill>
              <a:latin typeface="Lexend SemiBold"/>
              <a:ea typeface="Lexend SemiBold"/>
              <a:cs typeface="Lexend SemiBold"/>
              <a:sym typeface="Lexend SemiBold"/>
            </a:endParaRPr>
          </a:p>
        </p:txBody>
      </p:sp>
      <p:sp>
        <p:nvSpPr>
          <p:cNvPr id="192" name="Google Shape;192;p19"/>
          <p:cNvSpPr txBox="1"/>
          <p:nvPr/>
        </p:nvSpPr>
        <p:spPr>
          <a:xfrm rot="609">
            <a:off x="5399125" y="4281125"/>
            <a:ext cx="169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chemeClr val="accent4"/>
                </a:solidFill>
                <a:latin typeface="Lexend SemiBold"/>
                <a:ea typeface="Lexend SemiBold"/>
                <a:cs typeface="Lexend SemiBold"/>
                <a:sym typeface="Lexend SemiBold"/>
              </a:rPr>
              <a:t>Nombre (short_name)</a:t>
            </a:r>
            <a:endParaRPr sz="1000">
              <a:solidFill>
                <a:schemeClr val="accent4"/>
              </a:solidFill>
              <a:latin typeface="Lexend SemiBold"/>
              <a:ea typeface="Lexend SemiBold"/>
              <a:cs typeface="Lexend SemiBold"/>
              <a:sym typeface="Lexend SemiBold"/>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nvSpPr>
        <p:spPr>
          <a:xfrm>
            <a:off x="1001400" y="201875"/>
            <a:ext cx="79998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1200"/>
              </a:spcAft>
              <a:buNone/>
            </a:pPr>
            <a:r>
              <a:rPr lang="es-419" sz="1300" u="sng">
                <a:solidFill>
                  <a:srgbClr val="FFFFFE"/>
                </a:solidFill>
                <a:latin typeface="Oswald Medium"/>
                <a:ea typeface="Oswald Medium"/>
                <a:cs typeface="Oswald Medium"/>
                <a:sym typeface="Oswald Medium"/>
              </a:rPr>
              <a:t>En que es más conveniente fijarse a la hora de comprar un jugador, ¿su media o su potencial? (debido a lo que vamos a pagar, vamos a tener que pagar de sueldo, y lo que le queda de carrera)</a:t>
            </a:r>
            <a:endParaRPr sz="1300" u="sng">
              <a:solidFill>
                <a:srgbClr val="FFFFFE"/>
              </a:solidFill>
              <a:latin typeface="Oswald Medium"/>
              <a:ea typeface="Oswald Medium"/>
              <a:cs typeface="Oswald Medium"/>
              <a:sym typeface="Oswald Medium"/>
            </a:endParaRPr>
          </a:p>
        </p:txBody>
      </p:sp>
      <p:sp>
        <p:nvSpPr>
          <p:cNvPr id="198" name="Google Shape;198;p20"/>
          <p:cNvSpPr txBox="1"/>
          <p:nvPr/>
        </p:nvSpPr>
        <p:spPr>
          <a:xfrm>
            <a:off x="80950" y="2895000"/>
            <a:ext cx="2864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FFFFFF"/>
                </a:solidFill>
                <a:latin typeface="Lexend"/>
                <a:ea typeface="Lexend"/>
                <a:cs typeface="Lexend"/>
                <a:sym typeface="Lexend"/>
              </a:rPr>
              <a:t>En este punto tomaremos como ejemplo los 50 mejores jugadores y podemos ver que hay más cantidad de jugadores con potencial alto, que con media actual alta. Además, el promedio de potencial, es mayor al promedio de la media actual.</a:t>
            </a:r>
            <a:endParaRPr sz="1000">
              <a:solidFill>
                <a:srgbClr val="FFFFFF"/>
              </a:solidFill>
              <a:latin typeface="Lexend"/>
              <a:ea typeface="Lexend"/>
              <a:cs typeface="Lexend"/>
              <a:sym typeface="Lexend"/>
            </a:endParaRPr>
          </a:p>
        </p:txBody>
      </p:sp>
      <p:pic>
        <p:nvPicPr>
          <p:cNvPr id="199" name="Google Shape;199;p20"/>
          <p:cNvPicPr preferRelativeResize="0"/>
          <p:nvPr/>
        </p:nvPicPr>
        <p:blipFill>
          <a:blip r:embed="rId3">
            <a:alphaModFix/>
          </a:blip>
          <a:stretch>
            <a:fillRect/>
          </a:stretch>
        </p:blipFill>
        <p:spPr>
          <a:xfrm>
            <a:off x="3333200" y="929000"/>
            <a:ext cx="5668000" cy="1832363"/>
          </a:xfrm>
          <a:prstGeom prst="rect">
            <a:avLst/>
          </a:prstGeom>
          <a:noFill/>
          <a:ln>
            <a:noFill/>
          </a:ln>
        </p:spPr>
      </p:pic>
      <p:pic>
        <p:nvPicPr>
          <p:cNvPr id="200" name="Google Shape;200;p20"/>
          <p:cNvPicPr preferRelativeResize="0"/>
          <p:nvPr/>
        </p:nvPicPr>
        <p:blipFill>
          <a:blip r:embed="rId4">
            <a:alphaModFix/>
          </a:blip>
          <a:stretch>
            <a:fillRect/>
          </a:stretch>
        </p:blipFill>
        <p:spPr>
          <a:xfrm>
            <a:off x="5237400" y="3014363"/>
            <a:ext cx="3703933" cy="2014337"/>
          </a:xfrm>
          <a:prstGeom prst="rect">
            <a:avLst/>
          </a:prstGeom>
          <a:noFill/>
          <a:ln>
            <a:noFill/>
          </a:ln>
        </p:spPr>
      </p:pic>
      <p:sp>
        <p:nvSpPr>
          <p:cNvPr id="201" name="Google Shape;201;p20"/>
          <p:cNvSpPr/>
          <p:nvPr/>
        </p:nvSpPr>
        <p:spPr>
          <a:xfrm>
            <a:off x="4754700" y="3744300"/>
            <a:ext cx="266400" cy="258900"/>
          </a:xfrm>
          <a:prstGeom prst="rect">
            <a:avLst/>
          </a:prstGeom>
          <a:solidFill>
            <a:srgbClr val="3C78D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4754700" y="4046025"/>
            <a:ext cx="266400" cy="258900"/>
          </a:xfrm>
          <a:prstGeom prst="rect">
            <a:avLst/>
          </a:prstGeom>
          <a:solidFill>
            <a:srgbClr val="EF6645"/>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txBox="1"/>
          <p:nvPr/>
        </p:nvSpPr>
        <p:spPr>
          <a:xfrm>
            <a:off x="3964800" y="3719850"/>
            <a:ext cx="880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800">
                <a:solidFill>
                  <a:srgbClr val="FFFFFF"/>
                </a:solidFill>
                <a:latin typeface="Lato"/>
                <a:ea typeface="Lato"/>
                <a:cs typeface="Lato"/>
                <a:sym typeface="Lato"/>
              </a:rPr>
              <a:t>Overall: </a:t>
            </a:r>
            <a:r>
              <a:rPr b="1" lang="es-419" sz="800">
                <a:solidFill>
                  <a:srgbClr val="3C78D8"/>
                </a:solidFill>
                <a:latin typeface="Lato"/>
                <a:ea typeface="Lato"/>
                <a:cs typeface="Lato"/>
                <a:sym typeface="Lato"/>
              </a:rPr>
              <a:t>88.4</a:t>
            </a:r>
            <a:endParaRPr b="1" sz="800">
              <a:solidFill>
                <a:srgbClr val="3C78D8"/>
              </a:solidFill>
              <a:latin typeface="Lato"/>
              <a:ea typeface="Lato"/>
              <a:cs typeface="Lato"/>
              <a:sym typeface="Lato"/>
            </a:endParaRPr>
          </a:p>
        </p:txBody>
      </p:sp>
      <p:sp>
        <p:nvSpPr>
          <p:cNvPr id="204" name="Google Shape;204;p20"/>
          <p:cNvSpPr txBox="1"/>
          <p:nvPr/>
        </p:nvSpPr>
        <p:spPr>
          <a:xfrm>
            <a:off x="3836850" y="4015425"/>
            <a:ext cx="95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800">
                <a:solidFill>
                  <a:srgbClr val="FFFFFF"/>
                </a:solidFill>
                <a:latin typeface="Lato"/>
                <a:ea typeface="Lato"/>
                <a:cs typeface="Lato"/>
                <a:sym typeface="Lato"/>
              </a:rPr>
              <a:t>Potencial: </a:t>
            </a:r>
            <a:r>
              <a:rPr b="1" lang="es-419" sz="800">
                <a:solidFill>
                  <a:srgbClr val="EF6645"/>
                </a:solidFill>
                <a:latin typeface="Lato"/>
                <a:ea typeface="Lato"/>
                <a:cs typeface="Lato"/>
                <a:sym typeface="Lato"/>
              </a:rPr>
              <a:t>89.6</a:t>
            </a:r>
            <a:endParaRPr b="1" sz="800">
              <a:solidFill>
                <a:srgbClr val="EF6645"/>
              </a:solidFill>
              <a:latin typeface="Lato"/>
              <a:ea typeface="Lato"/>
              <a:cs typeface="Lato"/>
              <a:sym typeface="Lato"/>
            </a:endParaRPr>
          </a:p>
        </p:txBody>
      </p:sp>
      <p:sp>
        <p:nvSpPr>
          <p:cNvPr id="205" name="Google Shape;205;p20"/>
          <p:cNvSpPr txBox="1"/>
          <p:nvPr/>
        </p:nvSpPr>
        <p:spPr>
          <a:xfrm>
            <a:off x="980175" y="4026075"/>
            <a:ext cx="546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800">
                <a:solidFill>
                  <a:schemeClr val="lt1"/>
                </a:solidFill>
                <a:latin typeface="Lexend Medium"/>
                <a:ea typeface="Lexend Medium"/>
                <a:cs typeface="Lexend Medium"/>
                <a:sym typeface="Lexend Medium"/>
              </a:rPr>
              <a:t>...</a:t>
            </a:r>
            <a:endParaRPr sz="1800">
              <a:solidFill>
                <a:schemeClr val="lt1"/>
              </a:solidFill>
              <a:latin typeface="Lexend Medium"/>
              <a:ea typeface="Lexend Medium"/>
              <a:cs typeface="Lexend Medium"/>
              <a:sym typeface="Lexend Medium"/>
            </a:endParaRPr>
          </a:p>
        </p:txBody>
      </p:sp>
      <p:sp>
        <p:nvSpPr>
          <p:cNvPr id="206" name="Google Shape;206;p20"/>
          <p:cNvSpPr/>
          <p:nvPr/>
        </p:nvSpPr>
        <p:spPr>
          <a:xfrm>
            <a:off x="1119975" y="4510650"/>
            <a:ext cx="266400" cy="5628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nvSpPr>
        <p:spPr>
          <a:xfrm>
            <a:off x="1195925" y="815625"/>
            <a:ext cx="7775400" cy="8004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FFFFE"/>
              </a:buClr>
              <a:buSzPts val="1000"/>
              <a:buFont typeface="Lexend"/>
              <a:buChar char="❏"/>
            </a:pPr>
            <a:r>
              <a:rPr lang="es-419" sz="1000">
                <a:solidFill>
                  <a:srgbClr val="FFFFFE"/>
                </a:solidFill>
                <a:latin typeface="Lexend"/>
                <a:ea typeface="Lexend"/>
                <a:cs typeface="Lexend"/>
                <a:sym typeface="Lexend"/>
              </a:rPr>
              <a:t>Aquí vemos que en el gráfico del lado izquierdo(media y edad) los valores más altos se encuentran más a la derecha, esto quiere decir que de los 50 mejores jugadores los mejores superan los 28 años. </a:t>
            </a:r>
            <a:endParaRPr sz="1000">
              <a:solidFill>
                <a:srgbClr val="FFFFFE"/>
              </a:solidFill>
              <a:latin typeface="Lexend"/>
              <a:ea typeface="Lexend"/>
              <a:cs typeface="Lexend"/>
              <a:sym typeface="Lexend"/>
            </a:endParaRPr>
          </a:p>
          <a:p>
            <a:pPr indent="-292100" lvl="0" marL="457200" rtl="0" algn="l">
              <a:spcBef>
                <a:spcPts val="0"/>
              </a:spcBef>
              <a:spcAft>
                <a:spcPts val="0"/>
              </a:spcAft>
              <a:buClr>
                <a:srgbClr val="FFFFFE"/>
              </a:buClr>
              <a:buSzPts val="1000"/>
              <a:buFont typeface="Lexend"/>
              <a:buChar char="❏"/>
            </a:pPr>
            <a:r>
              <a:rPr lang="es-419" sz="1000">
                <a:solidFill>
                  <a:srgbClr val="FFFFFE"/>
                </a:solidFill>
                <a:latin typeface="Lexend"/>
                <a:ea typeface="Lexend"/>
                <a:cs typeface="Lexend"/>
                <a:sym typeface="Lexend"/>
              </a:rPr>
              <a:t>Y el gráfico de la derecha(potencial vs. edad) es al revés, los puntos más altos están del lado izquierdo, esto quiere decir que de los 50 mejores jugadores, los que tienen más potencial a desarrollar son menores a 25 años.</a:t>
            </a:r>
            <a:endParaRPr sz="1000">
              <a:solidFill>
                <a:srgbClr val="FFFFFF"/>
              </a:solidFill>
              <a:latin typeface="Lexend"/>
              <a:ea typeface="Lexend"/>
              <a:cs typeface="Lexend"/>
              <a:sym typeface="Lexend"/>
            </a:endParaRPr>
          </a:p>
        </p:txBody>
      </p:sp>
      <p:pic>
        <p:nvPicPr>
          <p:cNvPr id="212" name="Google Shape;212;p21"/>
          <p:cNvPicPr preferRelativeResize="0"/>
          <p:nvPr/>
        </p:nvPicPr>
        <p:blipFill>
          <a:blip r:embed="rId3">
            <a:alphaModFix/>
          </a:blip>
          <a:stretch>
            <a:fillRect/>
          </a:stretch>
        </p:blipFill>
        <p:spPr>
          <a:xfrm>
            <a:off x="692725" y="1616025"/>
            <a:ext cx="7997798" cy="2585500"/>
          </a:xfrm>
          <a:prstGeom prst="rect">
            <a:avLst/>
          </a:prstGeom>
          <a:noFill/>
          <a:ln>
            <a:noFill/>
          </a:ln>
        </p:spPr>
      </p:pic>
      <p:sp>
        <p:nvSpPr>
          <p:cNvPr id="213" name="Google Shape;213;p21"/>
          <p:cNvSpPr txBox="1"/>
          <p:nvPr/>
        </p:nvSpPr>
        <p:spPr>
          <a:xfrm>
            <a:off x="4418613" y="-82225"/>
            <a:ext cx="54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lt1"/>
                </a:solidFill>
                <a:latin typeface="Lexend Medium"/>
                <a:ea typeface="Lexend Medium"/>
                <a:cs typeface="Lexend Medium"/>
                <a:sym typeface="Lexend Medium"/>
              </a:rPr>
              <a:t>...</a:t>
            </a:r>
            <a:endParaRPr sz="1000">
              <a:solidFill>
                <a:schemeClr val="lt1"/>
              </a:solidFill>
              <a:latin typeface="Lexend Medium"/>
              <a:ea typeface="Lexend Medium"/>
              <a:cs typeface="Lexend Medium"/>
              <a:sym typeface="Lexend Medium"/>
            </a:endParaRPr>
          </a:p>
        </p:txBody>
      </p:sp>
      <p:sp>
        <p:nvSpPr>
          <p:cNvPr id="214" name="Google Shape;214;p21"/>
          <p:cNvSpPr/>
          <p:nvPr/>
        </p:nvSpPr>
        <p:spPr>
          <a:xfrm>
            <a:off x="4558413" y="252825"/>
            <a:ext cx="266400" cy="5628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txBox="1"/>
          <p:nvPr/>
        </p:nvSpPr>
        <p:spPr>
          <a:xfrm>
            <a:off x="4418613" y="4096575"/>
            <a:ext cx="546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800">
                <a:solidFill>
                  <a:schemeClr val="lt1"/>
                </a:solidFill>
                <a:latin typeface="Lexend Medium"/>
                <a:ea typeface="Lexend Medium"/>
                <a:cs typeface="Lexend Medium"/>
                <a:sym typeface="Lexend Medium"/>
              </a:rPr>
              <a:t>...</a:t>
            </a:r>
            <a:endParaRPr sz="1800">
              <a:solidFill>
                <a:schemeClr val="lt1"/>
              </a:solidFill>
              <a:latin typeface="Lexend Medium"/>
              <a:ea typeface="Lexend Medium"/>
              <a:cs typeface="Lexend Medium"/>
              <a:sym typeface="Lexend Medium"/>
            </a:endParaRPr>
          </a:p>
        </p:txBody>
      </p:sp>
      <p:sp>
        <p:nvSpPr>
          <p:cNvPr id="216" name="Google Shape;216;p21"/>
          <p:cNvSpPr/>
          <p:nvPr/>
        </p:nvSpPr>
        <p:spPr>
          <a:xfrm>
            <a:off x="4558413" y="4520900"/>
            <a:ext cx="266400" cy="5628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