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Bebas Neu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C86463-2DE8-4379-A725-7B8181A5876C}">
  <a:tblStyle styleId="{ACC86463-2DE8-4379-A725-7B8181A587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Bebas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79de29faa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179de29faa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Assuming that an additional warehouse would also cost $150k per year…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122aa10d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122aa10d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Another warehouse in CA would allow us to reduce costs the most, with </a:t>
            </a: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5.8% in total savings.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next optimal location for a warehouse would have been TX, which would've reduced costs by almost 4%.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122aa10d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122aa10d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122aa10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122aa10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122aa10d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122aa10d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19af2677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19af2677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122aa10d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122aa10d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savings: </a:t>
            </a:r>
            <a:r>
              <a:rPr lang="en"/>
              <a:t>specifically reflects the balance between savings on shipping costs and the additional fixed costs incurred by operating the warehouses.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7ab91d93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7ab91d93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client is a fast-growing company selling widgets across the continental US. Our consulting team believes that as the company expands, they may benefit from moving from a single distribution warehouse (currently located in Syracuse, NY) to multiple distribution points.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Minimizing costs during business expansion is challenging, especially given our existing warehouse maintenance and shipping costs.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 with our rapid growth rate in sales of 15% a year, expansion may be necessary to continue supporting our business.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122aa10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122aa10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122aa10d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122aa10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79de29fa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79de29fa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should keep this information in mind as we determine our best savings opportunities; California is also one of the farthest (and thus has the most expensive shipping cost) states from New York within the continental United States.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Although Hawaii is the farthest state from New York, and has the most expensive shipments due to air freight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122aa10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122aa10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state with the highest shipment costs is</a:t>
            </a:r>
            <a:r>
              <a:rPr b="1" lang="en">
                <a:solidFill>
                  <a:schemeClr val="dk1"/>
                </a:solidFill>
              </a:rPr>
              <a:t> CA.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22aa10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122aa10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the last slide, Shipments to CA from our warehouse location in Syracuse, NY make up approximately 31% of our annual shipping costs, and 28% of our </a:t>
            </a:r>
            <a:r>
              <a:rPr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annual costs.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is significant, compared to what percent shipments to other states make up of our total shipping costs.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Shipments to Texas, which is the second top shipment recipient state, make up roughly 21% of our total annual costs, and shipments to Hawaii, although most expensive due to the air freight cost, make up less than 2% of our total annual costs.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122aa10d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122aa10d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122aa10d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122aa10d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observe our farthest distances for shipments are to California, Texas, and Florida.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know shipments to California are costing us the most money, as shipment prices are mainly based on distance--so opening up an additional distribution point in CA is most likely a strong savings opportunity for us.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Furthermore--geographically, Texas and California are closer apart than Texas and New York. This difference in distance is prety significant; since the distance between TX and CA is &lt;1250 mi, another warehouse in CA would bring down shipping costs per package from the current rate of $11.90/package when shipping from NY to TX to $8.70/per package when shipping from CA to TX.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Given Texas is our top second shipment location, another warehouse in California would reduce these shipping costs to TX, making a warehouse in CA would be an optimal savings opportunity.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56713"/>
            <a:ext cx="7518600" cy="24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610988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287200" y="0"/>
            <a:ext cx="856800" cy="209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388300"/>
            <a:ext cx="770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1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rgbClr val="003B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720000" y="388300"/>
            <a:ext cx="770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" name="Google Shape;51;p14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1601375"/>
            <a:ext cx="900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384050"/>
            <a:ext cx="77040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504700"/>
            <a:ext cx="77040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5055279" y="2389551"/>
            <a:ext cx="25056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1583300" y="2389551"/>
            <a:ext cx="25056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5055275" y="20815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1583300" y="20815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20000" y="388300"/>
            <a:ext cx="770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6"/>
          <p:cNvSpPr/>
          <p:nvPr/>
        </p:nvSpPr>
        <p:spPr>
          <a:xfrm rot="5400000">
            <a:off x="-2131350" y="2131350"/>
            <a:ext cx="4572000" cy="309300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71655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2" name="Google Shape;32;p7"/>
          <p:cNvSpPr/>
          <p:nvPr>
            <p:ph idx="2" type="pic"/>
          </p:nvPr>
        </p:nvSpPr>
        <p:spPr>
          <a:xfrm>
            <a:off x="5662850" y="832225"/>
            <a:ext cx="2966100" cy="326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5046401" y="1587400"/>
            <a:ext cx="33843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subTitle"/>
          </p:nvPr>
        </p:nvSpPr>
        <p:spPr>
          <a:xfrm>
            <a:off x="713450" y="1587400"/>
            <a:ext cx="33843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b="1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b="1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b="1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b="1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b="1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b="1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b="1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b="1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b="1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713225" y="1056713"/>
            <a:ext cx="7518600" cy="24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Minimization </a:t>
            </a:r>
            <a:r>
              <a:rPr lang="en">
                <a:solidFill>
                  <a:schemeClr val="dk2"/>
                </a:solidFill>
              </a:rPr>
              <a:t>with </a:t>
            </a:r>
            <a:r>
              <a:rPr lang="en">
                <a:solidFill>
                  <a:schemeClr val="dk2"/>
                </a:solidFill>
              </a:rPr>
              <a:t>Expansion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713225" y="3610988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Noreen Mayat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720000" y="356000"/>
            <a:ext cx="770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Savings Opportunities</a:t>
            </a:r>
            <a:endParaRPr/>
          </a:p>
        </p:txBody>
      </p:sp>
      <p:grpSp>
        <p:nvGrpSpPr>
          <p:cNvPr id="126" name="Google Shape;126;p24"/>
          <p:cNvGrpSpPr/>
          <p:nvPr/>
        </p:nvGrpSpPr>
        <p:grpSpPr>
          <a:xfrm>
            <a:off x="2567545" y="1997525"/>
            <a:ext cx="1837687" cy="1906650"/>
            <a:chOff x="2567545" y="1997525"/>
            <a:chExt cx="1837687" cy="1906650"/>
          </a:xfrm>
        </p:grpSpPr>
        <p:cxnSp>
          <p:nvCxnSpPr>
            <p:cNvPr id="127" name="Google Shape;127;p24"/>
            <p:cNvCxnSpPr>
              <a:stCxn id="128" idx="3"/>
              <a:endCxn id="129" idx="1"/>
            </p:cNvCxnSpPr>
            <p:nvPr/>
          </p:nvCxnSpPr>
          <p:spPr>
            <a:xfrm>
              <a:off x="2567545" y="2201825"/>
              <a:ext cx="248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0" name="Google Shape;130;p24"/>
            <p:cNvGrpSpPr/>
            <p:nvPr/>
          </p:nvGrpSpPr>
          <p:grpSpPr>
            <a:xfrm>
              <a:off x="2816125" y="1997525"/>
              <a:ext cx="1589107" cy="1906650"/>
              <a:chOff x="2816125" y="1997525"/>
              <a:chExt cx="1589107" cy="1906650"/>
            </a:xfrm>
          </p:grpSpPr>
          <p:sp>
            <p:nvSpPr>
              <p:cNvPr id="129" name="Google Shape;129;p24"/>
              <p:cNvSpPr txBox="1"/>
              <p:nvPr/>
            </p:nvSpPr>
            <p:spPr>
              <a:xfrm>
                <a:off x="2816132" y="1997525"/>
                <a:ext cx="1589100" cy="408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Step 02</a:t>
                </a:r>
                <a:endParaRPr b="1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" name="Google Shape;131;p24"/>
              <p:cNvSpPr txBox="1"/>
              <p:nvPr/>
            </p:nvSpPr>
            <p:spPr>
              <a:xfrm>
                <a:off x="2816125" y="2888675"/>
                <a:ext cx="1589100" cy="10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900"/>
                  </a:spcBef>
                  <a:spcAft>
                    <a:spcPts val="700"/>
                  </a:spcAft>
                  <a:buNone/>
                </a:pPr>
                <a:r>
                  <a:rPr lang="en" sz="120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Calculate all shipping costs from our hypothetical new warehouse.</a:t>
                </a:r>
                <a:endParaRPr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132" name="Google Shape;132;p24"/>
              <p:cNvCxnSpPr/>
              <p:nvPr/>
            </p:nvCxnSpPr>
            <p:spPr>
              <a:xfrm>
                <a:off x="3610695" y="2406125"/>
                <a:ext cx="0" cy="42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3" name="Google Shape;133;p24"/>
          <p:cNvGrpSpPr/>
          <p:nvPr/>
        </p:nvGrpSpPr>
        <p:grpSpPr>
          <a:xfrm>
            <a:off x="4405232" y="1997525"/>
            <a:ext cx="1837693" cy="1731600"/>
            <a:chOff x="4405232" y="1997525"/>
            <a:chExt cx="1837693" cy="1731600"/>
          </a:xfrm>
        </p:grpSpPr>
        <p:cxnSp>
          <p:nvCxnSpPr>
            <p:cNvPr id="134" name="Google Shape;134;p24"/>
            <p:cNvCxnSpPr>
              <a:stCxn id="129" idx="3"/>
              <a:endCxn id="135" idx="1"/>
            </p:cNvCxnSpPr>
            <p:nvPr/>
          </p:nvCxnSpPr>
          <p:spPr>
            <a:xfrm>
              <a:off x="4405232" y="2201825"/>
              <a:ext cx="248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24"/>
            <p:cNvGrpSpPr/>
            <p:nvPr/>
          </p:nvGrpSpPr>
          <p:grpSpPr>
            <a:xfrm>
              <a:off x="4653818" y="1997525"/>
              <a:ext cx="1589107" cy="1731600"/>
              <a:chOff x="4653818" y="1997525"/>
              <a:chExt cx="1589107" cy="1731600"/>
            </a:xfrm>
          </p:grpSpPr>
          <p:sp>
            <p:nvSpPr>
              <p:cNvPr id="135" name="Google Shape;135;p24"/>
              <p:cNvSpPr txBox="1"/>
              <p:nvPr/>
            </p:nvSpPr>
            <p:spPr>
              <a:xfrm>
                <a:off x="4653818" y="1997525"/>
                <a:ext cx="1589100" cy="408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Step 03</a:t>
                </a:r>
                <a:endParaRPr b="1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7" name="Google Shape;137;p24"/>
              <p:cNvSpPr txBox="1"/>
              <p:nvPr/>
            </p:nvSpPr>
            <p:spPr>
              <a:xfrm>
                <a:off x="4653825" y="2830325"/>
                <a:ext cx="1589100" cy="8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900"/>
                  </a:spcBef>
                  <a:spcAft>
                    <a:spcPts val="700"/>
                  </a:spcAft>
                  <a:buNone/>
                </a:pPr>
                <a:r>
                  <a:rPr lang="en" sz="120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Choose the minimal shipping cost for each of our shipments.</a:t>
                </a:r>
                <a:endParaRPr sz="12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138" name="Google Shape;138;p24"/>
              <p:cNvCxnSpPr/>
              <p:nvPr/>
            </p:nvCxnSpPr>
            <p:spPr>
              <a:xfrm>
                <a:off x="5448370" y="2406125"/>
                <a:ext cx="0" cy="42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9" name="Google Shape;139;p24"/>
          <p:cNvGrpSpPr/>
          <p:nvPr/>
        </p:nvGrpSpPr>
        <p:grpSpPr>
          <a:xfrm>
            <a:off x="6242918" y="1997525"/>
            <a:ext cx="1837807" cy="1939800"/>
            <a:chOff x="6242918" y="1997525"/>
            <a:chExt cx="1837807" cy="1939800"/>
          </a:xfrm>
        </p:grpSpPr>
        <p:cxnSp>
          <p:nvCxnSpPr>
            <p:cNvPr id="140" name="Google Shape;140;p24"/>
            <p:cNvCxnSpPr>
              <a:stCxn id="135" idx="3"/>
              <a:endCxn id="141" idx="1"/>
            </p:cNvCxnSpPr>
            <p:nvPr/>
          </p:nvCxnSpPr>
          <p:spPr>
            <a:xfrm>
              <a:off x="6242918" y="2201825"/>
              <a:ext cx="248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" name="Google Shape;142;p24"/>
            <p:cNvGrpSpPr/>
            <p:nvPr/>
          </p:nvGrpSpPr>
          <p:grpSpPr>
            <a:xfrm>
              <a:off x="6491530" y="1997525"/>
              <a:ext cx="1589195" cy="1939800"/>
              <a:chOff x="6491530" y="1997525"/>
              <a:chExt cx="1589195" cy="1939800"/>
            </a:xfrm>
          </p:grpSpPr>
          <p:sp>
            <p:nvSpPr>
              <p:cNvPr id="141" name="Google Shape;141;p24"/>
              <p:cNvSpPr txBox="1"/>
              <p:nvPr/>
            </p:nvSpPr>
            <p:spPr>
              <a:xfrm>
                <a:off x="6491530" y="1997525"/>
                <a:ext cx="1589100" cy="408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Step 04</a:t>
                </a:r>
                <a:endParaRPr b="1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" name="Google Shape;143;p24"/>
              <p:cNvSpPr txBox="1"/>
              <p:nvPr/>
            </p:nvSpPr>
            <p:spPr>
              <a:xfrm>
                <a:off x="6491625" y="2855525"/>
                <a:ext cx="1589100" cy="108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Include </a:t>
                </a:r>
                <a:endParaRPr sz="12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annual maintenance cost of </a:t>
                </a:r>
                <a:r>
                  <a:rPr lang="en" sz="1200">
                    <a:solidFill>
                      <a:schemeClr val="accent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$150K</a:t>
                </a:r>
                <a:r>
                  <a:rPr lang="en" sz="120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for each warehouse.</a:t>
                </a:r>
                <a:endParaRPr sz="12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144" name="Google Shape;144;p24"/>
              <p:cNvCxnSpPr/>
              <p:nvPr/>
            </p:nvCxnSpPr>
            <p:spPr>
              <a:xfrm>
                <a:off x="7286045" y="2406125"/>
                <a:ext cx="0" cy="42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5" name="Google Shape;145;p24"/>
          <p:cNvGrpSpPr/>
          <p:nvPr/>
        </p:nvGrpSpPr>
        <p:grpSpPr>
          <a:xfrm>
            <a:off x="978425" y="1997525"/>
            <a:ext cx="1589120" cy="1739450"/>
            <a:chOff x="978425" y="1997525"/>
            <a:chExt cx="1589120" cy="1739450"/>
          </a:xfrm>
        </p:grpSpPr>
        <p:sp>
          <p:nvSpPr>
            <p:cNvPr id="128" name="Google Shape;128;p24"/>
            <p:cNvSpPr txBox="1"/>
            <p:nvPr/>
          </p:nvSpPr>
          <p:spPr>
            <a:xfrm>
              <a:off x="978445" y="1997525"/>
              <a:ext cx="1589100" cy="40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Step 01</a:t>
              </a:r>
              <a:endPara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6" name="Google Shape;146;p24"/>
            <p:cNvSpPr txBox="1"/>
            <p:nvPr/>
          </p:nvSpPr>
          <p:spPr>
            <a:xfrm>
              <a:off x="978425" y="2838175"/>
              <a:ext cx="1589100" cy="8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900"/>
                </a:spcBef>
                <a:spcAft>
                  <a:spcPts val="700"/>
                </a:spcAft>
                <a:buNone/>
              </a:pPr>
              <a:r>
                <a:rPr lang="en" sz="12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Calculate all shipping costs from our existing warehouse in NY.</a:t>
              </a:r>
              <a:endPara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47" name="Google Shape;147;p24"/>
            <p:cNvCxnSpPr/>
            <p:nvPr/>
          </p:nvCxnSpPr>
          <p:spPr>
            <a:xfrm>
              <a:off x="1769420" y="2406125"/>
              <a:ext cx="0" cy="424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8" name="Google Shape;148;p24"/>
          <p:cNvSpPr txBox="1"/>
          <p:nvPr/>
        </p:nvSpPr>
        <p:spPr>
          <a:xfrm>
            <a:off x="461850" y="1107900"/>
            <a:ext cx="84225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To calculate what our </a:t>
            </a:r>
            <a:r>
              <a:rPr lang="en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new</a:t>
            </a: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total spending cost for 2019 </a:t>
            </a: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would have</a:t>
            </a: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been 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with a second warehouse</a:t>
            </a: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we would:</a:t>
            </a:r>
            <a:endParaRPr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720000" y="356000"/>
            <a:ext cx="770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Savings Opportunities</a:t>
            </a:r>
            <a:endParaRPr/>
          </a:p>
        </p:txBody>
      </p:sp>
      <p:grpSp>
        <p:nvGrpSpPr>
          <p:cNvPr id="154" name="Google Shape;154;p25"/>
          <p:cNvGrpSpPr/>
          <p:nvPr/>
        </p:nvGrpSpPr>
        <p:grpSpPr>
          <a:xfrm>
            <a:off x="1780724" y="1049926"/>
            <a:ext cx="5582554" cy="3721421"/>
            <a:chOff x="1748250" y="1035675"/>
            <a:chExt cx="5647500" cy="3809028"/>
          </a:xfrm>
        </p:grpSpPr>
        <p:pic>
          <p:nvPicPr>
            <p:cNvPr id="155" name="Google Shape;15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39175" y="1035675"/>
              <a:ext cx="5465648" cy="3402301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56" name="Google Shape;156;p25"/>
            <p:cNvSpPr txBox="1"/>
            <p:nvPr/>
          </p:nvSpPr>
          <p:spPr>
            <a:xfrm>
              <a:off x="1748250" y="4362003"/>
              <a:ext cx="5647500" cy="48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</a:t>
              </a:r>
              <a:r>
                <a:rPr lang="en" sz="9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nother warehouse in CA would allow us to reduce costs the most, with </a:t>
              </a:r>
              <a:r>
                <a:rPr lang="en" sz="9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5.8% in total savings.</a:t>
              </a:r>
              <a:endParaRPr sz="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20000" y="356000"/>
            <a:ext cx="770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Savings Opportunities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5292150" y="1689550"/>
            <a:ext cx="3648000" cy="2838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○"/>
            </a:pPr>
            <a:r>
              <a:rPr lang="en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~</a:t>
            </a:r>
            <a:r>
              <a:rPr lang="en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$89K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on total costs.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That's </a:t>
            </a:r>
            <a:r>
              <a:rPr lang="en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~5.8% in savings.</a:t>
            </a:r>
            <a:endParaRPr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SemiBold"/>
              <a:buChar char="○"/>
            </a:pPr>
            <a:r>
              <a:rPr lang="en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~$239K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shipping costs.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That’s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~17.3% in savings.</a:t>
            </a:r>
            <a:endParaRPr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SemiBold"/>
              <a:buChar char="➢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Only </a:t>
            </a:r>
            <a:r>
              <a:rPr i="1" lang="en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79% of our total annual spend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would have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been due to shipping costs.</a:t>
            </a:r>
            <a:endParaRPr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92150" y="1113550"/>
            <a:ext cx="3648000" cy="6753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➢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a </a:t>
            </a:r>
            <a:r>
              <a:rPr lang="en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second warehouse in CA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2019, we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would have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saved: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5" y="1113550"/>
            <a:ext cx="4576324" cy="3414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0000" y="356000"/>
            <a:ext cx="770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</a:t>
            </a:r>
            <a:r>
              <a:rPr lang="en"/>
              <a:t>Savings Opportunities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214250" y="1124750"/>
            <a:ext cx="3559200" cy="3222300"/>
          </a:xfrm>
          <a:prstGeom prst="rect">
            <a:avLst/>
          </a:prstGeom>
          <a:solidFill>
            <a:srgbClr val="F7F7F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After running a simulation for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71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all possible pairs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new warehouses, we found a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second warehouse in CA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third warehouse in TX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would </a:t>
            </a:r>
            <a:r>
              <a:rPr i="1"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not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maximize savings.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71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 other pairs of warehouses were found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maximize savings.</a:t>
            </a:r>
            <a:endParaRPr sz="15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325" y="1970475"/>
            <a:ext cx="4899601" cy="13549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27"/>
          <p:cNvSpPr/>
          <p:nvPr/>
        </p:nvSpPr>
        <p:spPr>
          <a:xfrm>
            <a:off x="4019350" y="2165425"/>
            <a:ext cx="4899600" cy="445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0000" y="356000"/>
            <a:ext cx="770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</a:t>
            </a:r>
            <a:r>
              <a:rPr lang="en"/>
              <a:t>Savings Opportunities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600" y="1069425"/>
            <a:ext cx="7016700" cy="3511876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0000" y="388300"/>
            <a:ext cx="770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Savings Opportunities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1890600" y="4323975"/>
            <a:ext cx="5362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</a:t>
            </a:r>
            <a:r>
              <a:rPr lang="en" sz="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net savings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over the next 5 years would be </a:t>
            </a:r>
            <a:r>
              <a:rPr lang="en" sz="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$654,309.64</a:t>
            </a:r>
            <a:endParaRPr sz="9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650" y="1101700"/>
            <a:ext cx="5362688" cy="3265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9"/>
          <p:cNvSpPr txBox="1"/>
          <p:nvPr/>
        </p:nvSpPr>
        <p:spPr>
          <a:xfrm>
            <a:off x="2571750" y="1388125"/>
            <a:ext cx="1194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+ </a:t>
            </a:r>
            <a:r>
              <a:rPr lang="en" sz="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$1.8</a:t>
            </a:r>
            <a:r>
              <a:rPr lang="en" sz="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54,309.64</a:t>
            </a:r>
            <a:endParaRPr sz="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4110475" y="2970775"/>
            <a:ext cx="1194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</a:t>
            </a:r>
            <a:r>
              <a:rPr lang="en" sz="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$1,500,000</a:t>
            </a:r>
            <a:endParaRPr sz="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5649250" y="2399575"/>
            <a:ext cx="12483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+ $654,309.64</a:t>
            </a:r>
            <a:endParaRPr sz="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0000" y="356000"/>
            <a:ext cx="770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Recommendation</a:t>
            </a:r>
            <a:r>
              <a:rPr lang="en"/>
              <a:t>s</a:t>
            </a:r>
            <a:endParaRPr/>
          </a:p>
        </p:txBody>
      </p:sp>
      <p:sp>
        <p:nvSpPr>
          <p:cNvPr id="194" name="Google Shape;194;p30"/>
          <p:cNvSpPr txBox="1"/>
          <p:nvPr>
            <p:ph idx="4294967295" type="body"/>
          </p:nvPr>
        </p:nvSpPr>
        <p:spPr>
          <a:xfrm>
            <a:off x="494975" y="1149625"/>
            <a:ext cx="83178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➢"/>
            </a:pPr>
            <a:r>
              <a:rPr lang="en" sz="1500"/>
              <a:t>A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single </a:t>
            </a:r>
            <a:r>
              <a:rPr lang="en" sz="1500"/>
              <a:t>additional warehouse would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save costs</a:t>
            </a:r>
            <a:r>
              <a:rPr lang="en" sz="1500"/>
              <a:t> and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hold long-term benefits.</a:t>
            </a:r>
            <a:endParaRPr sz="15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0" marL="4572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➢"/>
            </a:pPr>
            <a:r>
              <a:rPr lang="en" sz="1500"/>
              <a:t>The optimal location for a second warehouse is in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California.</a:t>
            </a:r>
            <a:endParaRPr sz="15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0" marL="4572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➢"/>
            </a:pPr>
            <a:r>
              <a:rPr lang="en" sz="1500"/>
              <a:t>By opening a second warehouse in CA,</a:t>
            </a:r>
            <a:r>
              <a:rPr lang="en" sz="1500"/>
              <a:t>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 the next 5 years:</a:t>
            </a:r>
            <a:endParaRPr sz="15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1" marL="914400" marR="190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</a:pPr>
            <a:r>
              <a:rPr lang="en" sz="1500"/>
              <a:t>We’d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save a grand total of </a:t>
            </a:r>
            <a:r>
              <a:rPr i="1"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$1</a:t>
            </a:r>
            <a:r>
              <a:rPr i="1"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.1M</a:t>
            </a:r>
            <a:r>
              <a:rPr i="1"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15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SemiBold"/>
              <a:buChar char="■"/>
            </a:pPr>
            <a:r>
              <a:rPr lang="en" sz="1500"/>
              <a:t>That's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9.62% in total savings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15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 SemiBold"/>
              <a:buChar char="○"/>
            </a:pPr>
            <a:r>
              <a:rPr lang="en" sz="1500"/>
              <a:t>We’d save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$1.85M </a:t>
            </a:r>
            <a:r>
              <a:rPr lang="en" sz="1500"/>
              <a:t>on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shipping costs</a:t>
            </a:r>
            <a:r>
              <a:rPr lang="en" sz="1500"/>
              <a:t> </a:t>
            </a:r>
            <a:r>
              <a:rPr i="1" lang="en" sz="1500"/>
              <a:t>alone.</a:t>
            </a:r>
            <a:endParaRPr i="1"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 SemiBold"/>
              <a:buChar char="○"/>
            </a:pPr>
            <a:r>
              <a:rPr lang="en" sz="1500"/>
              <a:t>Warehouse costs would be: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$300K a year</a:t>
            </a:r>
            <a:r>
              <a:rPr lang="en" sz="1500"/>
              <a:t> </a:t>
            </a:r>
            <a:r>
              <a:rPr lang="en" sz="1500">
                <a:solidFill>
                  <a:schemeClr val="accent1"/>
                </a:solidFill>
              </a:rPr>
              <a:t>→</a:t>
            </a:r>
            <a:r>
              <a:rPr lang="en" sz="1500"/>
              <a:t>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$1.5M over 5 years</a:t>
            </a:r>
            <a:r>
              <a:rPr lang="en" sz="1500"/>
              <a:t>.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SemiBold"/>
              <a:buChar char="■"/>
            </a:pPr>
            <a:r>
              <a:rPr lang="en" sz="1500"/>
              <a:t>This makes our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net savings</a:t>
            </a:r>
            <a:r>
              <a:rPr lang="en" sz="1500">
                <a:solidFill>
                  <a:schemeClr val="accent1"/>
                </a:solidFill>
              </a:rPr>
              <a:t>: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$654,309.64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796200" y="460250"/>
            <a:ext cx="77040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Overview</a:t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720000" y="1148725"/>
            <a:ext cx="7704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Montserrat"/>
              <a:buChar char="➢"/>
            </a:pPr>
            <a:r>
              <a:rPr b="1" lang="en" sz="1500">
                <a:solidFill>
                  <a:schemeClr val="accent1"/>
                </a:solidFill>
              </a:rPr>
              <a:t>Goal: </a:t>
            </a:r>
            <a:r>
              <a:rPr lang="en" sz="1500">
                <a:solidFill>
                  <a:schemeClr val="dk1"/>
                </a:solidFill>
              </a:rPr>
              <a:t>How best to minimize costs during warehouse expansion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500"/>
              <a:buChar char="➢"/>
            </a:pPr>
            <a:r>
              <a:rPr b="1" lang="en" sz="1500">
                <a:solidFill>
                  <a:schemeClr val="accent1"/>
                </a:solidFill>
              </a:rPr>
              <a:t>Current Costs: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4" name="Google Shape;64;p16"/>
          <p:cNvSpPr txBox="1"/>
          <p:nvPr/>
        </p:nvSpPr>
        <p:spPr>
          <a:xfrm>
            <a:off x="720000" y="2105425"/>
            <a:ext cx="77580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Annual Warehouse Spend: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$150K </a:t>
            </a:r>
            <a:endParaRPr sz="15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Annual Shipping Costs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cost ($) to ship packages throughout USA</a:t>
            </a:r>
            <a:endParaRPr sz="1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SemiBold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Sales Growth Rate: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15% YoY</a:t>
            </a:r>
            <a:endParaRPr sz="15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■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Increased Sales → Increased Shipments → Increased Costs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/>
        </p:nvSpPr>
        <p:spPr>
          <a:xfrm>
            <a:off x="720000" y="3469825"/>
            <a:ext cx="77580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"/>
              <a:buChar char="➢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strategy for expansion ensures the company will reduce costs while improving existing sales.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796200" y="460250"/>
            <a:ext cx="77040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Rates</a:t>
            </a:r>
            <a:endParaRPr/>
          </a:p>
        </p:txBody>
      </p:sp>
      <p:graphicFrame>
        <p:nvGraphicFramePr>
          <p:cNvPr id="71" name="Google Shape;71;p17"/>
          <p:cNvGraphicFramePr/>
          <p:nvPr/>
        </p:nvGraphicFramePr>
        <p:xfrm>
          <a:off x="4680300" y="180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{ACC86463-2DE8-4379-A725-7B8181A5876C}</a:tableStyleId>
              </a:tblPr>
              <a:tblGrid>
                <a:gridCol w="1944675"/>
                <a:gridCol w="1951425"/>
              </a:tblGrid>
              <a:tr h="22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Distance</a:t>
                      </a:r>
                      <a:endParaRPr>
                        <a:solidFill>
                          <a:schemeClr val="accen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Price</a:t>
                      </a:r>
                      <a:endParaRPr>
                        <a:solidFill>
                          <a:schemeClr val="accen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 500 mi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$5.60 / package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 1250 mi 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$8.70 / package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 1250 mi (continental USA)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$11.90 / package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Air Freight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$18.00 / package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" name="Google Shape;72;p17"/>
          <p:cNvSpPr txBox="1"/>
          <p:nvPr/>
        </p:nvSpPr>
        <p:spPr>
          <a:xfrm>
            <a:off x="598525" y="2083411"/>
            <a:ext cx="38961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 SemiBold"/>
              <a:buChar char="➢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company pays the following shipping rates: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"/>
              <a:buChar char="➢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assume all packages have a uniform price.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"/>
              <a:buChar char="➢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Shipments have surcharges.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796200" y="460250"/>
            <a:ext cx="77040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911100" y="2077925"/>
            <a:ext cx="40128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➢"/>
            </a:pPr>
            <a:r>
              <a:rPr lang="en" sz="1500">
                <a:solidFill>
                  <a:schemeClr val="dk1"/>
                </a:solidFill>
              </a:rPr>
              <a:t>We were given 1 month of data for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8,512 </a:t>
            </a:r>
            <a:r>
              <a:rPr lang="en" sz="1500">
                <a:solidFill>
                  <a:schemeClr val="dk1"/>
                </a:solidFill>
              </a:rPr>
              <a:t>shipments from</a:t>
            </a:r>
            <a:r>
              <a:rPr lang="en" sz="1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October 1st, 2019 - November 1st, 2019. </a:t>
            </a:r>
            <a:endParaRPr sz="15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➢"/>
            </a:pPr>
            <a:r>
              <a:rPr lang="en" sz="1500">
                <a:solidFill>
                  <a:schemeClr val="dk1"/>
                </a:solidFill>
              </a:rPr>
              <a:t>We assume October’s sales </a:t>
            </a:r>
            <a:r>
              <a:rPr i="1" lang="en" sz="1500">
                <a:solidFill>
                  <a:schemeClr val="dk1"/>
                </a:solidFill>
              </a:rPr>
              <a:t>represent our monthly costs.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9" name="Google Shape;79;p18"/>
          <p:cNvPicPr preferRelativeResize="0"/>
          <p:nvPr/>
        </p:nvPicPr>
        <p:blipFill rotWithShape="1">
          <a:blip r:embed="rId3">
            <a:alphaModFix/>
          </a:blip>
          <a:srcRect b="0" l="1095" r="1056" t="0"/>
          <a:stretch/>
        </p:blipFill>
        <p:spPr>
          <a:xfrm>
            <a:off x="603375" y="2112188"/>
            <a:ext cx="4173249" cy="151547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4294967295" type="body"/>
          </p:nvPr>
        </p:nvSpPr>
        <p:spPr>
          <a:xfrm>
            <a:off x="117000" y="1884525"/>
            <a:ext cx="44232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"/>
              <a:buChar char="➢"/>
            </a:pP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Top 3 Shipment Recipient States: </a:t>
            </a:r>
            <a:r>
              <a:rPr lang="en" sz="1500"/>
              <a:t>California, Texas, and Florida 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"/>
              <a:buChar char="➢"/>
            </a:pPr>
            <a:r>
              <a:rPr lang="en" sz="1500"/>
              <a:t>CA shipments make up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~27%</a:t>
            </a:r>
            <a:r>
              <a:rPr lang="en" sz="1500"/>
              <a:t> of our total monthly shipments. 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"/>
              <a:buChar char="➢"/>
            </a:pPr>
            <a:r>
              <a:rPr lang="en" sz="1500"/>
              <a:t>HI shipments </a:t>
            </a:r>
            <a:r>
              <a:rPr lang="en" sz="1500"/>
              <a:t>make up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&lt;1%</a:t>
            </a:r>
            <a:r>
              <a:rPr lang="en" sz="1500"/>
              <a:t> of our total monthly shipments. </a:t>
            </a:r>
            <a:endParaRPr sz="1500"/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225" y="1171200"/>
            <a:ext cx="3563776" cy="361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type="title"/>
          </p:nvPr>
        </p:nvSpPr>
        <p:spPr>
          <a:xfrm>
            <a:off x="796200" y="460250"/>
            <a:ext cx="77040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Trends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 rotWithShape="1">
          <a:blip r:embed="rId3">
            <a:alphaModFix/>
          </a:blip>
          <a:srcRect b="3185" l="5319" r="5283" t="0"/>
          <a:stretch/>
        </p:blipFill>
        <p:spPr>
          <a:xfrm>
            <a:off x="427298" y="1338700"/>
            <a:ext cx="3098176" cy="30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 txBox="1"/>
          <p:nvPr>
            <p:ph type="title"/>
          </p:nvPr>
        </p:nvSpPr>
        <p:spPr>
          <a:xfrm>
            <a:off x="796200" y="460250"/>
            <a:ext cx="77040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Trends</a:t>
            </a:r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4">
            <a:alphaModFix/>
          </a:blip>
          <a:srcRect b="0" l="0" r="5446" t="0"/>
          <a:stretch/>
        </p:blipFill>
        <p:spPr>
          <a:xfrm>
            <a:off x="3741850" y="1338700"/>
            <a:ext cx="4758351" cy="3083476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94" name="Google Shape;94;p20"/>
          <p:cNvSpPr/>
          <p:nvPr/>
        </p:nvSpPr>
        <p:spPr>
          <a:xfrm>
            <a:off x="4670050" y="3926075"/>
            <a:ext cx="1248300" cy="284100"/>
          </a:xfrm>
          <a:prstGeom prst="rect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720000" y="356000"/>
            <a:ext cx="770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Current Trends</a:t>
            </a:r>
            <a:endParaRPr/>
          </a:p>
        </p:txBody>
      </p:sp>
      <p:grpSp>
        <p:nvGrpSpPr>
          <p:cNvPr id="100" name="Google Shape;100;p21"/>
          <p:cNvGrpSpPr/>
          <p:nvPr/>
        </p:nvGrpSpPr>
        <p:grpSpPr>
          <a:xfrm>
            <a:off x="4988900" y="851875"/>
            <a:ext cx="3747050" cy="3882600"/>
            <a:chOff x="4753000" y="949300"/>
            <a:chExt cx="3747050" cy="3882600"/>
          </a:xfrm>
        </p:grpSpPr>
        <p:pic>
          <p:nvPicPr>
            <p:cNvPr id="101" name="Google Shape;101;p21"/>
            <p:cNvPicPr preferRelativeResize="0"/>
            <p:nvPr/>
          </p:nvPicPr>
          <p:blipFill rotWithShape="1">
            <a:blip r:embed="rId3">
              <a:alphaModFix/>
            </a:blip>
            <a:srcRect b="2747" l="17273" r="0" t="8631"/>
            <a:stretch/>
          </p:blipFill>
          <p:spPr>
            <a:xfrm>
              <a:off x="4753000" y="1292775"/>
              <a:ext cx="3731876" cy="3539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21"/>
            <p:cNvSpPr txBox="1"/>
            <p:nvPr/>
          </p:nvSpPr>
          <p:spPr>
            <a:xfrm>
              <a:off x="4915350" y="949300"/>
              <a:ext cx="35847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0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Total Annual Cost Breakdown</a:t>
              </a:r>
              <a:endParaRPr b="1" i="1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3" name="Google Shape;103;p21"/>
          <p:cNvSpPr txBox="1"/>
          <p:nvPr>
            <p:ph idx="4294967295" type="body"/>
          </p:nvPr>
        </p:nvSpPr>
        <p:spPr>
          <a:xfrm>
            <a:off x="162225" y="1843450"/>
            <a:ext cx="4761900" cy="2826000"/>
          </a:xfrm>
          <a:prstGeom prst="rect">
            <a:avLst/>
          </a:prstGeom>
          <a:solidFill>
            <a:srgbClr val="F7F7F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1" marL="9715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Medium"/>
              <a:buChar char="○"/>
            </a:pPr>
            <a:r>
              <a:rPr lang="en" sz="1500"/>
              <a:t>Shipping Costs: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$1.4M </a:t>
            </a:r>
            <a:endParaRPr sz="15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1" marL="9715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Medium"/>
              <a:buChar char="○"/>
            </a:pPr>
            <a:r>
              <a:rPr lang="en" sz="1500"/>
              <a:t>Warehouse Maintenance: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$150K</a:t>
            </a:r>
            <a:endParaRPr sz="15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0" marL="5715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Medium"/>
              <a:buChar char="➢"/>
            </a:pPr>
            <a:r>
              <a:rPr lang="en" sz="1500"/>
              <a:t>Shipping costs make up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~90%</a:t>
            </a:r>
            <a:r>
              <a:rPr lang="en" sz="1500"/>
              <a:t> of our total annual warehouse costs.</a:t>
            </a:r>
            <a:endParaRPr sz="1500"/>
          </a:p>
          <a:p>
            <a:pPr indent="-323850" lvl="1" marL="9715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Medium"/>
              <a:buChar char="○"/>
            </a:pP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31% </a:t>
            </a:r>
            <a:r>
              <a:rPr lang="en" sz="1500"/>
              <a:t>of these shipping costs are just our packages to CA.</a:t>
            </a:r>
            <a:endParaRPr sz="1500"/>
          </a:p>
          <a:p>
            <a:pPr indent="-323850" lvl="1" marL="9715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Medium"/>
              <a:buChar char="○"/>
            </a:pPr>
            <a:r>
              <a:rPr lang="en" sz="1500"/>
              <a:t>We spend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$429,255.84</a:t>
            </a:r>
            <a:r>
              <a:rPr lang="en" sz="1500"/>
              <a:t> on shipping packages to CA, annually. </a:t>
            </a:r>
            <a:endParaRPr sz="1500"/>
          </a:p>
          <a:p>
            <a:pPr indent="-323850" lvl="2" marL="1314450" rtl="0" algn="l">
              <a:lnSpc>
                <a:spcPct val="13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Medium"/>
              <a:buChar char="■"/>
            </a:pPr>
            <a:r>
              <a:rPr lang="en" sz="1500"/>
              <a:t>This is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28%</a:t>
            </a:r>
            <a:r>
              <a:rPr lang="en" sz="1500"/>
              <a:t> of our total costs. </a:t>
            </a:r>
            <a:endParaRPr sz="1500"/>
          </a:p>
        </p:txBody>
      </p:sp>
      <p:sp>
        <p:nvSpPr>
          <p:cNvPr id="104" name="Google Shape;104;p21"/>
          <p:cNvSpPr txBox="1"/>
          <p:nvPr/>
        </p:nvSpPr>
        <p:spPr>
          <a:xfrm>
            <a:off x="162225" y="1458575"/>
            <a:ext cx="4761900" cy="450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5715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"/>
              <a:buChar char="➢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Current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Total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Annual Costs: </a:t>
            </a:r>
            <a:r>
              <a:rPr lang="en" sz="15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$1.5M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0" r="0" t="1960"/>
          <a:stretch/>
        </p:blipFill>
        <p:spPr>
          <a:xfrm>
            <a:off x="1775931" y="1083450"/>
            <a:ext cx="5409031" cy="3312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10" name="Google Shape;110;p22"/>
          <p:cNvGrpSpPr/>
          <p:nvPr/>
        </p:nvGrpSpPr>
        <p:grpSpPr>
          <a:xfrm>
            <a:off x="6315838" y="1485175"/>
            <a:ext cx="524013" cy="2304000"/>
            <a:chOff x="6087663" y="1715700"/>
            <a:chExt cx="524013" cy="2304000"/>
          </a:xfrm>
        </p:grpSpPr>
        <p:sp>
          <p:nvSpPr>
            <p:cNvPr id="111" name="Google Shape;111;p22"/>
            <p:cNvSpPr/>
            <p:nvPr/>
          </p:nvSpPr>
          <p:spPr>
            <a:xfrm>
              <a:off x="6440075" y="1715700"/>
              <a:ext cx="171600" cy="23040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22"/>
            <p:cNvSpPr txBox="1"/>
            <p:nvPr/>
          </p:nvSpPr>
          <p:spPr>
            <a:xfrm>
              <a:off x="6087663" y="2893425"/>
              <a:ext cx="4725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✕ 2</a:t>
              </a:r>
              <a:endParaRPr sz="8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113" name="Google Shape;113;p22"/>
          <p:cNvSpPr txBox="1"/>
          <p:nvPr/>
        </p:nvSpPr>
        <p:spPr>
          <a:xfrm>
            <a:off x="1699125" y="4437975"/>
            <a:ext cx="564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our </a:t>
            </a:r>
            <a:r>
              <a:rPr lang="en" sz="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15% YoY growth rate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we can expect our total annual costs to almost double over the next 5 years. 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720000" y="356000"/>
            <a:ext cx="770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Current Trends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850" y="1087850"/>
            <a:ext cx="6484300" cy="381765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20" name="Google Shape;120;p23"/>
          <p:cNvSpPr txBox="1"/>
          <p:nvPr>
            <p:ph type="title"/>
          </p:nvPr>
        </p:nvSpPr>
        <p:spPr>
          <a:xfrm>
            <a:off x="720000" y="356000"/>
            <a:ext cx="770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Savings Opportunities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Management Consulting Toolkit Infographics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