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-8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6861" y="754379"/>
            <a:ext cx="4017010" cy="18415"/>
          </a:xfrm>
          <a:custGeom>
            <a:avLst/>
            <a:gdLst/>
            <a:ahLst/>
            <a:cxnLst/>
            <a:rect l="l" t="t" r="r" b="b"/>
            <a:pathLst>
              <a:path w="4017010" h="18415">
                <a:moveTo>
                  <a:pt x="4016629" y="0"/>
                </a:moveTo>
                <a:lnTo>
                  <a:pt x="0" y="0"/>
                </a:lnTo>
                <a:lnTo>
                  <a:pt x="0" y="18288"/>
                </a:lnTo>
                <a:lnTo>
                  <a:pt x="4016629" y="18288"/>
                </a:lnTo>
                <a:lnTo>
                  <a:pt x="40166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6680" y="2785236"/>
            <a:ext cx="1212850" cy="123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47000"/>
              </a:lnSpc>
              <a:spcBef>
                <a:spcPts val="95"/>
              </a:spcBef>
            </a:pPr>
            <a:r>
              <a:rPr sz="1800" b="1" spc="-5" dirty="0">
                <a:latin typeface="Calibri"/>
                <a:cs typeface="Calibri"/>
              </a:rPr>
              <a:t>Semester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Course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Course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454" y="8521445"/>
            <a:ext cx="326707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Bahnschrift"/>
                <a:cs typeface="Bahnschrift"/>
              </a:rPr>
              <a:t>DEPARTMENT</a:t>
            </a:r>
            <a:r>
              <a:rPr sz="1200" spc="100" dirty="0">
                <a:latin typeface="Bahnschrift"/>
                <a:cs typeface="Bahnschrift"/>
              </a:rPr>
              <a:t> </a:t>
            </a:r>
            <a:r>
              <a:rPr sz="1200" dirty="0">
                <a:latin typeface="Bahnschrift"/>
                <a:cs typeface="Bahnschrift"/>
              </a:rPr>
              <a:t>OF</a:t>
            </a:r>
            <a:r>
              <a:rPr sz="1200" spc="9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COMPUTING</a:t>
            </a:r>
            <a:endParaRPr sz="1200">
              <a:latin typeface="Bahnschrift"/>
              <a:cs typeface="Bahnschrift"/>
            </a:endParaRPr>
          </a:p>
          <a:p>
            <a:pPr marL="12065" marR="5080" algn="ctr">
              <a:lnSpc>
                <a:spcPct val="155400"/>
              </a:lnSpc>
              <a:spcBef>
                <a:spcPts val="115"/>
              </a:spcBef>
            </a:pPr>
            <a:r>
              <a:rPr sz="1200" dirty="0">
                <a:latin typeface="Bahnschrift"/>
                <a:cs typeface="Bahnschrift"/>
              </a:rPr>
              <a:t>COLLEGE</a:t>
            </a:r>
            <a:r>
              <a:rPr sz="1200" spc="5" dirty="0">
                <a:latin typeface="Bahnschrift"/>
                <a:cs typeface="Bahnschrift"/>
              </a:rPr>
              <a:t> </a:t>
            </a:r>
            <a:r>
              <a:rPr sz="1200" dirty="0">
                <a:latin typeface="Bahnschrift"/>
                <a:cs typeface="Bahnschrift"/>
              </a:rPr>
              <a:t>OF </a:t>
            </a:r>
            <a:r>
              <a:rPr sz="1200" spc="-5" dirty="0">
                <a:latin typeface="Bahnschrift"/>
                <a:cs typeface="Bahnschrift"/>
              </a:rPr>
              <a:t>ENGINEERING</a:t>
            </a:r>
            <a:r>
              <a:rPr sz="120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AND</a:t>
            </a:r>
            <a:r>
              <a:rPr sz="120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TECHNOLOGY </a:t>
            </a:r>
            <a:r>
              <a:rPr sz="1200" dirty="0">
                <a:latin typeface="Bahnschrift"/>
                <a:cs typeface="Bahnschrift"/>
              </a:rPr>
              <a:t> SRM</a:t>
            </a:r>
            <a:r>
              <a:rPr sz="1200" spc="105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INSTITUTE</a:t>
            </a:r>
            <a:r>
              <a:rPr sz="1200" spc="100" dirty="0">
                <a:latin typeface="Bahnschrift"/>
                <a:cs typeface="Bahnschrift"/>
              </a:rPr>
              <a:t> </a:t>
            </a:r>
            <a:r>
              <a:rPr sz="1200" dirty="0">
                <a:latin typeface="Bahnschrift"/>
                <a:cs typeface="Bahnschrift"/>
              </a:rPr>
              <a:t>OF</a:t>
            </a:r>
            <a:r>
              <a:rPr sz="1200" spc="11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SCIENCE</a:t>
            </a:r>
            <a:r>
              <a:rPr sz="1200" spc="11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AND</a:t>
            </a:r>
            <a:r>
              <a:rPr sz="1200" spc="114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TECHNOLOGY </a:t>
            </a:r>
            <a:r>
              <a:rPr sz="1200" spc="-19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KATTANKULATHUR-</a:t>
            </a:r>
            <a:r>
              <a:rPr sz="1200" spc="110" dirty="0">
                <a:latin typeface="Bahnschrift"/>
                <a:cs typeface="Bahnschrift"/>
              </a:rPr>
              <a:t> </a:t>
            </a:r>
            <a:r>
              <a:rPr sz="1200" spc="-5" dirty="0">
                <a:latin typeface="Bahnschrift"/>
                <a:cs typeface="Bahnschrift"/>
              </a:rPr>
              <a:t>603</a:t>
            </a:r>
            <a:r>
              <a:rPr sz="1200" spc="114" dirty="0">
                <a:latin typeface="Bahnschrift"/>
                <a:cs typeface="Bahnschrift"/>
              </a:rPr>
              <a:t> </a:t>
            </a:r>
            <a:r>
              <a:rPr sz="1200" dirty="0">
                <a:latin typeface="Bahnschrift"/>
                <a:cs typeface="Bahnschrift"/>
              </a:rPr>
              <a:t>203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5" y="7260813"/>
            <a:ext cx="2779776" cy="8843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1400" y="4900811"/>
            <a:ext cx="2719705" cy="11258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8230">
              <a:lnSpc>
                <a:spcPct val="100000"/>
              </a:lnSpc>
              <a:spcBef>
                <a:spcPts val="130"/>
              </a:spcBef>
            </a:pPr>
            <a:r>
              <a:rPr sz="1450" i="1" spc="-265" dirty="0">
                <a:latin typeface="Arial"/>
                <a:cs typeface="Arial"/>
              </a:rPr>
              <a:t>S</a:t>
            </a:r>
            <a:r>
              <a:rPr sz="1450" i="1" spc="-210" dirty="0">
                <a:latin typeface="Arial"/>
                <a:cs typeface="Arial"/>
              </a:rPr>
              <a:t>u</a:t>
            </a:r>
            <a:r>
              <a:rPr sz="1450" i="1" spc="-80" dirty="0">
                <a:latin typeface="Arial"/>
                <a:cs typeface="Arial"/>
              </a:rPr>
              <a:t>bmit</a:t>
            </a:r>
            <a:r>
              <a:rPr sz="1450" i="1" spc="-60" dirty="0">
                <a:latin typeface="Arial"/>
                <a:cs typeface="Arial"/>
              </a:rPr>
              <a:t>t</a:t>
            </a:r>
            <a:r>
              <a:rPr sz="1450" i="1" spc="-220" dirty="0">
                <a:latin typeface="Arial"/>
                <a:cs typeface="Arial"/>
              </a:rPr>
              <a:t>e</a:t>
            </a:r>
            <a:r>
              <a:rPr sz="1450" i="1" spc="-215" dirty="0">
                <a:latin typeface="Arial"/>
                <a:cs typeface="Arial"/>
              </a:rPr>
              <a:t>d</a:t>
            </a:r>
            <a:r>
              <a:rPr sz="1450" i="1" spc="-55" dirty="0">
                <a:latin typeface="Arial"/>
                <a:cs typeface="Arial"/>
              </a:rPr>
              <a:t> </a:t>
            </a:r>
            <a:r>
              <a:rPr sz="1450" i="1" spc="-160" dirty="0">
                <a:latin typeface="Arial"/>
                <a:cs typeface="Arial"/>
              </a:rPr>
              <a:t>by</a:t>
            </a:r>
            <a:endParaRPr sz="1450" dirty="0">
              <a:latin typeface="Arial"/>
              <a:cs typeface="Arial"/>
            </a:endParaRPr>
          </a:p>
          <a:p>
            <a:pPr marL="12700" marR="5080" indent="139700" algn="ctr">
              <a:lnSpc>
                <a:spcPct val="159700"/>
              </a:lnSpc>
              <a:spcBef>
                <a:spcPts val="70"/>
              </a:spcBef>
            </a:pPr>
            <a:r>
              <a:rPr lang="en-IN" sz="1200" dirty="0">
                <a:latin typeface="Arial MT"/>
                <a:cs typeface="Arial MT"/>
              </a:rPr>
              <a:t>ARYAN GUPTA (RA2111027010199)</a:t>
            </a:r>
          </a:p>
          <a:p>
            <a:pPr marL="12700" marR="5080" indent="139700" algn="ctr">
              <a:lnSpc>
                <a:spcPct val="159700"/>
              </a:lnSpc>
              <a:spcBef>
                <a:spcPts val="70"/>
              </a:spcBef>
            </a:pPr>
            <a:r>
              <a:rPr lang="en-IN" sz="1200" dirty="0">
                <a:latin typeface="Arial MT"/>
                <a:cs typeface="Arial MT"/>
              </a:rPr>
              <a:t>ANISH PATIL (RA2111029010064)</a:t>
            </a:r>
          </a:p>
          <a:p>
            <a:pPr marL="12700" marR="5080" indent="139700" algn="ctr">
              <a:lnSpc>
                <a:spcPct val="159700"/>
              </a:lnSpc>
              <a:spcBef>
                <a:spcPts val="70"/>
              </a:spcBef>
            </a:pPr>
            <a:r>
              <a:rPr lang="en-IN" sz="1200" dirty="0">
                <a:latin typeface="Arial MT"/>
                <a:cs typeface="Arial MT"/>
              </a:rPr>
              <a:t>NAITIK MITTAL (RA2111029010067)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210543"/>
            <a:ext cx="5339715" cy="135826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19380" algn="ctr">
              <a:lnSpc>
                <a:spcPct val="100000"/>
              </a:lnSpc>
              <a:spcBef>
                <a:spcPts val="1635"/>
              </a:spcBef>
            </a:pP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ELECTION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VOTING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12700" marR="5080" indent="876300">
              <a:lnSpc>
                <a:spcPct val="134300"/>
              </a:lnSpc>
              <a:spcBef>
                <a:spcPts val="515"/>
              </a:spcBef>
            </a:pPr>
            <a:r>
              <a:rPr sz="1800" b="1" dirty="0">
                <a:latin typeface="Calibri"/>
                <a:cs typeface="Calibri"/>
              </a:rPr>
              <a:t>Academic Year: 2021-22 EVEN-SEMESTER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Department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B-Tech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Computer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Science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Engineering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7457" y="2772536"/>
            <a:ext cx="2616200" cy="164973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60"/>
              </a:spcBef>
            </a:pP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18CSS101J</a:t>
            </a:r>
            <a:endParaRPr sz="1800">
              <a:latin typeface="Calibri"/>
              <a:cs typeface="Calibri"/>
            </a:endParaRPr>
          </a:p>
          <a:p>
            <a:pPr marL="141605" marR="5080" indent="-129539">
              <a:lnSpc>
                <a:spcPct val="1467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Programming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Solving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60242" y="3176269"/>
            <a:ext cx="1548765" cy="18415"/>
          </a:xfrm>
          <a:custGeom>
            <a:avLst/>
            <a:gdLst/>
            <a:ahLst/>
            <a:cxnLst/>
            <a:rect l="l" t="t" r="r" b="b"/>
            <a:pathLst>
              <a:path w="1548764" h="18414">
                <a:moveTo>
                  <a:pt x="1548637" y="0"/>
                </a:moveTo>
                <a:lnTo>
                  <a:pt x="0" y="0"/>
                </a:lnTo>
                <a:lnTo>
                  <a:pt x="0" y="18288"/>
                </a:lnTo>
                <a:lnTo>
                  <a:pt x="1548637" y="18288"/>
                </a:lnTo>
                <a:lnTo>
                  <a:pt x="1548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66033"/>
                </a:moveTo>
                <a:lnTo>
                  <a:pt x="6934200" y="10066033"/>
                </a:lnTo>
                <a:lnTo>
                  <a:pt x="18288" y="10066033"/>
                </a:lnTo>
                <a:lnTo>
                  <a:pt x="0" y="10066033"/>
                </a:lnTo>
                <a:lnTo>
                  <a:pt x="0" y="10084308"/>
                </a:lnTo>
                <a:lnTo>
                  <a:pt x="18288" y="10084308"/>
                </a:lnTo>
                <a:lnTo>
                  <a:pt x="6934200" y="10084308"/>
                </a:lnTo>
                <a:lnTo>
                  <a:pt x="6952488" y="10084308"/>
                </a:lnTo>
                <a:lnTo>
                  <a:pt x="6952488" y="100660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934200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6020"/>
                </a:lnTo>
                <a:lnTo>
                  <a:pt x="18288" y="10066020"/>
                </a:lnTo>
                <a:lnTo>
                  <a:pt x="18288" y="18288"/>
                </a:lnTo>
                <a:lnTo>
                  <a:pt x="6934200" y="18288"/>
                </a:lnTo>
                <a:lnTo>
                  <a:pt x="6934200" y="10066020"/>
                </a:lnTo>
                <a:lnTo>
                  <a:pt x="6952488" y="10066020"/>
                </a:lnTo>
                <a:lnTo>
                  <a:pt x="6952488" y="18288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00" y="709675"/>
            <a:ext cx="5992495" cy="134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33375" algn="ctr">
              <a:lnSpc>
                <a:spcPts val="2625"/>
              </a:lnSpc>
              <a:spcBef>
                <a:spcPts val="9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</a:t>
            </a:r>
            <a:endParaRPr sz="2200">
              <a:latin typeface="Calibri"/>
              <a:cs typeface="Calibri"/>
            </a:endParaRPr>
          </a:p>
          <a:p>
            <a:pPr marL="12700" marR="5080" indent="25400">
              <a:lnSpc>
                <a:spcPct val="86400"/>
              </a:lnSpc>
              <a:spcBef>
                <a:spcPts val="275"/>
              </a:spcBef>
            </a:pPr>
            <a:r>
              <a:rPr sz="1800" spc="-5" dirty="0">
                <a:latin typeface="Calibri"/>
                <a:cs typeface="Calibri"/>
              </a:rPr>
              <a:t>Our project </a:t>
            </a:r>
            <a:r>
              <a:rPr sz="1800" dirty="0">
                <a:latin typeface="Calibri"/>
                <a:cs typeface="Calibri"/>
              </a:rPr>
              <a:t>election voting </a:t>
            </a:r>
            <a:r>
              <a:rPr sz="1800" spc="-5" dirty="0">
                <a:latin typeface="Calibri"/>
                <a:cs typeface="Calibri"/>
              </a:rPr>
              <a:t>system provides </a:t>
            </a:r>
            <a:r>
              <a:rPr sz="1800" dirty="0">
                <a:latin typeface="Calibri"/>
                <a:cs typeface="Calibri"/>
              </a:rPr>
              <a:t>an easy way </a:t>
            </a:r>
            <a:r>
              <a:rPr sz="1800" spc="-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caste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their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votes</a:t>
            </a:r>
            <a:r>
              <a:rPr sz="1800" spc="-70" dirty="0">
                <a:latin typeface="Trebuchet MS"/>
                <a:cs typeface="Trebuchet MS"/>
              </a:rPr>
              <a:t>.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With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this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Voting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System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can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give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use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  </a:t>
            </a:r>
            <a:r>
              <a:rPr sz="1800" spc="-80" dirty="0">
                <a:latin typeface="Trebuchet MS"/>
                <a:cs typeface="Trebuchet MS"/>
              </a:rPr>
              <a:t>safe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good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Voting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environment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without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any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scam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count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of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vote.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200" y="2968046"/>
            <a:ext cx="5779135" cy="227139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48945" algn="ctr">
              <a:lnSpc>
                <a:spcPct val="100000"/>
              </a:lnSpc>
              <a:spcBef>
                <a:spcPts val="124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1800"/>
              </a:lnSpc>
              <a:spcBef>
                <a:spcPts val="13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 make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voting </a:t>
            </a:r>
            <a:r>
              <a:rPr sz="1800" dirty="0">
                <a:latin typeface="Calibri"/>
                <a:cs typeface="Calibri"/>
              </a:rPr>
              <a:t>machine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" dirty="0">
                <a:latin typeface="Calibri"/>
                <a:cs typeface="Calibri"/>
              </a:rPr>
              <a:t> 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4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different option</a:t>
            </a:r>
            <a:r>
              <a:rPr sz="1800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vote.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scam.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voting system </a:t>
            </a:r>
            <a:r>
              <a:rPr sz="1800" dirty="0">
                <a:latin typeface="Calibri"/>
                <a:cs typeface="Calibri"/>
              </a:rPr>
              <a:t>mini </a:t>
            </a:r>
            <a:r>
              <a:rPr sz="1800" spc="-5" dirty="0">
                <a:latin typeface="Calibri"/>
                <a:cs typeface="Calibri"/>
              </a:rPr>
              <a:t>project in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design is </a:t>
            </a:r>
            <a:r>
              <a:rPr sz="1800" dirty="0">
                <a:latin typeface="Calibri"/>
                <a:cs typeface="Calibri"/>
              </a:rPr>
              <a:t>straightforward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making</a:t>
            </a:r>
            <a:r>
              <a:rPr sz="1800" spc="-5" dirty="0">
                <a:latin typeface="Calibri"/>
                <a:cs typeface="Calibri"/>
              </a:rPr>
              <a:t> it easy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 </a:t>
            </a:r>
            <a:r>
              <a:rPr sz="180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 marR="67310">
              <a:lnSpc>
                <a:spcPts val="1800"/>
              </a:lnSpc>
            </a:pPr>
            <a:r>
              <a:rPr sz="1800" spc="-5" dirty="0">
                <a:latin typeface="Calibri"/>
                <a:cs typeface="Calibri"/>
              </a:rPr>
              <a:t>The Election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Voting </a:t>
            </a:r>
            <a:r>
              <a:rPr sz="180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Project is developed using</a:t>
            </a:r>
            <a:r>
              <a:rPr sz="1800" dirty="0">
                <a:latin typeface="Calibri"/>
                <a:cs typeface="Calibri"/>
              </a:rPr>
              <a:t> C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programming language. This election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voting 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helps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people</a:t>
            </a:r>
            <a:r>
              <a:rPr sz="1800" dirty="0">
                <a:latin typeface="Calibri"/>
                <a:cs typeface="Calibri"/>
              </a:rPr>
              <a:t> to cast </a:t>
            </a:r>
            <a:r>
              <a:rPr sz="1800" spc="-5" dirty="0">
                <a:latin typeface="Calibri"/>
                <a:cs typeface="Calibri"/>
              </a:rPr>
              <a:t>their votes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327780"/>
            <a:ext cx="6670675" cy="13811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90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AIM</a:t>
            </a:r>
            <a:endParaRPr sz="2200">
              <a:latin typeface="Calibri"/>
              <a:cs typeface="Calibri"/>
            </a:endParaRPr>
          </a:p>
          <a:p>
            <a:pPr marL="38100" marR="5080" indent="-25400">
              <a:lnSpc>
                <a:spcPct val="101899"/>
              </a:lnSpc>
              <a:spcBef>
                <a:spcPts val="625"/>
              </a:spcBef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aim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safe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environment, where admin can allow the user to vote, and admin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declare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result.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232" y="939283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232" y="1541263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232" y="5156572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232" y="5758806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232" y="6962766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6832" y="7194168"/>
            <a:ext cx="640080" cy="15240"/>
          </a:xfrm>
          <a:custGeom>
            <a:avLst/>
            <a:gdLst/>
            <a:ahLst/>
            <a:cxnLst/>
            <a:rect l="l" t="t" r="r" b="b"/>
            <a:pathLst>
              <a:path w="640080" h="15240">
                <a:moveTo>
                  <a:pt x="640079" y="0"/>
                </a:moveTo>
                <a:lnTo>
                  <a:pt x="0" y="0"/>
                </a:lnTo>
                <a:lnTo>
                  <a:pt x="0" y="15240"/>
                </a:lnTo>
                <a:lnTo>
                  <a:pt x="640079" y="15240"/>
                </a:lnTo>
                <a:lnTo>
                  <a:pt x="640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2582" y="7866879"/>
            <a:ext cx="104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1182" y="8098281"/>
            <a:ext cx="664845" cy="15240"/>
          </a:xfrm>
          <a:custGeom>
            <a:avLst/>
            <a:gdLst/>
            <a:ahLst/>
            <a:cxnLst/>
            <a:rect l="l" t="t" r="r" b="b"/>
            <a:pathLst>
              <a:path w="664844" h="15240">
                <a:moveTo>
                  <a:pt x="664768" y="0"/>
                </a:moveTo>
                <a:lnTo>
                  <a:pt x="0" y="0"/>
                </a:lnTo>
                <a:lnTo>
                  <a:pt x="0" y="15239"/>
                </a:lnTo>
                <a:lnTo>
                  <a:pt x="664768" y="15239"/>
                </a:lnTo>
                <a:lnTo>
                  <a:pt x="664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62582" y="8770611"/>
            <a:ext cx="104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12" name="object 12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10066033"/>
                  </a:moveTo>
                  <a:lnTo>
                    <a:pt x="6934200" y="10066033"/>
                  </a:lnTo>
                  <a:lnTo>
                    <a:pt x="18288" y="10066033"/>
                  </a:lnTo>
                  <a:lnTo>
                    <a:pt x="0" y="10066033"/>
                  </a:lnTo>
                  <a:lnTo>
                    <a:pt x="0" y="10084308"/>
                  </a:lnTo>
                  <a:lnTo>
                    <a:pt x="18288" y="10084308"/>
                  </a:lnTo>
                  <a:lnTo>
                    <a:pt x="6934200" y="10084308"/>
                  </a:lnTo>
                  <a:lnTo>
                    <a:pt x="6952488" y="10084308"/>
                  </a:lnTo>
                  <a:lnTo>
                    <a:pt x="6952488" y="10066033"/>
                  </a:lnTo>
                  <a:close/>
                </a:path>
                <a:path w="6952615" h="10084435">
                  <a:moveTo>
                    <a:pt x="6952488" y="0"/>
                  </a:moveTo>
                  <a:lnTo>
                    <a:pt x="6934200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66020"/>
                  </a:lnTo>
                  <a:lnTo>
                    <a:pt x="18288" y="10066020"/>
                  </a:lnTo>
                  <a:lnTo>
                    <a:pt x="18288" y="18288"/>
                  </a:lnTo>
                  <a:lnTo>
                    <a:pt x="6934200" y="18288"/>
                  </a:lnTo>
                  <a:lnTo>
                    <a:pt x="6934200" y="10066020"/>
                  </a:lnTo>
                  <a:lnTo>
                    <a:pt x="6952488" y="10066020"/>
                  </a:lnTo>
                  <a:lnTo>
                    <a:pt x="6952488" y="18288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9800" y="979143"/>
              <a:ext cx="1042035" cy="8024495"/>
            </a:xfrm>
            <a:custGeom>
              <a:avLst/>
              <a:gdLst/>
              <a:ahLst/>
              <a:cxnLst/>
              <a:rect l="l" t="t" r="r" b="b"/>
              <a:pathLst>
                <a:path w="1042035" h="8024495">
                  <a:moveTo>
                    <a:pt x="169481" y="616242"/>
                  </a:moveTo>
                  <a:lnTo>
                    <a:pt x="0" y="616242"/>
                  </a:lnTo>
                  <a:lnTo>
                    <a:pt x="0" y="797839"/>
                  </a:lnTo>
                  <a:lnTo>
                    <a:pt x="169481" y="797839"/>
                  </a:lnTo>
                  <a:lnTo>
                    <a:pt x="169481" y="616242"/>
                  </a:lnTo>
                  <a:close/>
                </a:path>
                <a:path w="1042035" h="8024495">
                  <a:moveTo>
                    <a:pt x="176136" y="0"/>
                  </a:moveTo>
                  <a:lnTo>
                    <a:pt x="12700" y="0"/>
                  </a:lnTo>
                  <a:lnTo>
                    <a:pt x="12700" y="175539"/>
                  </a:lnTo>
                  <a:lnTo>
                    <a:pt x="176136" y="175539"/>
                  </a:lnTo>
                  <a:lnTo>
                    <a:pt x="176136" y="0"/>
                  </a:lnTo>
                  <a:close/>
                </a:path>
                <a:path w="1042035" h="8024495">
                  <a:moveTo>
                    <a:pt x="176720" y="6039142"/>
                  </a:moveTo>
                  <a:lnTo>
                    <a:pt x="25400" y="6039142"/>
                  </a:lnTo>
                  <a:lnTo>
                    <a:pt x="25400" y="6220739"/>
                  </a:lnTo>
                  <a:lnTo>
                    <a:pt x="176720" y="6220739"/>
                  </a:lnTo>
                  <a:lnTo>
                    <a:pt x="176720" y="6039142"/>
                  </a:lnTo>
                  <a:close/>
                </a:path>
                <a:path w="1042035" h="8024495">
                  <a:moveTo>
                    <a:pt x="188239" y="4831461"/>
                  </a:moveTo>
                  <a:lnTo>
                    <a:pt x="12700" y="4831461"/>
                  </a:lnTo>
                  <a:lnTo>
                    <a:pt x="12700" y="4988839"/>
                  </a:lnTo>
                  <a:lnTo>
                    <a:pt x="188239" y="4988839"/>
                  </a:lnTo>
                  <a:lnTo>
                    <a:pt x="188239" y="4831461"/>
                  </a:lnTo>
                  <a:close/>
                </a:path>
                <a:path w="1042035" h="8024495">
                  <a:moveTo>
                    <a:pt x="212458" y="4229697"/>
                  </a:moveTo>
                  <a:lnTo>
                    <a:pt x="12700" y="4229697"/>
                  </a:lnTo>
                  <a:lnTo>
                    <a:pt x="12700" y="4417339"/>
                  </a:lnTo>
                  <a:lnTo>
                    <a:pt x="212458" y="4417339"/>
                  </a:lnTo>
                  <a:lnTo>
                    <a:pt x="212458" y="4229697"/>
                  </a:lnTo>
                  <a:close/>
                </a:path>
                <a:path w="1042035" h="8024495">
                  <a:moveTo>
                    <a:pt x="1030592" y="7890967"/>
                  </a:moveTo>
                  <a:lnTo>
                    <a:pt x="939800" y="7890967"/>
                  </a:lnTo>
                  <a:lnTo>
                    <a:pt x="939800" y="8024139"/>
                  </a:lnTo>
                  <a:lnTo>
                    <a:pt x="1030592" y="8024139"/>
                  </a:lnTo>
                  <a:lnTo>
                    <a:pt x="1030592" y="7890967"/>
                  </a:lnTo>
                  <a:close/>
                </a:path>
                <a:path w="1042035" h="8024495">
                  <a:moveTo>
                    <a:pt x="1041514" y="6987489"/>
                  </a:moveTo>
                  <a:lnTo>
                    <a:pt x="914400" y="6987489"/>
                  </a:lnTo>
                  <a:lnTo>
                    <a:pt x="914400" y="7084339"/>
                  </a:lnTo>
                  <a:lnTo>
                    <a:pt x="1041514" y="7084339"/>
                  </a:lnTo>
                  <a:lnTo>
                    <a:pt x="1041514" y="6987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5600" y="430784"/>
            <a:ext cx="7071359" cy="989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ALGORITHIM</a:t>
            </a:r>
            <a:endParaRPr sz="2200">
              <a:latin typeface="Calibri"/>
              <a:cs typeface="Calibri"/>
            </a:endParaRPr>
          </a:p>
          <a:p>
            <a:pPr marL="12700" marR="49530" indent="12700">
              <a:lnSpc>
                <a:spcPct val="89000"/>
              </a:lnSpc>
              <a:spcBef>
                <a:spcPts val="300"/>
              </a:spcBef>
            </a:pPr>
            <a:r>
              <a:rPr sz="1800" b="1" dirty="0">
                <a:latin typeface="Calibri"/>
                <a:cs typeface="Calibri"/>
              </a:rPr>
              <a:t>STEP-1: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Define Object-like</a:t>
            </a:r>
            <a:r>
              <a:rPr sz="1800" b="1" spc="-5" dirty="0">
                <a:latin typeface="Calibri"/>
                <a:cs typeface="Calibri"/>
              </a:rPr>
              <a:t> MACROs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 MACRO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name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“CANDIDATE 1”. </a:t>
            </a:r>
            <a:r>
              <a:rPr sz="1800" b="1" dirty="0">
                <a:latin typeface="Calibri"/>
                <a:cs typeface="Calibri"/>
              </a:rPr>
              <a:t> STEP-2: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trike="sngStrike" dirty="0">
                <a:latin typeface="Calibri"/>
                <a:cs typeface="Calibri"/>
              </a:rPr>
              <a:t>efine</a:t>
            </a:r>
            <a:r>
              <a:rPr sz="1800" b="1" strike="noStrike" dirty="0">
                <a:latin typeface="Calibri"/>
                <a:cs typeface="Calibri"/>
              </a:rPr>
              <a:t> Object-like</a:t>
            </a:r>
            <a:r>
              <a:rPr sz="1800" b="1" strike="noStrike" spc="-5" dirty="0">
                <a:latin typeface="Calibri"/>
                <a:cs typeface="Calibri"/>
              </a:rPr>
              <a:t> MACROs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with MACRO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name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“CANDIDATE 2”. </a:t>
            </a:r>
            <a:r>
              <a:rPr sz="1800" b="1" strike="noStrike" dirty="0">
                <a:latin typeface="Calibri"/>
                <a:cs typeface="Calibri"/>
              </a:rPr>
              <a:t> STEP-3:</a:t>
            </a:r>
            <a:r>
              <a:rPr sz="1800" b="1" strike="noStrike" spc="-5" dirty="0">
                <a:latin typeface="Calibri"/>
                <a:cs typeface="Calibri"/>
              </a:rPr>
              <a:t> </a:t>
            </a:r>
            <a:r>
              <a:rPr sz="1800" b="1" strike="noStrike" dirty="0">
                <a:latin typeface="Calibri"/>
                <a:cs typeface="Calibri"/>
              </a:rPr>
              <a:t>Define Object-like</a:t>
            </a:r>
            <a:r>
              <a:rPr sz="1800" b="1" strike="noStrike" spc="-5" dirty="0">
                <a:latin typeface="Calibri"/>
                <a:cs typeface="Calibri"/>
              </a:rPr>
              <a:t> MACROs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with MACRO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name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800" b="1" strike="noStrike" spc="-5" dirty="0">
                <a:latin typeface="Calibri"/>
                <a:cs typeface="Calibri"/>
              </a:rPr>
              <a:t>“CANDIDATE 3”. </a:t>
            </a:r>
            <a:r>
              <a:rPr sz="1800" b="1" strike="noStrike" dirty="0">
                <a:latin typeface="Calibri"/>
                <a:cs typeface="Calibri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STEP-4: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u="heavy" strike="noStrike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Define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5" dirty="0">
                <a:latin typeface="Arial"/>
                <a:cs typeface="Arial"/>
              </a:rPr>
              <a:t>Object-like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MACROs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5" dirty="0">
                <a:latin typeface="Arial"/>
                <a:cs typeface="Arial"/>
              </a:rPr>
              <a:t>with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MACRO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name</a:t>
            </a:r>
            <a:r>
              <a:rPr sz="1600" b="1" strike="noStrike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“CANDIDATE</a:t>
            </a:r>
            <a:r>
              <a:rPr sz="1600" b="1" strike="noStrike" spc="5" dirty="0">
                <a:latin typeface="Arial"/>
                <a:cs typeface="Arial"/>
              </a:rPr>
              <a:t> </a:t>
            </a:r>
            <a:r>
              <a:rPr sz="1600" b="1" strike="noStrike" spc="-5" dirty="0">
                <a:latin typeface="Arial"/>
                <a:cs typeface="Arial"/>
              </a:rPr>
              <a:t>4”. </a:t>
            </a:r>
            <a:r>
              <a:rPr sz="1600" b="1" strike="noStrike" spc="-430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STEP </a:t>
            </a:r>
            <a:r>
              <a:rPr sz="1600" b="1" strike="noStrike" spc="-5" dirty="0">
                <a:latin typeface="Arial"/>
                <a:cs typeface="Arial"/>
              </a:rPr>
              <a:t>5: </a:t>
            </a:r>
            <a:r>
              <a:rPr sz="1600" b="1" strike="noStrike" spc="-10" dirty="0">
                <a:latin typeface="Arial"/>
                <a:cs typeface="Arial"/>
              </a:rPr>
              <a:t>SET</a:t>
            </a:r>
            <a:r>
              <a:rPr sz="1600" b="1" strike="noStrike" spc="-5" dirty="0">
                <a:latin typeface="Arial"/>
                <a:cs typeface="Arial"/>
              </a:rPr>
              <a:t> </a:t>
            </a:r>
            <a:r>
              <a:rPr sz="1600" b="1" strike="noStrike" spc="-10" dirty="0">
                <a:latin typeface="Arial"/>
                <a:cs typeface="Arial"/>
              </a:rPr>
              <a:t>votesCount1</a:t>
            </a:r>
            <a:r>
              <a:rPr sz="1600" b="1" strike="noStrike" spc="-5" dirty="0">
                <a:latin typeface="Arial"/>
                <a:cs typeface="Arial"/>
              </a:rPr>
              <a:t> to 0.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6:</a:t>
            </a:r>
            <a:r>
              <a:rPr sz="1600" b="1" spc="-10" dirty="0">
                <a:latin typeface="Arial"/>
                <a:cs typeface="Arial"/>
              </a:rPr>
              <a:t> SET votesCount2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7:</a:t>
            </a:r>
            <a:r>
              <a:rPr sz="1600" b="1" spc="-10" dirty="0">
                <a:latin typeface="Arial"/>
                <a:cs typeface="Arial"/>
              </a:rPr>
              <a:t> SET votesCount3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8:</a:t>
            </a:r>
            <a:r>
              <a:rPr sz="1600" b="1" spc="-10" dirty="0">
                <a:latin typeface="Arial"/>
                <a:cs typeface="Arial"/>
              </a:rPr>
              <a:t> SET votesCount4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0.</a:t>
            </a:r>
            <a:endParaRPr sz="1600">
              <a:latin typeface="Arial"/>
              <a:cs typeface="Arial"/>
            </a:endParaRPr>
          </a:p>
          <a:p>
            <a:pPr marL="12700" marR="4076700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9:</a:t>
            </a:r>
            <a:r>
              <a:rPr sz="1600" b="1" spc="-10" dirty="0">
                <a:latin typeface="Arial"/>
                <a:cs typeface="Arial"/>
              </a:rPr>
              <a:t> SET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spoiledvotes </a:t>
            </a:r>
            <a:r>
              <a:rPr sz="1600" b="1" spc="-5" dirty="0">
                <a:latin typeface="Arial"/>
                <a:cs typeface="Arial"/>
              </a:rPr>
              <a:t>to 0.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10:</a:t>
            </a:r>
            <a:r>
              <a:rPr sz="1600" b="1" spc="-10" dirty="0">
                <a:latin typeface="Arial"/>
                <a:cs typeface="Arial"/>
              </a:rPr>
              <a:t> FUNCTION castVote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11:</a:t>
            </a:r>
            <a:r>
              <a:rPr sz="1600" b="1" spc="-10" dirty="0">
                <a:latin typeface="Arial"/>
                <a:cs typeface="Arial"/>
              </a:rPr>
              <a:t> DECLARE VARIABLE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choice.</a:t>
            </a:r>
            <a:endParaRPr sz="1600">
              <a:latin typeface="Arial"/>
              <a:cs typeface="Arial"/>
            </a:endParaRPr>
          </a:p>
          <a:p>
            <a:pPr marL="12700" marR="1427480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“###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Please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choose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your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####”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13: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-5" dirty="0">
                <a:latin typeface="Arial"/>
                <a:cs typeface="Arial"/>
              </a:rPr>
              <a:t> “1. (Value of </a:t>
            </a:r>
            <a:r>
              <a:rPr sz="1600" b="1" spc="-10" dirty="0">
                <a:latin typeface="Arial"/>
                <a:cs typeface="Arial"/>
              </a:rPr>
              <a:t>MACRO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CANDIDATE1)”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14: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-5" dirty="0">
                <a:latin typeface="Arial"/>
                <a:cs typeface="Arial"/>
              </a:rPr>
              <a:t> “2. (Value of </a:t>
            </a:r>
            <a:r>
              <a:rPr sz="1600" b="1" spc="-10" dirty="0">
                <a:latin typeface="Arial"/>
                <a:cs typeface="Arial"/>
              </a:rPr>
              <a:t>MACRO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CANDIDATE2)”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15: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“3. </a:t>
            </a:r>
            <a:r>
              <a:rPr sz="1600" b="1" spc="-10" dirty="0">
                <a:latin typeface="Arial"/>
                <a:cs typeface="Arial"/>
              </a:rPr>
              <a:t>(VALUE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MACRO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CANDIDATE3)”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16: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“4. </a:t>
            </a:r>
            <a:r>
              <a:rPr sz="1600" b="1" spc="-10" dirty="0">
                <a:latin typeface="Arial"/>
                <a:cs typeface="Arial"/>
              </a:rPr>
              <a:t>(VALUE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MACRO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CANDIDATE4)”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17: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-5" dirty="0">
                <a:latin typeface="Arial"/>
                <a:cs typeface="Arial"/>
              </a:rPr>
              <a:t> “5. </a:t>
            </a:r>
            <a:r>
              <a:rPr sz="1600" b="1" spc="-10" dirty="0">
                <a:latin typeface="Arial"/>
                <a:cs typeface="Arial"/>
              </a:rPr>
              <a:t>NONE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THESE”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18: </a:t>
            </a:r>
            <a:r>
              <a:rPr sz="1600" b="1" spc="-10" dirty="0">
                <a:latin typeface="Arial"/>
                <a:cs typeface="Arial"/>
              </a:rPr>
              <a:t>PRINT </a:t>
            </a:r>
            <a:r>
              <a:rPr sz="1600" b="1" spc="-5" dirty="0">
                <a:latin typeface="Arial"/>
                <a:cs typeface="Arial"/>
              </a:rPr>
              <a:t>“Input </a:t>
            </a:r>
            <a:r>
              <a:rPr sz="1600" b="1" spc="-10" dirty="0">
                <a:latin typeface="Arial"/>
                <a:cs typeface="Arial"/>
              </a:rPr>
              <a:t>your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choice </a:t>
            </a:r>
            <a:r>
              <a:rPr sz="1600" b="1" spc="-5" dirty="0">
                <a:latin typeface="Arial"/>
                <a:cs typeface="Arial"/>
              </a:rPr>
              <a:t>(1-5)”</a:t>
            </a:r>
            <a:endParaRPr sz="1600">
              <a:latin typeface="Arial"/>
              <a:cs typeface="Arial"/>
            </a:endParaRPr>
          </a:p>
          <a:p>
            <a:pPr marL="12700" marR="2023110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19: </a:t>
            </a:r>
            <a:r>
              <a:rPr sz="1600" b="1" spc="-10" dirty="0">
                <a:latin typeface="Arial"/>
                <a:cs typeface="Arial"/>
              </a:rPr>
              <a:t>GET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</a:t>
            </a:r>
            <a:r>
              <a:rPr sz="1600" b="1" spc="-5" dirty="0">
                <a:latin typeface="Arial"/>
                <a:cs typeface="Arial"/>
              </a:rPr>
              <a:t> it to variable choice.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20: </a:t>
            </a:r>
            <a:r>
              <a:rPr sz="1600" b="1" spc="-10" dirty="0">
                <a:latin typeface="Arial"/>
                <a:cs typeface="Arial"/>
              </a:rPr>
              <a:t>STARTCASE-choice</a:t>
            </a:r>
            <a:endParaRPr sz="1600">
              <a:latin typeface="Arial"/>
              <a:cs typeface="Arial"/>
            </a:endParaRPr>
          </a:p>
          <a:p>
            <a:pPr marL="12700" marR="3100070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21: IF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assigned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choice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 </a:t>
            </a:r>
            <a:r>
              <a:rPr sz="1600" b="1" spc="-10" dirty="0">
                <a:latin typeface="Arial"/>
                <a:cs typeface="Arial"/>
              </a:rPr>
              <a:t>1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votesCount1.</a:t>
            </a:r>
            <a:endParaRPr sz="1600">
              <a:latin typeface="Arial"/>
              <a:cs typeface="Arial"/>
            </a:endParaRPr>
          </a:p>
          <a:p>
            <a:pPr marL="12700" marR="2304415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23: </a:t>
            </a:r>
            <a:r>
              <a:rPr sz="1600" b="1" spc="-10" dirty="0">
                <a:latin typeface="Arial"/>
                <a:cs typeface="Arial"/>
              </a:rPr>
              <a:t>BREAK </a:t>
            </a:r>
            <a:r>
              <a:rPr sz="1600" b="1" spc="-5" dirty="0">
                <a:latin typeface="Arial"/>
                <a:cs typeface="Arial"/>
              </a:rPr>
              <a:t>that is don’t </a:t>
            </a:r>
            <a:r>
              <a:rPr sz="1600" b="1" spc="-10" dirty="0">
                <a:latin typeface="Arial"/>
                <a:cs typeface="Arial"/>
              </a:rPr>
              <a:t>go </a:t>
            </a:r>
            <a:r>
              <a:rPr sz="1600" b="1" spc="-5" dirty="0">
                <a:latin typeface="Arial"/>
                <a:cs typeface="Arial"/>
              </a:rPr>
              <a:t>to rest of </a:t>
            </a:r>
            <a:r>
              <a:rPr sz="1600" b="1" spc="-10" dirty="0">
                <a:latin typeface="Arial"/>
                <a:cs typeface="Arial"/>
              </a:rPr>
              <a:t>cases.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24: IF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assigned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choice</a:t>
            </a:r>
            <a:r>
              <a:rPr sz="1600" b="1" spc="-5" dirty="0">
                <a:latin typeface="Arial"/>
                <a:cs typeface="Arial"/>
              </a:rPr>
              <a:t> is 2.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5: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 to</a:t>
            </a:r>
            <a:r>
              <a:rPr sz="1600" b="1" spc="-10" dirty="0">
                <a:latin typeface="Arial"/>
                <a:cs typeface="Arial"/>
              </a:rPr>
              <a:t> votesCount2.</a:t>
            </a:r>
            <a:endParaRPr sz="1600">
              <a:latin typeface="Arial"/>
              <a:cs typeface="Arial"/>
            </a:endParaRPr>
          </a:p>
          <a:p>
            <a:pPr marL="12700" marR="2304415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26: </a:t>
            </a:r>
            <a:r>
              <a:rPr sz="1600" b="1" spc="-10" dirty="0">
                <a:latin typeface="Arial"/>
                <a:cs typeface="Arial"/>
              </a:rPr>
              <a:t>BREAK </a:t>
            </a:r>
            <a:r>
              <a:rPr sz="1600" b="1" spc="-5" dirty="0">
                <a:latin typeface="Arial"/>
                <a:cs typeface="Arial"/>
              </a:rPr>
              <a:t>that is don’t </a:t>
            </a:r>
            <a:r>
              <a:rPr sz="1600" b="1" spc="-10" dirty="0">
                <a:latin typeface="Arial"/>
                <a:cs typeface="Arial"/>
              </a:rPr>
              <a:t>go </a:t>
            </a:r>
            <a:r>
              <a:rPr sz="1600" b="1" spc="-5" dirty="0">
                <a:latin typeface="Arial"/>
                <a:cs typeface="Arial"/>
              </a:rPr>
              <a:t>to rest of </a:t>
            </a:r>
            <a:r>
              <a:rPr sz="1600" b="1" spc="-10" dirty="0">
                <a:latin typeface="Arial"/>
                <a:cs typeface="Arial"/>
              </a:rPr>
              <a:t>cases.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27: IF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assigned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choice</a:t>
            </a:r>
            <a:r>
              <a:rPr sz="1600" b="1" spc="-5" dirty="0">
                <a:latin typeface="Arial"/>
                <a:cs typeface="Arial"/>
              </a:rPr>
              <a:t> is 3.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28: </a:t>
            </a:r>
            <a:r>
              <a:rPr sz="1600" b="1" spc="-10" dirty="0">
                <a:latin typeface="Arial"/>
                <a:cs typeface="Arial"/>
              </a:rPr>
              <a:t>ADD 1</a:t>
            </a:r>
            <a:r>
              <a:rPr sz="1600" b="1" spc="-5" dirty="0">
                <a:latin typeface="Arial"/>
                <a:cs typeface="Arial"/>
              </a:rPr>
              <a:t> to</a:t>
            </a:r>
            <a:r>
              <a:rPr sz="1600" b="1" spc="-10" dirty="0">
                <a:latin typeface="Arial"/>
                <a:cs typeface="Arial"/>
              </a:rPr>
              <a:t> votesCount3.</a:t>
            </a:r>
            <a:endParaRPr sz="1600">
              <a:latin typeface="Arial"/>
              <a:cs typeface="Arial"/>
            </a:endParaRPr>
          </a:p>
          <a:p>
            <a:pPr marL="12700" marR="2304415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29: </a:t>
            </a:r>
            <a:r>
              <a:rPr sz="1600" b="1" spc="-10" dirty="0">
                <a:latin typeface="Arial"/>
                <a:cs typeface="Arial"/>
              </a:rPr>
              <a:t>BREAK </a:t>
            </a:r>
            <a:r>
              <a:rPr sz="1600" b="1" spc="-5" dirty="0">
                <a:latin typeface="Arial"/>
                <a:cs typeface="Arial"/>
              </a:rPr>
              <a:t>that is don’t </a:t>
            </a:r>
            <a:r>
              <a:rPr sz="1600" b="1" spc="-10" dirty="0">
                <a:latin typeface="Arial"/>
                <a:cs typeface="Arial"/>
              </a:rPr>
              <a:t>go </a:t>
            </a:r>
            <a:r>
              <a:rPr sz="1600" b="1" spc="-5" dirty="0">
                <a:latin typeface="Arial"/>
                <a:cs typeface="Arial"/>
              </a:rPr>
              <a:t>to rest of </a:t>
            </a:r>
            <a:r>
              <a:rPr sz="1600" b="1" spc="-10" dirty="0">
                <a:latin typeface="Arial"/>
                <a:cs typeface="Arial"/>
              </a:rPr>
              <a:t>cases.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30: IF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assigned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choice</a:t>
            </a:r>
            <a:r>
              <a:rPr sz="1600" b="1" spc="-5" dirty="0">
                <a:latin typeface="Arial"/>
                <a:cs typeface="Arial"/>
              </a:rPr>
              <a:t> is 4.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31: </a:t>
            </a:r>
            <a:r>
              <a:rPr sz="1600" b="1" spc="-10" dirty="0">
                <a:latin typeface="Arial"/>
                <a:cs typeface="Arial"/>
              </a:rPr>
              <a:t>ADD 1</a:t>
            </a:r>
            <a:r>
              <a:rPr sz="1600" b="1" spc="-5" dirty="0">
                <a:latin typeface="Arial"/>
                <a:cs typeface="Arial"/>
              </a:rPr>
              <a:t> to</a:t>
            </a:r>
            <a:r>
              <a:rPr sz="1600" b="1" spc="-10" dirty="0">
                <a:latin typeface="Arial"/>
                <a:cs typeface="Arial"/>
              </a:rPr>
              <a:t> votesCount4.</a:t>
            </a:r>
            <a:endParaRPr sz="1600">
              <a:latin typeface="Arial"/>
              <a:cs typeface="Arial"/>
            </a:endParaRPr>
          </a:p>
          <a:p>
            <a:pPr marL="12700" marR="2304415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32: </a:t>
            </a:r>
            <a:r>
              <a:rPr sz="1600" b="1" spc="-10" dirty="0">
                <a:latin typeface="Arial"/>
                <a:cs typeface="Arial"/>
              </a:rPr>
              <a:t>BREAK </a:t>
            </a:r>
            <a:r>
              <a:rPr sz="1600" b="1" spc="-5" dirty="0">
                <a:latin typeface="Arial"/>
                <a:cs typeface="Arial"/>
              </a:rPr>
              <a:t>that is don’t </a:t>
            </a:r>
            <a:r>
              <a:rPr sz="1600" b="1" spc="-10" dirty="0">
                <a:latin typeface="Arial"/>
                <a:cs typeface="Arial"/>
              </a:rPr>
              <a:t>go </a:t>
            </a:r>
            <a:r>
              <a:rPr sz="1600" b="1" spc="-5" dirty="0">
                <a:latin typeface="Arial"/>
                <a:cs typeface="Arial"/>
              </a:rPr>
              <a:t>to rest of </a:t>
            </a:r>
            <a:r>
              <a:rPr sz="1600" b="1" spc="-10" dirty="0">
                <a:latin typeface="Arial"/>
                <a:cs typeface="Arial"/>
              </a:rPr>
              <a:t>cases.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33: IF </a:t>
            </a:r>
            <a:r>
              <a:rPr sz="1600" b="1" spc="-10" dirty="0">
                <a:latin typeface="Arial"/>
                <a:cs typeface="Arial"/>
              </a:rPr>
              <a:t>value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assigned</a:t>
            </a:r>
            <a:r>
              <a:rPr sz="1600" b="1" spc="-5" dirty="0">
                <a:latin typeface="Arial"/>
                <a:cs typeface="Arial"/>
              </a:rPr>
              <a:t> to </a:t>
            </a:r>
            <a:r>
              <a:rPr sz="1600" b="1" spc="-10" dirty="0">
                <a:latin typeface="Arial"/>
                <a:cs typeface="Arial"/>
              </a:rPr>
              <a:t>choice</a:t>
            </a:r>
            <a:r>
              <a:rPr sz="1600" b="1" spc="-5" dirty="0">
                <a:latin typeface="Arial"/>
                <a:cs typeface="Arial"/>
              </a:rPr>
              <a:t> is 5.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34: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ADD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spoiledvotes.</a:t>
            </a:r>
            <a:endParaRPr sz="1600">
              <a:latin typeface="Arial"/>
              <a:cs typeface="Arial"/>
            </a:endParaRPr>
          </a:p>
          <a:p>
            <a:pPr marL="12700" marR="2304415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35: </a:t>
            </a:r>
            <a:r>
              <a:rPr sz="1600" b="1" spc="-10" dirty="0">
                <a:latin typeface="Arial"/>
                <a:cs typeface="Arial"/>
              </a:rPr>
              <a:t>BREAK </a:t>
            </a:r>
            <a:r>
              <a:rPr sz="1600" b="1" spc="-5" dirty="0">
                <a:latin typeface="Arial"/>
                <a:cs typeface="Arial"/>
              </a:rPr>
              <a:t>that is don’t </a:t>
            </a:r>
            <a:r>
              <a:rPr sz="1600" b="1" spc="-10" dirty="0">
                <a:latin typeface="Arial"/>
                <a:cs typeface="Arial"/>
              </a:rPr>
              <a:t>go </a:t>
            </a:r>
            <a:r>
              <a:rPr sz="1600" b="1" spc="-5" dirty="0">
                <a:latin typeface="Arial"/>
                <a:cs typeface="Arial"/>
              </a:rPr>
              <a:t>to rest of </a:t>
            </a:r>
            <a:r>
              <a:rPr sz="1600" b="1" spc="-10" dirty="0">
                <a:latin typeface="Arial"/>
                <a:cs typeface="Arial"/>
              </a:rPr>
              <a:t>cases.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36: </a:t>
            </a:r>
            <a:r>
              <a:rPr sz="1600" b="1" spc="-10" dirty="0">
                <a:latin typeface="Arial"/>
                <a:cs typeface="Arial"/>
              </a:rPr>
              <a:t>OTHERWISE</a:t>
            </a:r>
            <a:endParaRPr sz="1600">
              <a:latin typeface="Arial"/>
              <a:cs typeface="Arial"/>
            </a:endParaRPr>
          </a:p>
          <a:p>
            <a:pPr marL="12700" marR="1933575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37: </a:t>
            </a:r>
            <a:r>
              <a:rPr sz="1600" b="1" spc="-10" dirty="0">
                <a:latin typeface="Arial"/>
                <a:cs typeface="Arial"/>
              </a:rPr>
              <a:t>PRINT </a:t>
            </a:r>
            <a:r>
              <a:rPr sz="1600" b="1" spc="-5" dirty="0">
                <a:latin typeface="Arial"/>
                <a:cs typeface="Arial"/>
              </a:rPr>
              <a:t>“Error: </a:t>
            </a:r>
            <a:r>
              <a:rPr sz="1600" b="1" spc="-10" dirty="0">
                <a:latin typeface="Arial"/>
                <a:cs typeface="Arial"/>
              </a:rPr>
              <a:t>Wrong</a:t>
            </a:r>
            <a:r>
              <a:rPr sz="1600" b="1" spc="-5" dirty="0">
                <a:latin typeface="Arial"/>
                <a:cs typeface="Arial"/>
              </a:rPr>
              <a:t> Choice!!</a:t>
            </a:r>
            <a:r>
              <a:rPr sz="1600" b="1" spc="-10" dirty="0">
                <a:latin typeface="Arial"/>
                <a:cs typeface="Arial"/>
              </a:rPr>
              <a:t> Please</a:t>
            </a:r>
            <a:r>
              <a:rPr sz="1600" b="1" spc="-5" dirty="0">
                <a:latin typeface="Arial"/>
                <a:cs typeface="Arial"/>
              </a:rPr>
              <a:t> retry”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38: </a:t>
            </a:r>
            <a:r>
              <a:rPr sz="1600" b="1" spc="-10" dirty="0">
                <a:latin typeface="Arial"/>
                <a:cs typeface="Arial"/>
              </a:rPr>
              <a:t>ENDCASE.</a:t>
            </a:r>
            <a:endParaRPr sz="1600">
              <a:latin typeface="Arial"/>
              <a:cs typeface="Arial"/>
            </a:endParaRPr>
          </a:p>
          <a:p>
            <a:pPr marL="12700" marR="1844675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39: </a:t>
            </a:r>
            <a:r>
              <a:rPr sz="1600" b="1" spc="-10" dirty="0">
                <a:latin typeface="Arial"/>
                <a:cs typeface="Arial"/>
              </a:rPr>
              <a:t>CALL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FUNCTION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getchar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 </a:t>
            </a:r>
            <a:r>
              <a:rPr sz="1600" b="1" spc="-10" dirty="0">
                <a:latin typeface="Arial"/>
                <a:cs typeface="Arial"/>
              </a:rPr>
              <a:t>hold</a:t>
            </a:r>
            <a:r>
              <a:rPr sz="1600" b="1" spc="-5" dirty="0">
                <a:latin typeface="Arial"/>
                <a:cs typeface="Arial"/>
              </a:rPr>
              <a:t> the screen.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40: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“t</a:t>
            </a:r>
            <a:r>
              <a:rPr sz="1600" b="1" strike="sngStrike" spc="-10" dirty="0">
                <a:latin typeface="Arial"/>
                <a:cs typeface="Arial"/>
              </a:rPr>
              <a:t>hanks</a:t>
            </a:r>
            <a:r>
              <a:rPr sz="1600" b="1" strike="noStrike" spc="-5" dirty="0">
                <a:latin typeface="Arial"/>
                <a:cs typeface="Arial"/>
              </a:rPr>
              <a:t> for </a:t>
            </a:r>
            <a:r>
              <a:rPr sz="1600" b="1" strike="noStrike" spc="-10" dirty="0">
                <a:latin typeface="Arial"/>
                <a:cs typeface="Arial"/>
              </a:rPr>
              <a:t>vote”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40"/>
              </a:lnSpc>
            </a:pPr>
            <a:r>
              <a:rPr sz="1600" b="1" spc="-10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41:</a:t>
            </a:r>
            <a:r>
              <a:rPr sz="1600" b="1" spc="-10" dirty="0">
                <a:latin typeface="Arial"/>
                <a:cs typeface="Arial"/>
              </a:rPr>
              <a:t> FUNCTION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votesCount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00"/>
              </a:lnSpc>
            </a:pP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-5" dirty="0">
                <a:latin typeface="Arial"/>
                <a:cs typeface="Arial"/>
              </a:rPr>
              <a:t> 42: </a:t>
            </a:r>
            <a:r>
              <a:rPr sz="1600" b="1" spc="-10" dirty="0">
                <a:latin typeface="Arial"/>
                <a:cs typeface="Arial"/>
              </a:rPr>
              <a:t>PRINT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“#####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Voting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Statics </a:t>
            </a:r>
            <a:r>
              <a:rPr sz="1600" b="1" spc="-10" dirty="0">
                <a:latin typeface="Arial"/>
                <a:cs typeface="Arial"/>
              </a:rPr>
              <a:t>####”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ts val="1600"/>
              </a:lnSpc>
              <a:spcBef>
                <a:spcPts val="160"/>
              </a:spcBef>
            </a:pPr>
            <a:r>
              <a:rPr sz="1600" b="1" spc="-10" dirty="0">
                <a:latin typeface="Arial"/>
                <a:cs typeface="Arial"/>
              </a:rPr>
              <a:t>STEP 43:PRINT“(Value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MACRO CANDIDATE1)-(Value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votesCount1)”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44:PRINT“(Value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MACRO CANDIDATE2)-(Value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votesCount2)”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 45:PRINT“(Value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MACRO CANDIDATE3)-(Value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votesCount3)”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STEP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46:PRINT“(Value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MACRO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CANDIDATE4)-(Value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votesCount4)”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582" y="3179944"/>
            <a:ext cx="104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582" y="4385428"/>
            <a:ext cx="104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232" y="5289160"/>
            <a:ext cx="181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952615" cy="10084435"/>
            </a:xfrm>
            <a:custGeom>
              <a:avLst/>
              <a:gdLst/>
              <a:ahLst/>
              <a:cxnLst/>
              <a:rect l="l" t="t" r="r" b="b"/>
              <a:pathLst>
                <a:path w="6952615" h="10084435">
                  <a:moveTo>
                    <a:pt x="6952488" y="10066033"/>
                  </a:moveTo>
                  <a:lnTo>
                    <a:pt x="6934200" y="10066033"/>
                  </a:lnTo>
                  <a:lnTo>
                    <a:pt x="18288" y="10066033"/>
                  </a:lnTo>
                  <a:lnTo>
                    <a:pt x="0" y="10066033"/>
                  </a:lnTo>
                  <a:lnTo>
                    <a:pt x="0" y="10084308"/>
                  </a:lnTo>
                  <a:lnTo>
                    <a:pt x="18288" y="10084308"/>
                  </a:lnTo>
                  <a:lnTo>
                    <a:pt x="6934200" y="10084308"/>
                  </a:lnTo>
                  <a:lnTo>
                    <a:pt x="6952488" y="10084308"/>
                  </a:lnTo>
                  <a:lnTo>
                    <a:pt x="6952488" y="10066033"/>
                  </a:lnTo>
                  <a:close/>
                </a:path>
                <a:path w="6952615" h="10084435">
                  <a:moveTo>
                    <a:pt x="6952488" y="0"/>
                  </a:moveTo>
                  <a:lnTo>
                    <a:pt x="6934200" y="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10066020"/>
                  </a:lnTo>
                  <a:lnTo>
                    <a:pt x="18288" y="10066020"/>
                  </a:lnTo>
                  <a:lnTo>
                    <a:pt x="18288" y="18288"/>
                  </a:lnTo>
                  <a:lnTo>
                    <a:pt x="6934200" y="18288"/>
                  </a:lnTo>
                  <a:lnTo>
                    <a:pt x="6934200" y="10066020"/>
                  </a:lnTo>
                  <a:lnTo>
                    <a:pt x="6952488" y="10066020"/>
                  </a:lnTo>
                  <a:lnTo>
                    <a:pt x="6952488" y="18288"/>
                  </a:lnTo>
                  <a:lnTo>
                    <a:pt x="695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100" y="1451533"/>
              <a:ext cx="1073150" cy="4072254"/>
            </a:xfrm>
            <a:custGeom>
              <a:avLst/>
              <a:gdLst/>
              <a:ahLst/>
              <a:cxnLst/>
              <a:rect l="l" t="t" r="r" b="b"/>
              <a:pathLst>
                <a:path w="1073150" h="4072254">
                  <a:moveTo>
                    <a:pt x="205803" y="3860088"/>
                  </a:moveTo>
                  <a:lnTo>
                    <a:pt x="0" y="3860088"/>
                  </a:lnTo>
                  <a:lnTo>
                    <a:pt x="0" y="4071950"/>
                  </a:lnTo>
                  <a:lnTo>
                    <a:pt x="205803" y="4071950"/>
                  </a:lnTo>
                  <a:lnTo>
                    <a:pt x="205803" y="3860088"/>
                  </a:lnTo>
                  <a:close/>
                </a:path>
                <a:path w="1073150" h="4072254">
                  <a:moveTo>
                    <a:pt x="1024534" y="0"/>
                  </a:moveTo>
                  <a:lnTo>
                    <a:pt x="939800" y="0"/>
                  </a:lnTo>
                  <a:lnTo>
                    <a:pt x="939800" y="96850"/>
                  </a:lnTo>
                  <a:lnTo>
                    <a:pt x="1024534" y="96850"/>
                  </a:lnTo>
                  <a:lnTo>
                    <a:pt x="1024534" y="0"/>
                  </a:lnTo>
                  <a:close/>
                </a:path>
                <a:path w="1073150" h="4072254">
                  <a:moveTo>
                    <a:pt x="1036650" y="1823339"/>
                  </a:moveTo>
                  <a:lnTo>
                    <a:pt x="939800" y="1823339"/>
                  </a:lnTo>
                  <a:lnTo>
                    <a:pt x="939800" y="1938350"/>
                  </a:lnTo>
                  <a:lnTo>
                    <a:pt x="1036650" y="1938350"/>
                  </a:lnTo>
                  <a:lnTo>
                    <a:pt x="1036650" y="1823339"/>
                  </a:lnTo>
                  <a:close/>
                </a:path>
                <a:path w="1073150" h="4072254">
                  <a:moveTo>
                    <a:pt x="1072972" y="2969907"/>
                  </a:moveTo>
                  <a:lnTo>
                    <a:pt x="939800" y="2969907"/>
                  </a:lnTo>
                  <a:lnTo>
                    <a:pt x="939800" y="3157550"/>
                  </a:lnTo>
                  <a:lnTo>
                    <a:pt x="1072972" y="3157550"/>
                  </a:lnTo>
                  <a:lnTo>
                    <a:pt x="1072972" y="2969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200" y="265683"/>
            <a:ext cx="6654800" cy="10129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0800" marR="1111885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latin typeface="Calibri"/>
                <a:cs typeface="Calibri"/>
              </a:rPr>
              <a:t>STEP 47: </a:t>
            </a:r>
            <a:r>
              <a:rPr sz="1800" b="1" spc="-5" dirty="0">
                <a:latin typeface="Calibri"/>
                <a:cs typeface="Calibri"/>
              </a:rPr>
              <a:t>PRINT </a:t>
            </a:r>
            <a:r>
              <a:rPr sz="1800" b="1" dirty="0">
                <a:latin typeface="Calibri"/>
                <a:cs typeface="Calibri"/>
              </a:rPr>
              <a:t>“(Spoiled Votes) </a:t>
            </a:r>
            <a:r>
              <a:rPr sz="1800" b="1" spc="-5" dirty="0">
                <a:latin typeface="Calibri"/>
                <a:cs typeface="Calibri"/>
              </a:rPr>
              <a:t>- (Value of spoiledvotes)”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48: FUNCTION </a:t>
            </a:r>
            <a:r>
              <a:rPr sz="1800" b="1" spc="-5" dirty="0">
                <a:latin typeface="Calibri"/>
                <a:cs typeface="Calibri"/>
              </a:rPr>
              <a:t>getLeadingCandidate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49: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“####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Leading Candidate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####”</a:t>
            </a:r>
            <a:endParaRPr sz="1800">
              <a:latin typeface="Calibri"/>
              <a:cs typeface="Calibri"/>
            </a:endParaRPr>
          </a:p>
          <a:p>
            <a:pPr marL="50800" marR="4318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50: IF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votesCount1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votesCount2,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votesCount3,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votesCount4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 51: </a:t>
            </a:r>
            <a:r>
              <a:rPr sz="1800" b="1" spc="-5" dirty="0">
                <a:latin typeface="Calibri"/>
                <a:cs typeface="Calibri"/>
              </a:rPr>
              <a:t>PRIN</a:t>
            </a:r>
            <a:r>
              <a:rPr sz="1800" b="1" dirty="0">
                <a:latin typeface="Calibri"/>
                <a:cs typeface="Calibri"/>
              </a:rPr>
              <a:t>T </a:t>
            </a:r>
            <a:r>
              <a:rPr sz="1800" b="1" spc="-780" dirty="0">
                <a:latin typeface="Calibri"/>
                <a:cs typeface="Calibri"/>
              </a:rPr>
              <a:t>“</a:t>
            </a:r>
            <a:r>
              <a:rPr sz="2700" spc="-75" baseline="16975" dirty="0">
                <a:latin typeface="Wingdings"/>
                <a:cs typeface="Wingdings"/>
              </a:rPr>
              <a:t></a:t>
            </a:r>
            <a:r>
              <a:rPr sz="1800" b="1" spc="-5" dirty="0">
                <a:latin typeface="Calibri"/>
                <a:cs typeface="Calibri"/>
              </a:rPr>
              <a:t>(V</a:t>
            </a:r>
            <a:r>
              <a:rPr sz="1800" b="1" strike="sngStrike" spc="-5" dirty="0">
                <a:latin typeface="Calibri"/>
                <a:cs typeface="Calibri"/>
              </a:rPr>
              <a:t>alu</a:t>
            </a:r>
            <a:r>
              <a:rPr sz="1800" b="1" strike="sngStrike" dirty="0">
                <a:latin typeface="Calibri"/>
                <a:cs typeface="Calibri"/>
              </a:rPr>
              <a:t>e </a:t>
            </a:r>
            <a:r>
              <a:rPr sz="1800" b="1" strike="sngStrike" spc="-5" dirty="0">
                <a:latin typeface="Calibri"/>
                <a:cs typeface="Calibri"/>
              </a:rPr>
              <a:t>o</a:t>
            </a:r>
            <a:r>
              <a:rPr sz="1800" b="1" strike="noStrike" dirty="0">
                <a:latin typeface="Calibri"/>
                <a:cs typeface="Calibri"/>
              </a:rPr>
              <a:t>f </a:t>
            </a:r>
            <a:r>
              <a:rPr sz="1800" b="1" strike="noStrike" spc="-10" dirty="0">
                <a:latin typeface="Calibri"/>
                <a:cs typeface="Calibri"/>
              </a:rPr>
              <a:t>CANDIDATE1)”</a:t>
            </a:r>
            <a:endParaRPr sz="1800">
              <a:latin typeface="Calibri"/>
              <a:cs typeface="Calibri"/>
            </a:endParaRPr>
          </a:p>
          <a:p>
            <a:pPr marL="102235" marR="43180" indent="-52069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52: IF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votesCount2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votesCount1,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votesCount3,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votesCount4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 53: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“(Value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CANDIDATE2)”</a:t>
            </a:r>
            <a:endParaRPr sz="1800">
              <a:latin typeface="Calibri"/>
              <a:cs typeface="Calibri"/>
            </a:endParaRPr>
          </a:p>
          <a:p>
            <a:pPr marL="50800" marR="4318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54: IF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votesCount3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votesCount2,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votesCount1,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votesCount4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 55: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“(Value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CANDIDATE3)”</a:t>
            </a:r>
            <a:endParaRPr sz="1800">
              <a:latin typeface="Calibri"/>
              <a:cs typeface="Calibri"/>
            </a:endParaRPr>
          </a:p>
          <a:p>
            <a:pPr marL="50800" marR="4318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56: IF </a:t>
            </a:r>
            <a:r>
              <a:rPr sz="1800" b="1" spc="-5" dirty="0">
                <a:latin typeface="Calibri"/>
                <a:cs typeface="Calibri"/>
              </a:rPr>
              <a:t>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votesCount4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votesCount2,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votesCount3,</a:t>
            </a:r>
            <a:r>
              <a:rPr sz="1800" b="1" spc="-5" dirty="0">
                <a:latin typeface="Calibri"/>
                <a:cs typeface="Calibri"/>
              </a:rPr>
              <a:t> vote</a:t>
            </a:r>
            <a:r>
              <a:rPr sz="1800" b="1" strike="sngStrike" spc="-5" dirty="0">
                <a:latin typeface="Calibri"/>
                <a:cs typeface="Calibri"/>
              </a:rPr>
              <a:t>sCount</a:t>
            </a:r>
            <a:r>
              <a:rPr sz="1800" b="1" strike="noStrike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0800" marR="2694940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 57: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“(Value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CANDIDATE4)”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58: </a:t>
            </a:r>
            <a:r>
              <a:rPr sz="1800" b="1" spc="-5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50800" marR="1421765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 59: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(“-----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Warning!!!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No-win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situation----”)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60: </a:t>
            </a:r>
            <a:r>
              <a:rPr sz="1800" b="1" spc="-5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61:</a:t>
            </a:r>
            <a:r>
              <a:rPr sz="1800" b="1" spc="-5" dirty="0">
                <a:latin typeface="Calibri"/>
                <a:cs typeface="Calibri"/>
              </a:rPr>
              <a:t> DECLARE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</a:t>
            </a:r>
            <a:r>
              <a:rPr sz="1800" b="1" spc="-5" dirty="0">
                <a:latin typeface="Calibri"/>
                <a:cs typeface="Calibri"/>
              </a:rPr>
              <a:t>BLE </a:t>
            </a:r>
            <a:r>
              <a:rPr sz="1800" b="1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50800" marR="3239135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 62: </a:t>
            </a:r>
            <a:r>
              <a:rPr sz="1800" b="1" spc="-5" dirty="0">
                <a:latin typeface="Calibri"/>
                <a:cs typeface="Calibri"/>
              </a:rPr>
              <a:t>DECLARE VARIABLE </a:t>
            </a:r>
            <a:r>
              <a:rPr sz="1800" b="1" dirty="0">
                <a:latin typeface="Calibri"/>
                <a:cs typeface="Calibri"/>
              </a:rPr>
              <a:t>choice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63: </a:t>
            </a:r>
            <a:r>
              <a:rPr sz="1800" b="1" spc="-5" dirty="0">
                <a:latin typeface="Calibri"/>
                <a:cs typeface="Calibri"/>
              </a:rPr>
              <a:t>DO LOOP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Starts</a:t>
            </a:r>
            <a:endParaRPr sz="1800">
              <a:latin typeface="Calibri"/>
              <a:cs typeface="Calibri"/>
            </a:endParaRPr>
          </a:p>
          <a:p>
            <a:pPr marL="50800" marR="359410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64: </a:t>
            </a:r>
            <a:r>
              <a:rPr sz="1800" b="1" spc="-5" dirty="0">
                <a:latin typeface="Calibri"/>
                <a:cs typeface="Calibri"/>
              </a:rPr>
              <a:t>PRINT “######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Welcome</a:t>
            </a:r>
            <a:r>
              <a:rPr sz="1800" b="1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Election/Voting</a:t>
            </a:r>
            <a:r>
              <a:rPr sz="1800" b="1" dirty="0">
                <a:latin typeface="Calibri"/>
                <a:cs typeface="Calibri"/>
              </a:rPr>
              <a:t> 2023 </a:t>
            </a:r>
            <a:r>
              <a:rPr sz="1800" b="1" spc="-10" dirty="0">
                <a:latin typeface="Calibri"/>
                <a:cs typeface="Calibri"/>
              </a:rPr>
              <a:t>#####”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65: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“1.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Cast </a:t>
            </a:r>
            <a:r>
              <a:rPr sz="1800" b="1" dirty="0">
                <a:latin typeface="Calibri"/>
                <a:cs typeface="Calibri"/>
              </a:rPr>
              <a:t>the Vote”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66:</a:t>
            </a:r>
            <a:r>
              <a:rPr sz="1800" b="1" spc="-5" dirty="0">
                <a:latin typeface="Calibri"/>
                <a:cs typeface="Calibri"/>
              </a:rPr>
              <a:t> PRINT “2. Find </a:t>
            </a:r>
            <a:r>
              <a:rPr sz="1800" b="1" dirty="0">
                <a:latin typeface="Calibri"/>
                <a:cs typeface="Calibri"/>
              </a:rPr>
              <a:t>Vote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Count”</a:t>
            </a:r>
            <a:endParaRPr sz="1800">
              <a:latin typeface="Calibri"/>
              <a:cs typeface="Calibri"/>
            </a:endParaRPr>
          </a:p>
          <a:p>
            <a:pPr marL="50800" marR="251841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67: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“3. Find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leading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Candidate"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68: </a:t>
            </a:r>
            <a:r>
              <a:rPr sz="1800" b="1" spc="-5" dirty="0">
                <a:latin typeface="Calibri"/>
                <a:cs typeface="Calibri"/>
              </a:rPr>
              <a:t>PRINT “0.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EXIT”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69: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PRINT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“Please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enter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choice:”</a:t>
            </a:r>
            <a:endParaRPr sz="1800">
              <a:latin typeface="Calibri"/>
              <a:cs typeface="Calibri"/>
            </a:endParaRPr>
          </a:p>
          <a:p>
            <a:pPr marL="50800" marR="1668145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 70: GET </a:t>
            </a:r>
            <a:r>
              <a:rPr sz="1800" b="1" spc="-5" dirty="0">
                <a:latin typeface="Calibri"/>
                <a:cs typeface="Calibri"/>
              </a:rPr>
              <a:t>value and assign it </a:t>
            </a:r>
            <a:r>
              <a:rPr sz="1800" b="1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VARIABLE </a:t>
            </a:r>
            <a:r>
              <a:rPr sz="1800" b="1" dirty="0">
                <a:latin typeface="Calibri"/>
                <a:cs typeface="Calibri"/>
              </a:rPr>
              <a:t>choice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71: </a:t>
            </a:r>
            <a:r>
              <a:rPr sz="1800" b="1" spc="-5" dirty="0">
                <a:latin typeface="Calibri"/>
                <a:cs typeface="Calibri"/>
              </a:rPr>
              <a:t>STARTCASE-</a:t>
            </a:r>
            <a:r>
              <a:rPr sz="1800" b="1" dirty="0">
                <a:latin typeface="Calibri"/>
                <a:cs typeface="Calibri"/>
              </a:rPr>
              <a:t> choice</a:t>
            </a:r>
            <a:endParaRPr sz="1800">
              <a:latin typeface="Calibri"/>
              <a:cs typeface="Calibri"/>
            </a:endParaRPr>
          </a:p>
          <a:p>
            <a:pPr marL="50800" marR="2855595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 72: IF </a:t>
            </a:r>
            <a:r>
              <a:rPr sz="1800" b="1" spc="-5" dirty="0">
                <a:latin typeface="Calibri"/>
                <a:cs typeface="Calibri"/>
              </a:rPr>
              <a:t>value assigned </a:t>
            </a:r>
            <a:r>
              <a:rPr sz="1800" b="1" dirty="0">
                <a:latin typeface="Calibri"/>
                <a:cs typeface="Calibri"/>
              </a:rPr>
              <a:t>to choice </a:t>
            </a:r>
            <a:r>
              <a:rPr sz="1800" b="1" spc="-5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1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73: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CALLING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castVote</a:t>
            </a:r>
            <a:endParaRPr sz="1800">
              <a:latin typeface="Calibri"/>
              <a:cs typeface="Calibri"/>
            </a:endParaRPr>
          </a:p>
          <a:p>
            <a:pPr marL="50800" marR="2084070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74: </a:t>
            </a:r>
            <a:r>
              <a:rPr sz="1800" b="1" spc="-5" dirty="0">
                <a:latin typeface="Calibri"/>
                <a:cs typeface="Calibri"/>
              </a:rPr>
              <a:t>BREAK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don’t</a:t>
            </a:r>
            <a:r>
              <a:rPr sz="1800" b="1" dirty="0">
                <a:latin typeface="Calibri"/>
                <a:cs typeface="Calibri"/>
              </a:rPr>
              <a:t> go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rest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cases.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75: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5" dirty="0">
                <a:latin typeface="Calibri"/>
                <a:cs typeface="Calibri"/>
              </a:rPr>
              <a:t>value assigned</a:t>
            </a:r>
            <a:r>
              <a:rPr sz="1800" b="1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choice</a:t>
            </a:r>
            <a:r>
              <a:rPr sz="1800" b="1" spc="-5" dirty="0">
                <a:latin typeface="Calibri"/>
                <a:cs typeface="Calibri"/>
              </a:rPr>
              <a:t> is</a:t>
            </a:r>
            <a:r>
              <a:rPr sz="1800" b="1" dirty="0"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75: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CALLING </a:t>
            </a:r>
            <a:r>
              <a:rPr sz="1800" b="1" dirty="0">
                <a:latin typeface="Calibri"/>
                <a:cs typeface="Calibri"/>
              </a:rPr>
              <a:t>FUNCTION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votesCount</a:t>
            </a:r>
            <a:endParaRPr sz="1800">
              <a:latin typeface="Calibri"/>
              <a:cs typeface="Calibri"/>
            </a:endParaRPr>
          </a:p>
          <a:p>
            <a:pPr marL="50800" marR="208407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76: </a:t>
            </a:r>
            <a:r>
              <a:rPr sz="1800" b="1" spc="-5" dirty="0">
                <a:latin typeface="Calibri"/>
                <a:cs typeface="Calibri"/>
              </a:rPr>
              <a:t>BREAK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don’t</a:t>
            </a:r>
            <a:r>
              <a:rPr sz="1800" b="1" dirty="0">
                <a:latin typeface="Calibri"/>
                <a:cs typeface="Calibri"/>
              </a:rPr>
              <a:t> go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rest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cases.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77: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5" dirty="0">
                <a:latin typeface="Calibri"/>
                <a:cs typeface="Calibri"/>
              </a:rPr>
              <a:t>value assigned</a:t>
            </a:r>
            <a:r>
              <a:rPr sz="1800" b="1" dirty="0">
                <a:latin typeface="Calibri"/>
                <a:cs typeface="Calibri"/>
              </a:rPr>
              <a:t> 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choice</a:t>
            </a:r>
            <a:r>
              <a:rPr sz="1800" b="1" spc="-5" dirty="0">
                <a:latin typeface="Calibri"/>
                <a:cs typeface="Calibri"/>
              </a:rPr>
              <a:t> is</a:t>
            </a:r>
            <a:r>
              <a:rPr sz="1800" b="1" dirty="0">
                <a:latin typeface="Calibri"/>
                <a:cs typeface="Calibri"/>
              </a:rPr>
              <a:t> 3</a:t>
            </a:r>
            <a:endParaRPr sz="1800">
              <a:latin typeface="Calibri"/>
              <a:cs typeface="Calibri"/>
            </a:endParaRPr>
          </a:p>
          <a:p>
            <a:pPr marL="50800" marR="1820545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77: </a:t>
            </a:r>
            <a:r>
              <a:rPr sz="1800" b="1" spc="-5" dirty="0">
                <a:latin typeface="Calibri"/>
                <a:cs typeface="Calibri"/>
              </a:rPr>
              <a:t>CALLING</a:t>
            </a:r>
            <a:r>
              <a:rPr sz="1800" b="1" dirty="0">
                <a:latin typeface="Calibri"/>
                <a:cs typeface="Calibri"/>
              </a:rPr>
              <a:t> FUNCTION </a:t>
            </a:r>
            <a:r>
              <a:rPr sz="1800" b="1" spc="-5" dirty="0">
                <a:latin typeface="Calibri"/>
                <a:cs typeface="Calibri"/>
              </a:rPr>
              <a:t>getLeadingCandidate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78: </a:t>
            </a:r>
            <a:r>
              <a:rPr sz="1800" b="1" spc="-5" dirty="0">
                <a:latin typeface="Calibri"/>
                <a:cs typeface="Calibri"/>
              </a:rPr>
              <a:t>BREAK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don’t</a:t>
            </a:r>
            <a:r>
              <a:rPr sz="1800" b="1" dirty="0">
                <a:latin typeface="Calibri"/>
                <a:cs typeface="Calibri"/>
              </a:rPr>
              <a:t> go to </a:t>
            </a:r>
            <a:r>
              <a:rPr sz="1800" b="1" spc="-5" dirty="0">
                <a:latin typeface="Calibri"/>
                <a:cs typeface="Calibri"/>
              </a:rPr>
              <a:t>rest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 cases.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1620"/>
              </a:lnSpc>
            </a:pP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79: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OTHERWISE</a:t>
            </a:r>
            <a:endParaRPr sz="1800">
              <a:latin typeface="Calibri"/>
              <a:cs typeface="Calibri"/>
            </a:endParaRPr>
          </a:p>
          <a:p>
            <a:pPr marL="50800" marR="2995930">
              <a:lnSpc>
                <a:spcPts val="18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STEP 80: </a:t>
            </a:r>
            <a:r>
              <a:rPr sz="1800" b="1" spc="-5" dirty="0">
                <a:latin typeface="Calibri"/>
                <a:cs typeface="Calibri"/>
              </a:rPr>
              <a:t>PRINT </a:t>
            </a:r>
            <a:r>
              <a:rPr sz="1800" b="1" dirty="0">
                <a:latin typeface="Calibri"/>
                <a:cs typeface="Calibri"/>
              </a:rPr>
              <a:t>“Error: </a:t>
            </a:r>
            <a:r>
              <a:rPr sz="1800" b="1" spc="-5" dirty="0">
                <a:latin typeface="Calibri"/>
                <a:cs typeface="Calibri"/>
              </a:rPr>
              <a:t>Invalid Choice”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81:</a:t>
            </a:r>
            <a:r>
              <a:rPr sz="1800" b="1" spc="-5" dirty="0">
                <a:latin typeface="Calibri"/>
                <a:cs typeface="Calibri"/>
              </a:rPr>
              <a:t> ENDCASE.</a:t>
            </a:r>
            <a:endParaRPr sz="1800">
              <a:latin typeface="Calibri"/>
              <a:cs typeface="Calibri"/>
            </a:endParaRPr>
          </a:p>
          <a:p>
            <a:pPr marL="50800" marR="2749550">
              <a:lnSpc>
                <a:spcPts val="1800"/>
              </a:lnSpc>
            </a:pPr>
            <a:r>
              <a:rPr sz="1800" b="1" dirty="0">
                <a:latin typeface="Calibri"/>
                <a:cs typeface="Calibri"/>
              </a:rPr>
              <a:t>STEP 82: </a:t>
            </a:r>
            <a:r>
              <a:rPr sz="1800" b="1" spc="-10" dirty="0">
                <a:latin typeface="Calibri"/>
                <a:cs typeface="Calibri"/>
              </a:rPr>
              <a:t>[DO---] </a:t>
            </a:r>
            <a:r>
              <a:rPr sz="1800" b="1" spc="-5" dirty="0">
                <a:latin typeface="Calibri"/>
                <a:cs typeface="Calibri"/>
              </a:rPr>
              <a:t>WHILE </a:t>
            </a:r>
            <a:r>
              <a:rPr sz="1800" b="1" dirty="0">
                <a:latin typeface="Calibri"/>
                <a:cs typeface="Calibri"/>
              </a:rPr>
              <a:t>choice </a:t>
            </a:r>
            <a:r>
              <a:rPr sz="1800" b="1" spc="-5" dirty="0">
                <a:latin typeface="Calibri"/>
                <a:cs typeface="Calibri"/>
              </a:rPr>
              <a:t>is not </a:t>
            </a:r>
            <a:r>
              <a:rPr sz="1800" b="1" dirty="0">
                <a:latin typeface="Calibri"/>
                <a:cs typeface="Calibri"/>
              </a:rPr>
              <a:t>0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 83: </a:t>
            </a:r>
            <a:r>
              <a:rPr sz="1800" b="1" spc="-5" dirty="0">
                <a:latin typeface="Calibri"/>
                <a:cs typeface="Calibri"/>
              </a:rPr>
              <a:t>CALL getchar </a:t>
            </a:r>
            <a:r>
              <a:rPr sz="1800" b="1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hold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screen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STEP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84: </a:t>
            </a:r>
            <a:r>
              <a:rPr sz="1800" b="1" spc="-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4500" y="405891"/>
            <a:ext cx="1680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SOURCE</a:t>
            </a:r>
            <a:r>
              <a:rPr sz="22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" y="748791"/>
            <a:ext cx="6305550" cy="938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#include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stdio.h&gt;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10" dirty="0">
                <a:latin typeface="Calibri"/>
                <a:cs typeface="Calibri"/>
              </a:rPr>
              <a:t>#define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CANDIDATE_COUNT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 marR="3540125">
              <a:lnSpc>
                <a:spcPts val="16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#define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CANDIDATE1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"Rohan"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#define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CANDIDATE2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"Rakesh"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#define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CANDIDATE3 "Shrundan"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#define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CANDIDATE4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"Mohith"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00" spc="-80" dirty="0">
                <a:latin typeface="Trebuchet MS"/>
                <a:cs typeface="Trebuchet MS"/>
              </a:rPr>
              <a:t>int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votesCount1=0,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votesCount2=0,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votesCount3=0,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votesCount4=0,</a:t>
            </a:r>
            <a:r>
              <a:rPr sz="1600" spc="-11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nota=0;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4979670">
              <a:lnSpc>
                <a:spcPts val="1600"/>
              </a:lnSpc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castVote(){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choice;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440"/>
              </a:lnSpc>
            </a:pPr>
            <a:r>
              <a:rPr sz="1600" spc="-40" dirty="0">
                <a:latin typeface="Trebuchet MS"/>
                <a:cs typeface="Trebuchet MS"/>
              </a:rPr>
              <a:t>printf("\n\n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###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Please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choose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your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Candidate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####\n\n");</a:t>
            </a:r>
            <a:endParaRPr sz="1600">
              <a:latin typeface="Trebuchet MS"/>
              <a:cs typeface="Trebuchet MS"/>
            </a:endParaRPr>
          </a:p>
          <a:p>
            <a:pPr marL="12700" marR="3381375">
              <a:lnSpc>
                <a:spcPts val="1600"/>
              </a:lnSpc>
              <a:spcBef>
                <a:spcPts val="160"/>
              </a:spcBef>
            </a:pPr>
            <a:r>
              <a:rPr sz="1600" spc="-10" dirty="0">
                <a:latin typeface="Calibri"/>
                <a:cs typeface="Calibri"/>
              </a:rPr>
              <a:t>printf("\n </a:t>
            </a:r>
            <a:r>
              <a:rPr sz="1600" spc="-5" dirty="0">
                <a:latin typeface="Calibri"/>
                <a:cs typeface="Calibri"/>
              </a:rPr>
              <a:t>1.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%s",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CANDIDATE1);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 </a:t>
            </a:r>
            <a:r>
              <a:rPr sz="1600" spc="-5" dirty="0">
                <a:latin typeface="Calibri"/>
                <a:cs typeface="Calibri"/>
              </a:rPr>
              <a:t>2.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%s",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CANDIDATE2);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 </a:t>
            </a:r>
            <a:r>
              <a:rPr sz="1600" spc="-5" dirty="0">
                <a:latin typeface="Calibri"/>
                <a:cs typeface="Calibri"/>
              </a:rPr>
              <a:t>3.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%s",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CANDIDATE3);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 </a:t>
            </a:r>
            <a:r>
              <a:rPr sz="1600" spc="-5" dirty="0">
                <a:latin typeface="Calibri"/>
                <a:cs typeface="Calibri"/>
              </a:rPr>
              <a:t>4.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%s",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CANDIDATE4);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</a:t>
            </a:r>
            <a:r>
              <a:rPr sz="1600" spc="-5" dirty="0">
                <a:latin typeface="Calibri"/>
                <a:cs typeface="Calibri"/>
              </a:rPr>
              <a:t> 5.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"None</a:t>
            </a:r>
            <a:r>
              <a:rPr sz="1600" spc="-5" dirty="0">
                <a:latin typeface="Calibri"/>
                <a:cs typeface="Calibri"/>
              </a:rPr>
              <a:t> of </a:t>
            </a:r>
            <a:r>
              <a:rPr sz="1600" spc="-10" dirty="0">
                <a:latin typeface="Calibri"/>
                <a:cs typeface="Calibri"/>
              </a:rPr>
              <a:t>These");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 marR="2957195">
              <a:lnSpc>
                <a:spcPts val="16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printf("\n\n</a:t>
            </a:r>
            <a:r>
              <a:rPr sz="1600" spc="-5" dirty="0">
                <a:latin typeface="Calibri"/>
                <a:cs typeface="Calibri"/>
              </a:rPr>
              <a:t> Input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choice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(1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4)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scanf("%d",&amp;choice);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switch(choice){</a:t>
            </a:r>
            <a:endParaRPr sz="1600">
              <a:latin typeface="Calibri"/>
              <a:cs typeface="Calibri"/>
            </a:endParaRPr>
          </a:p>
          <a:p>
            <a:pPr marL="196215" marR="3621404" algn="just">
              <a:lnSpc>
                <a:spcPct val="82000"/>
              </a:lnSpc>
              <a:spcBef>
                <a:spcPts val="185"/>
              </a:spcBef>
            </a:pPr>
            <a:r>
              <a:rPr sz="1600" spc="-5" dirty="0">
                <a:latin typeface="Calibri"/>
                <a:cs typeface="Calibri"/>
              </a:rPr>
              <a:t>case 1: </a:t>
            </a:r>
            <a:r>
              <a:rPr sz="1600" spc="-10" dirty="0">
                <a:latin typeface="Calibri"/>
                <a:cs typeface="Calibri"/>
              </a:rPr>
              <a:t>votesCount1++; break;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 2: </a:t>
            </a:r>
            <a:r>
              <a:rPr sz="1600" spc="-10" dirty="0">
                <a:latin typeface="Calibri"/>
                <a:cs typeface="Calibri"/>
              </a:rPr>
              <a:t>votesCount2++; break;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 3: </a:t>
            </a:r>
            <a:r>
              <a:rPr sz="1600" spc="-10" dirty="0">
                <a:latin typeface="Calibri"/>
                <a:cs typeface="Calibri"/>
              </a:rPr>
              <a:t>votesCount3++; break;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case 4: </a:t>
            </a:r>
            <a:r>
              <a:rPr sz="1600" spc="-10" dirty="0">
                <a:latin typeface="Calibri"/>
                <a:cs typeface="Calibri"/>
              </a:rPr>
              <a:t>votesCount4++; break;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case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5: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nota++</a:t>
            </a:r>
            <a:r>
              <a:rPr sz="1600" spc="-55" dirty="0">
                <a:latin typeface="Trebuchet MS"/>
                <a:cs typeface="Trebuchet MS"/>
              </a:rPr>
              <a:t>;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break;</a:t>
            </a:r>
            <a:endParaRPr sz="1600">
              <a:latin typeface="Trebuchet MS"/>
              <a:cs typeface="Trebuchet MS"/>
            </a:endParaRPr>
          </a:p>
          <a:p>
            <a:pPr marL="196215" algn="just">
              <a:lnSpc>
                <a:spcPts val="1440"/>
              </a:lnSpc>
            </a:pPr>
            <a:r>
              <a:rPr sz="1600" spc="-10" dirty="0">
                <a:latin typeface="Calibri"/>
                <a:cs typeface="Calibri"/>
              </a:rPr>
              <a:t>default: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Error: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Wrong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Choice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!!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Please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retry");</a:t>
            </a:r>
            <a:endParaRPr sz="1600">
              <a:latin typeface="Calibri"/>
              <a:cs typeface="Calibri"/>
            </a:endParaRPr>
          </a:p>
          <a:p>
            <a:pPr marL="610235" marR="4251325" algn="just">
              <a:lnSpc>
                <a:spcPts val="1600"/>
              </a:lnSpc>
              <a:spcBef>
                <a:spcPts val="160"/>
              </a:spcBef>
            </a:pPr>
            <a:r>
              <a:rPr sz="1600" spc="-5" dirty="0">
                <a:latin typeface="Calibri"/>
                <a:cs typeface="Calibri"/>
              </a:rPr>
              <a:t>//hold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screen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getchar();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8419">
              <a:lnSpc>
                <a:spcPts val="176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600" spc="-10" dirty="0">
                <a:latin typeface="Calibri"/>
                <a:cs typeface="Calibri"/>
              </a:rPr>
              <a:t>printf("\n</a:t>
            </a:r>
            <a:r>
              <a:rPr sz="1600" spc="-5" dirty="0">
                <a:latin typeface="Calibri"/>
                <a:cs typeface="Calibri"/>
              </a:rPr>
              <a:t> thanks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!!");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  <a:spcBef>
                <a:spcPts val="1280"/>
              </a:spcBef>
            </a:pP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votesCount(){</a:t>
            </a:r>
            <a:endParaRPr sz="1600">
              <a:latin typeface="Calibri"/>
              <a:cs typeface="Calibri"/>
            </a:endParaRPr>
          </a:p>
          <a:p>
            <a:pPr marL="12700" marR="2268855">
              <a:lnSpc>
                <a:spcPts val="1600"/>
              </a:lnSpc>
              <a:spcBef>
                <a:spcPts val="160"/>
              </a:spcBef>
            </a:pPr>
            <a:r>
              <a:rPr sz="1600" spc="-10" dirty="0">
                <a:latin typeface="Calibri"/>
                <a:cs typeface="Calibri"/>
              </a:rPr>
              <a:t>printf("\n\n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#####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Voting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Statics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####");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printf("\n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%d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CANDIDATE1,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votesCount1);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printf("\n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%s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-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%d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",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CANDIDATE2,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votesCount2);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printf("\n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%s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-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%d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",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CANDIDATE3,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votesCount3);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printf("\n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%s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-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%d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",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CANDIDATE4,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votesCount4);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printf("\n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%s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-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%d</a:t>
            </a:r>
            <a:r>
              <a:rPr sz="1600" spc="-11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",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"nota",</a:t>
            </a:r>
            <a:r>
              <a:rPr sz="1600" spc="-12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spoiledtvotes);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4570983"/>
            <a:ext cx="5235575" cy="522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  <a:spcBef>
                <a:spcPts val="1280"/>
              </a:spcBef>
            </a:pPr>
            <a:r>
              <a:rPr sz="1600" dirty="0">
                <a:latin typeface="Calibri"/>
                <a:cs typeface="Calibri"/>
              </a:rPr>
              <a:t>int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main()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600" dirty="0">
                <a:latin typeface="Calibri"/>
                <a:cs typeface="Calibri"/>
              </a:rPr>
              <a:t>int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</a:pPr>
            <a:r>
              <a:rPr sz="1600" dirty="0">
                <a:latin typeface="Calibri"/>
                <a:cs typeface="Calibri"/>
              </a:rPr>
              <a:t>int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choice;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6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do{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600"/>
              </a:lnSpc>
              <a:spcBef>
                <a:spcPts val="160"/>
              </a:spcBef>
            </a:pPr>
            <a:r>
              <a:rPr sz="1600" spc="-5" dirty="0">
                <a:latin typeface="Calibri"/>
                <a:cs typeface="Calibri"/>
              </a:rPr>
              <a:t>printf("\n\n ###### </a:t>
            </a:r>
            <a:r>
              <a:rPr sz="1600" dirty="0">
                <a:latin typeface="Calibri"/>
                <a:cs typeface="Calibri"/>
              </a:rPr>
              <a:t>Welcome to </a:t>
            </a:r>
            <a:r>
              <a:rPr sz="1600" spc="-5" dirty="0">
                <a:latin typeface="Calibri"/>
                <a:cs typeface="Calibri"/>
              </a:rPr>
              <a:t>Election/Voting </a:t>
            </a:r>
            <a:r>
              <a:rPr sz="1600" dirty="0">
                <a:latin typeface="Calibri"/>
                <a:cs typeface="Calibri"/>
              </a:rPr>
              <a:t>2019 </a:t>
            </a:r>
            <a:r>
              <a:rPr sz="1600" spc="-5" dirty="0">
                <a:latin typeface="Calibri"/>
                <a:cs typeface="Calibri"/>
              </a:rPr>
              <a:t>#####");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printf("\n\n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1. </a:t>
            </a:r>
            <a:r>
              <a:rPr sz="1600" spc="-5" dirty="0">
                <a:latin typeface="Calibri"/>
                <a:cs typeface="Calibri"/>
              </a:rPr>
              <a:t>Cast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Vote");</a:t>
            </a:r>
            <a:endParaRPr sz="1600">
              <a:latin typeface="Calibri"/>
              <a:cs typeface="Calibri"/>
            </a:endParaRPr>
          </a:p>
          <a:p>
            <a:pPr marL="12700" marR="2098040">
              <a:lnSpc>
                <a:spcPts val="1600"/>
              </a:lnSpc>
            </a:pPr>
            <a:r>
              <a:rPr sz="1600" spc="-5" dirty="0">
                <a:latin typeface="Calibri"/>
                <a:cs typeface="Calibri"/>
              </a:rPr>
              <a:t>printf("\n </a:t>
            </a:r>
            <a:r>
              <a:rPr sz="1600" dirty="0">
                <a:latin typeface="Calibri"/>
                <a:cs typeface="Calibri"/>
              </a:rPr>
              <a:t>2. </a:t>
            </a:r>
            <a:r>
              <a:rPr sz="1600" spc="-5" dirty="0">
                <a:latin typeface="Calibri"/>
                <a:cs typeface="Calibri"/>
              </a:rPr>
              <a:t>Find Vote Count");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printf("\n </a:t>
            </a:r>
            <a:r>
              <a:rPr sz="1600" dirty="0">
                <a:latin typeface="Calibri"/>
                <a:cs typeface="Calibri"/>
              </a:rPr>
              <a:t>3. </a:t>
            </a:r>
            <a:r>
              <a:rPr sz="1600" spc="-5" dirty="0">
                <a:latin typeface="Calibri"/>
                <a:cs typeface="Calibri"/>
              </a:rPr>
              <a:t>Find </a:t>
            </a:r>
            <a:r>
              <a:rPr sz="1600" dirty="0">
                <a:latin typeface="Calibri"/>
                <a:cs typeface="Calibri"/>
              </a:rPr>
              <a:t>leading </a:t>
            </a:r>
            <a:r>
              <a:rPr sz="1600" spc="-5" dirty="0">
                <a:latin typeface="Calibri"/>
                <a:cs typeface="Calibri"/>
              </a:rPr>
              <a:t>Candidate");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printf("\n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4.</a:t>
            </a:r>
            <a:r>
              <a:rPr sz="1600" spc="-5" dirty="0">
                <a:latin typeface="Calibri"/>
                <a:cs typeface="Calibri"/>
              </a:rPr>
              <a:t> Exit");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alibri"/>
              <a:cs typeface="Calibri"/>
            </a:endParaRPr>
          </a:p>
          <a:p>
            <a:pPr marL="12700" marR="1823085">
              <a:lnSpc>
                <a:spcPts val="1600"/>
              </a:lnSpc>
            </a:pPr>
            <a:r>
              <a:rPr sz="1600" spc="-5" dirty="0">
                <a:latin typeface="Calibri"/>
                <a:cs typeface="Calibri"/>
              </a:rPr>
              <a:t>printf("\n\n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Please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enter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");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scanf("%d",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&amp;choice);</a:t>
            </a:r>
            <a:endParaRPr sz="1600">
              <a:latin typeface="Calibri"/>
              <a:cs typeface="Calibri"/>
            </a:endParaRPr>
          </a:p>
          <a:p>
            <a:pPr marL="58419">
              <a:lnSpc>
                <a:spcPts val="1760"/>
              </a:lnSpc>
              <a:spcBef>
                <a:spcPts val="1280"/>
              </a:spcBef>
            </a:pPr>
            <a:r>
              <a:rPr sz="1600" spc="-5" dirty="0">
                <a:latin typeface="Calibri"/>
                <a:cs typeface="Calibri"/>
              </a:rPr>
              <a:t>switch(choice)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600" dirty="0">
                <a:latin typeface="Calibri"/>
                <a:cs typeface="Calibri"/>
              </a:rPr>
              <a:t>case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castVote();break;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550"/>
              </a:lnSpc>
            </a:pPr>
            <a:r>
              <a:rPr sz="1600" dirty="0">
                <a:latin typeface="Calibri"/>
                <a:cs typeface="Calibri"/>
              </a:rPr>
              <a:t>case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votesCount();break;</a:t>
            </a:r>
            <a:endParaRPr sz="1600">
              <a:latin typeface="Calibri"/>
              <a:cs typeface="Calibri"/>
            </a:endParaRPr>
          </a:p>
          <a:p>
            <a:pPr marL="58419" marR="1998345" indent="-46355">
              <a:lnSpc>
                <a:spcPts val="1600"/>
              </a:lnSpc>
              <a:spcBef>
                <a:spcPts val="110"/>
              </a:spcBef>
            </a:pPr>
            <a:r>
              <a:rPr sz="1600" dirty="0">
                <a:latin typeface="Calibri"/>
                <a:cs typeface="Calibri"/>
              </a:rPr>
              <a:t>case 3: getLeadingCandidate();break;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default: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printf("\n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Thanks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Voting");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000" y="506983"/>
            <a:ext cx="58870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void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getLeadingCandidate(){</a:t>
            </a:r>
            <a:endParaRPr sz="1600">
              <a:latin typeface="Calibri"/>
              <a:cs typeface="Calibri"/>
            </a:endParaRPr>
          </a:p>
          <a:p>
            <a:pPr marL="196215" marR="418465">
              <a:lnSpc>
                <a:spcPts val="1700"/>
              </a:lnSpc>
              <a:spcBef>
                <a:spcPts val="30"/>
              </a:spcBef>
            </a:pPr>
            <a:r>
              <a:rPr sz="1600" spc="-5" dirty="0">
                <a:latin typeface="Calibri"/>
                <a:cs typeface="Calibri"/>
              </a:rPr>
              <a:t>printf("\n\n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#### Leading Candidate ####\n\n"); </a:t>
            </a:r>
            <a:r>
              <a:rPr sz="1600" dirty="0">
                <a:latin typeface="Calibri"/>
                <a:cs typeface="Calibri"/>
              </a:rPr>
              <a:t> if(votesCount1&gt;votesCount2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&amp;&amp;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votesCount1&gt;votesCount3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&amp;&amp;</a:t>
            </a:r>
            <a:endParaRPr sz="1600">
              <a:latin typeface="Calibri"/>
              <a:cs typeface="Calibri"/>
            </a:endParaRPr>
          </a:p>
          <a:p>
            <a:pPr marL="58419">
              <a:lnSpc>
                <a:spcPts val="1420"/>
              </a:lnSpc>
            </a:pPr>
            <a:r>
              <a:rPr sz="1600" dirty="0">
                <a:latin typeface="Calibri"/>
                <a:cs typeface="Calibri"/>
              </a:rPr>
              <a:t>votesCount1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&gt;votesCount4)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600"/>
              </a:lnSpc>
            </a:pPr>
            <a:r>
              <a:rPr sz="1600" spc="-5" dirty="0">
                <a:latin typeface="Calibri"/>
                <a:cs typeface="Calibri"/>
              </a:rPr>
              <a:t>printf("[%s]",CANDIDATE1);</a:t>
            </a:r>
            <a:endParaRPr sz="1600">
              <a:latin typeface="Calibri"/>
              <a:cs typeface="Calibri"/>
            </a:endParaRPr>
          </a:p>
          <a:p>
            <a:pPr marL="58419" marR="5080" indent="137160">
              <a:lnSpc>
                <a:spcPts val="1600"/>
              </a:lnSpc>
              <a:spcBef>
                <a:spcPts val="160"/>
              </a:spcBef>
            </a:pPr>
            <a:r>
              <a:rPr sz="1600" dirty="0">
                <a:latin typeface="Calibri"/>
                <a:cs typeface="Calibri"/>
              </a:rPr>
              <a:t>else if </a:t>
            </a:r>
            <a:r>
              <a:rPr sz="1600" spc="-5" dirty="0">
                <a:latin typeface="Calibri"/>
                <a:cs typeface="Calibri"/>
              </a:rPr>
              <a:t>(votesCount2&gt;votesCount3 &amp;&amp; </a:t>
            </a:r>
            <a:r>
              <a:rPr sz="1600" dirty="0">
                <a:latin typeface="Calibri"/>
                <a:cs typeface="Calibri"/>
              </a:rPr>
              <a:t>votesCount2&gt;votesCount4 </a:t>
            </a:r>
            <a:r>
              <a:rPr sz="1600" spc="-5" dirty="0">
                <a:latin typeface="Calibri"/>
                <a:cs typeface="Calibri"/>
              </a:rPr>
              <a:t>&amp;&amp;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votesCount2</a:t>
            </a:r>
            <a:r>
              <a:rPr sz="1600" spc="-5" dirty="0">
                <a:latin typeface="Calibri"/>
                <a:cs typeface="Calibri"/>
              </a:rPr>
              <a:t> &gt;votesCount1)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440"/>
              </a:lnSpc>
            </a:pPr>
            <a:r>
              <a:rPr sz="1600" spc="-5" dirty="0">
                <a:latin typeface="Calibri"/>
                <a:cs typeface="Calibri"/>
              </a:rPr>
              <a:t>printf("[%s]",CANDIDATE2);</a:t>
            </a:r>
            <a:endParaRPr sz="1600">
              <a:latin typeface="Calibri"/>
              <a:cs typeface="Calibri"/>
            </a:endParaRPr>
          </a:p>
          <a:p>
            <a:pPr marL="12700" marR="43815" indent="183515">
              <a:lnSpc>
                <a:spcPts val="1600"/>
              </a:lnSpc>
              <a:spcBef>
                <a:spcPts val="160"/>
              </a:spcBef>
            </a:pPr>
            <a:r>
              <a:rPr sz="1600" dirty="0">
                <a:latin typeface="Calibri"/>
                <a:cs typeface="Calibri"/>
              </a:rPr>
              <a:t>else if(votesCount3&gt;votesCount4 </a:t>
            </a:r>
            <a:r>
              <a:rPr sz="1600" spc="-5" dirty="0">
                <a:latin typeface="Calibri"/>
                <a:cs typeface="Calibri"/>
              </a:rPr>
              <a:t>&amp;&amp; </a:t>
            </a:r>
            <a:r>
              <a:rPr sz="1600" dirty="0">
                <a:latin typeface="Calibri"/>
                <a:cs typeface="Calibri"/>
              </a:rPr>
              <a:t>votesCount3&gt;votesCount2 </a:t>
            </a:r>
            <a:r>
              <a:rPr sz="1600" spc="-5" dirty="0">
                <a:latin typeface="Calibri"/>
                <a:cs typeface="Calibri"/>
              </a:rPr>
              <a:t>&amp;&amp; </a:t>
            </a:r>
            <a:r>
              <a:rPr sz="1600" spc="-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votesCount3</a:t>
            </a:r>
            <a:r>
              <a:rPr sz="1600" spc="-5" dirty="0">
                <a:latin typeface="Calibri"/>
                <a:cs typeface="Calibri"/>
              </a:rPr>
              <a:t> &gt;votesCount1)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440"/>
              </a:lnSpc>
            </a:pPr>
            <a:r>
              <a:rPr sz="1600" spc="-5" dirty="0">
                <a:latin typeface="Calibri"/>
                <a:cs typeface="Calibri"/>
              </a:rPr>
              <a:t>printf("[%s]",CANDIDATE3);</a:t>
            </a:r>
            <a:endParaRPr sz="1600">
              <a:latin typeface="Calibri"/>
              <a:cs typeface="Calibri"/>
            </a:endParaRPr>
          </a:p>
          <a:p>
            <a:pPr marL="12700" marR="43815" indent="183515">
              <a:lnSpc>
                <a:spcPts val="1600"/>
              </a:lnSpc>
              <a:spcBef>
                <a:spcPts val="160"/>
              </a:spcBef>
            </a:pPr>
            <a:r>
              <a:rPr sz="1600" dirty="0">
                <a:latin typeface="Calibri"/>
                <a:cs typeface="Calibri"/>
              </a:rPr>
              <a:t>else if(votesCount4&gt;votesCount1 </a:t>
            </a:r>
            <a:r>
              <a:rPr sz="1600" spc="-5" dirty="0">
                <a:latin typeface="Calibri"/>
                <a:cs typeface="Calibri"/>
              </a:rPr>
              <a:t>&amp;&amp; </a:t>
            </a:r>
            <a:r>
              <a:rPr sz="1600" dirty="0">
                <a:latin typeface="Calibri"/>
                <a:cs typeface="Calibri"/>
              </a:rPr>
              <a:t>votesCount4&gt;votesCount2 </a:t>
            </a:r>
            <a:r>
              <a:rPr sz="1600" spc="-5" dirty="0">
                <a:latin typeface="Calibri"/>
                <a:cs typeface="Calibri"/>
              </a:rPr>
              <a:t>&amp;&amp; </a:t>
            </a:r>
            <a:r>
              <a:rPr sz="1600" spc="-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votesCount4</a:t>
            </a:r>
            <a:r>
              <a:rPr sz="1600" spc="-5" dirty="0">
                <a:latin typeface="Calibri"/>
                <a:cs typeface="Calibri"/>
              </a:rPr>
              <a:t> &gt;votesCount3)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440"/>
              </a:lnSpc>
            </a:pPr>
            <a:r>
              <a:rPr sz="1600" spc="-5" dirty="0">
                <a:latin typeface="Calibri"/>
                <a:cs typeface="Calibri"/>
              </a:rPr>
              <a:t>printf("[%s]",CANDIDATE4);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600"/>
              </a:lnSpc>
            </a:pPr>
            <a:r>
              <a:rPr sz="1600" dirty="0">
                <a:latin typeface="Calibri"/>
                <a:cs typeface="Calibri"/>
              </a:rPr>
              <a:t>else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ts val="1760"/>
              </a:lnSpc>
            </a:pPr>
            <a:r>
              <a:rPr sz="1600" spc="-5" dirty="0">
                <a:latin typeface="Calibri"/>
                <a:cs typeface="Calibri"/>
              </a:rPr>
              <a:t>printf("-----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Warning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!!!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No-win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situation----");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672083"/>
            <a:ext cx="17018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}while(choice!=0);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64769">
              <a:lnSpc>
                <a:spcPts val="1800"/>
              </a:lnSpc>
            </a:pPr>
            <a:r>
              <a:rPr sz="1800" spc="-5" dirty="0">
                <a:latin typeface="Calibri"/>
                <a:cs typeface="Calibri"/>
              </a:rPr>
              <a:t>//hold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screen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getchar();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  <a:spcBef>
                <a:spcPts val="1440"/>
              </a:spcBef>
            </a:pP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00" y="1213455"/>
            <a:ext cx="5448721" cy="1998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9800" y="281298"/>
            <a:ext cx="3386454" cy="9067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7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screen: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3199383"/>
            <a:ext cx="208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Vote: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1200" y="3768837"/>
            <a:ext cx="3355975" cy="4117340"/>
            <a:chOff x="1981200" y="3768837"/>
            <a:chExt cx="3355975" cy="41173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3768837"/>
              <a:ext cx="3355413" cy="16403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0900" y="7191255"/>
              <a:ext cx="2816863" cy="69442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9800" y="6069583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choice: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799"/>
            <a:ext cx="6952615" cy="10084435"/>
            <a:chOff x="304800" y="304799"/>
            <a:chExt cx="6952615" cy="10084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300" y="1579719"/>
              <a:ext cx="2228465" cy="1048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5700" y="4485174"/>
              <a:ext cx="2242085" cy="6319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0600" y="8059515"/>
              <a:ext cx="2169918" cy="4230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39800" y="418083"/>
            <a:ext cx="1761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3529583"/>
            <a:ext cx="190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Candiate: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6818883"/>
            <a:ext cx="65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Exit: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1629</Words>
  <Application>Microsoft Office PowerPoint</Application>
  <PresentationFormat>Custom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Bahnschrift</vt:lpstr>
      <vt:lpstr>Calibri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Aryan Gupta</cp:lastModifiedBy>
  <cp:revision>2</cp:revision>
  <dcterms:created xsi:type="dcterms:W3CDTF">2022-06-20T05:43:33Z</dcterms:created>
  <dcterms:modified xsi:type="dcterms:W3CDTF">2022-06-25T18:16:26Z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2022-06-20T00:00:00Z</vt:filetime>
  </property>
</Properties>
</file>