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6" r:id="rId5"/>
    <p:sldId id="262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7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E8B2-2BC3-A75B-1A01-FBAF9319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Klassifikation von Verkehrszeichen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1A4A9-811A-BE29-8630-3DDBF184D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Modularbeit LV „Neuronale Netze“</a:t>
            </a:r>
          </a:p>
          <a:p>
            <a:r>
              <a:rPr lang="de-DE" dirty="0"/>
              <a:t>Hochschule München</a:t>
            </a:r>
            <a:br>
              <a:rPr lang="de-DE" dirty="0"/>
            </a:br>
            <a:r>
              <a:rPr lang="de-DE" dirty="0"/>
              <a:t>Nicholas Aiken, 40214918</a:t>
            </a:r>
            <a:br>
              <a:rPr lang="de-DE" dirty="0"/>
            </a:br>
            <a:r>
              <a:rPr lang="de-DE" dirty="0"/>
              <a:t>Christian </a:t>
            </a:r>
            <a:r>
              <a:rPr lang="de-DE" dirty="0" err="1"/>
              <a:t>Kallmaier</a:t>
            </a:r>
            <a:r>
              <a:rPr lang="de-DE" dirty="0"/>
              <a:t>, 39573418</a:t>
            </a:r>
          </a:p>
        </p:txBody>
      </p:sp>
    </p:spTree>
    <p:extLst>
      <p:ext uri="{BB962C8B-B14F-4D97-AF65-F5344CB8AC3E}">
        <p14:creationId xmlns:p14="http://schemas.microsoft.com/office/powerpoint/2010/main" val="167789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2" y="591057"/>
            <a:ext cx="2397827" cy="4930854"/>
          </a:xfrm>
        </p:spPr>
        <p:txBody>
          <a:bodyPr>
            <a:normAutofit/>
          </a:bodyPr>
          <a:lstStyle/>
          <a:p>
            <a:r>
              <a:rPr lang="de-DE" sz="1600" b="1" dirty="0"/>
              <a:t>Vergleich versch. </a:t>
            </a:r>
            <a:br>
              <a:rPr lang="de-DE" sz="1600" b="1" dirty="0"/>
            </a:br>
            <a:r>
              <a:rPr lang="de-DE" sz="1600" b="1" dirty="0" err="1"/>
              <a:t>optimizer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initial=</a:t>
            </a:r>
            <a:r>
              <a:rPr lang="de-DE" sz="1600" dirty="0" err="1"/>
              <a:t>adam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Vgl.=</a:t>
            </a:r>
            <a:r>
              <a:rPr lang="de-DE" sz="1600" dirty="0" err="1"/>
              <a:t>adagrad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Vgl.=</a:t>
            </a:r>
            <a:r>
              <a:rPr lang="de-DE" sz="1600" dirty="0" err="1"/>
              <a:t>adadelta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Vgl.=</a:t>
            </a:r>
            <a:r>
              <a:rPr lang="de-DE" sz="1600" dirty="0" err="1"/>
              <a:t>rsmprop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FFC08E-7287-2B21-A4BA-4E8E8512AF03}"/>
              </a:ext>
            </a:extLst>
          </p:cNvPr>
          <p:cNvSpPr txBox="1"/>
          <p:nvPr/>
        </p:nvSpPr>
        <p:spPr>
          <a:xfrm>
            <a:off x="94382" y="5673743"/>
            <a:ext cx="203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Dropout = 0.4 </a:t>
            </a:r>
            <a:r>
              <a:rPr lang="de-DE" dirty="0" err="1"/>
              <a:t>Epoch</a:t>
            </a:r>
            <a:r>
              <a:rPr lang="de-DE" dirty="0"/>
              <a:t> =160 </a:t>
            </a:r>
          </a:p>
          <a:p>
            <a:r>
              <a:rPr lang="de-DE" dirty="0"/>
              <a:t>akt. = </a:t>
            </a:r>
            <a:r>
              <a:rPr lang="de-DE" dirty="0" err="1"/>
              <a:t>sigmoid</a:t>
            </a:r>
            <a:endParaRPr lang="de-DE" dirty="0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FA937969-A16E-5BAA-D54F-B9F6F9A4FBBA}"/>
              </a:ext>
            </a:extLst>
          </p:cNvPr>
          <p:cNvSpPr txBox="1">
            <a:spLocks/>
          </p:cNvSpPr>
          <p:nvPr/>
        </p:nvSpPr>
        <p:spPr>
          <a:xfrm>
            <a:off x="8513685" y="522931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 38 Epochs</a:t>
            </a:r>
          </a:p>
          <a:p>
            <a:pPr lvl="1"/>
            <a:r>
              <a:rPr lang="en-US" noProof="1"/>
              <a:t>Best weights nach 26 Epochs wiederhergestellt</a:t>
            </a:r>
          </a:p>
          <a:p>
            <a:pPr lvl="1"/>
            <a:r>
              <a:rPr lang="en-US" noProof="1"/>
              <a:t>Accuracies: 93.97% Training, 89.85% Validation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77D0A9-863C-EA52-3E90-633B7F3DB81F}"/>
              </a:ext>
            </a:extLst>
          </p:cNvPr>
          <p:cNvSpPr txBox="1"/>
          <p:nvPr/>
        </p:nvSpPr>
        <p:spPr>
          <a:xfrm>
            <a:off x="2633487" y="-73819"/>
            <a:ext cx="1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Adagrad</a:t>
            </a:r>
            <a:endParaRPr lang="de-DE" dirty="0"/>
          </a:p>
        </p:txBody>
      </p: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0E0D1961-E668-9602-9C05-CCCEBD4AE539}"/>
              </a:ext>
            </a:extLst>
          </p:cNvPr>
          <p:cNvSpPr txBox="1">
            <a:spLocks/>
          </p:cNvSpPr>
          <p:nvPr/>
        </p:nvSpPr>
        <p:spPr>
          <a:xfrm>
            <a:off x="8513685" y="3083198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 38 Epochs</a:t>
            </a:r>
          </a:p>
          <a:p>
            <a:pPr lvl="1"/>
            <a:r>
              <a:rPr lang="en-US" noProof="1"/>
              <a:t>Best weights nach 26 Epochs wiederhergestellt</a:t>
            </a:r>
          </a:p>
          <a:p>
            <a:pPr lvl="1"/>
            <a:r>
              <a:rPr lang="en-US" noProof="1"/>
              <a:t>Accuracies: 87.06% Training, 88.55% Validation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F0E7D6-87B1-551C-78EF-43A0CBBC42C2}"/>
              </a:ext>
            </a:extLst>
          </p:cNvPr>
          <p:cNvSpPr txBox="1"/>
          <p:nvPr/>
        </p:nvSpPr>
        <p:spPr>
          <a:xfrm>
            <a:off x="2713886" y="2225010"/>
            <a:ext cx="1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Adadelta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D1C735-5DA2-6FB3-7257-1D6A1D8B9FB7}"/>
              </a:ext>
            </a:extLst>
          </p:cNvPr>
          <p:cNvSpPr txBox="1"/>
          <p:nvPr/>
        </p:nvSpPr>
        <p:spPr>
          <a:xfrm>
            <a:off x="2713886" y="4469974"/>
            <a:ext cx="1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rsmprop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D75667-48DA-DEE6-26C4-09B7A4BD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86" y="4862164"/>
            <a:ext cx="5560556" cy="19072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2F0636-17DB-079E-B405-C87B8833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886" y="2605771"/>
            <a:ext cx="5560556" cy="19303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D7B358-376F-5878-EF4B-CAC2DDBE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88" y="264850"/>
            <a:ext cx="5560556" cy="18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D254EAC0-238E-76CB-9556-FE46744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28" y="3377509"/>
            <a:ext cx="1516205" cy="27340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8CB51D-27A6-4618-15EE-2F79ABF4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Deep Neural Network mit Drei Hidden </a:t>
            </a:r>
            <a:r>
              <a:rPr lang="de-DE" dirty="0" err="1"/>
              <a:t>Layers</a:t>
            </a:r>
            <a:r>
              <a:rPr lang="de-DE" dirty="0"/>
              <a:t>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5C71EC-67B2-0BB1-040B-DE46CA67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" y="321733"/>
            <a:ext cx="4095945" cy="2734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987A8-35B4-B4F5-1688-25469BEB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Initialer Aufbau: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Input-Schicht mit 1024 Input-Parametern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Drei Hidden-Layer mit 64, 32 und 64 Neuronen, Aktivierung: ReLU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Output-Schicht mit 43 Neuronen (analog zu 43 Label-Klassen)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Batch-Size: 128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Epochs: 250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Loss: Categorical Crossentropy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Optimizer:  ADAM (Adaptive Moment Estimation)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Metrik: Genauigkeit (Accuracy)</a:t>
            </a:r>
          </a:p>
        </p:txBody>
      </p:sp>
    </p:spTree>
    <p:extLst>
      <p:ext uri="{BB962C8B-B14F-4D97-AF65-F5344CB8AC3E}">
        <p14:creationId xmlns:p14="http://schemas.microsoft.com/office/powerpoint/2010/main" val="5480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79"/>
            <a:ext cx="2586006" cy="5272242"/>
          </a:xfrm>
        </p:spPr>
        <p:txBody>
          <a:bodyPr>
            <a:normAutofit/>
          </a:bodyPr>
          <a:lstStyle/>
          <a:p>
            <a:r>
              <a:rPr lang="de-DE" sz="2000" dirty="0"/>
              <a:t>Performance des initialen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B747D-2D7C-5C63-B2DC-C016A1B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68" y="640079"/>
            <a:ext cx="7940707" cy="2834737"/>
          </a:xfrm>
        </p:spPr>
        <p:txBody>
          <a:bodyPr>
            <a:normAutofit/>
          </a:bodyPr>
          <a:lstStyle/>
          <a:p>
            <a:r>
              <a:rPr lang="en-US" sz="1600" noProof="1"/>
              <a:t>Max. Training-Accuracy: 99.24%</a:t>
            </a:r>
          </a:p>
          <a:p>
            <a:r>
              <a:rPr lang="en-US" sz="1600" noProof="1"/>
              <a:t>Max. Validation-Accuracy: 87.82%</a:t>
            </a:r>
          </a:p>
          <a:p>
            <a:r>
              <a:rPr lang="en-US" sz="1600" noProof="1"/>
              <a:t>Starker </a:t>
            </a:r>
            <a:r>
              <a:rPr lang="de-DE" sz="1600" noProof="1"/>
              <a:t>Anstieg</a:t>
            </a:r>
            <a:r>
              <a:rPr lang="en-US" sz="1600" noProof="1"/>
              <a:t> des Validierungsfehlers nach ca. 30 Epochs bei gleichzeitiger Konvergenz der Training-Accuracy zu nahe 100% deutet auf starkes Overfitting hin</a:t>
            </a:r>
          </a:p>
          <a:p>
            <a:r>
              <a:rPr lang="en-US" sz="1600" noProof="1"/>
              <a:t>Interessant ist, dass die Validation-Accuracy trotz steigendem Fehler nahezu konstant bleibt</a:t>
            </a:r>
          </a:p>
          <a:p>
            <a:r>
              <a:rPr lang="en-US" sz="1600" noProof="1"/>
              <a:t>Gegenmittel: Implementieren von Early Stopping, Einführen von Regularisierung in Form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87267D-434B-1B91-FC33-256B6858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9422" y="3156096"/>
            <a:ext cx="7892498" cy="275622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710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45A54-B225-5F71-ABDC-EA01A18B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de-DE" dirty="0"/>
              <a:t>Early Stopping in initialem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38CC7-948F-EFA5-8453-F5C1FD56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Early Stopping Parameter:</a:t>
            </a:r>
          </a:p>
          <a:p>
            <a:pPr lvl="1"/>
            <a:r>
              <a:rPr lang="en-US" noProof="1"/>
              <a:t>Min. Delta: 0.02</a:t>
            </a:r>
          </a:p>
          <a:p>
            <a:pPr lvl="1"/>
            <a:r>
              <a:rPr lang="en-US" noProof="1"/>
              <a:t>Patience: 12</a:t>
            </a:r>
          </a:p>
          <a:p>
            <a:pPr lvl="1"/>
            <a:r>
              <a:rPr lang="en-US" noProof="1"/>
              <a:t>Starte bei Epoch 15</a:t>
            </a:r>
          </a:p>
          <a:p>
            <a:pPr lvl="1"/>
            <a:r>
              <a:rPr lang="en-US" noProof="1"/>
              <a:t>Restore weights: true</a:t>
            </a:r>
          </a:p>
          <a:p>
            <a:r>
              <a:rPr lang="en-US" noProof="1"/>
              <a:t>Ergebnis:</a:t>
            </a:r>
          </a:p>
          <a:p>
            <a:pPr lvl="1"/>
            <a:r>
              <a:rPr lang="en-US" noProof="1"/>
              <a:t>Early Stopping nach 28 Epochs</a:t>
            </a:r>
          </a:p>
          <a:p>
            <a:pPr lvl="1"/>
            <a:r>
              <a:rPr lang="en-US" noProof="1"/>
              <a:t>Best weights nach 16 Epochs wiederhergestellt</a:t>
            </a:r>
          </a:p>
          <a:p>
            <a:pPr lvl="1"/>
            <a:r>
              <a:rPr lang="en-US" noProof="1"/>
              <a:t>Accuracies: 96.01% Training, 85.27%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AD0826-8DA1-E212-B8CA-43C9149F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366" y="2365879"/>
            <a:ext cx="6227064" cy="2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8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798EA5-C006-F338-CCBF-8321C48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Einführung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BF2BAB-89C6-0C8F-D613-3C95D621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2" y="2225917"/>
            <a:ext cx="6963204" cy="24061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295678-497A-1ADB-050E-1921D8D9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Ergebnis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Sehr </a:t>
            </a:r>
            <a:r>
              <a:rPr lang="en-US" dirty="0" err="1">
                <a:solidFill>
                  <a:schemeClr val="bg1"/>
                </a:solidFill>
              </a:rPr>
              <a:t>hoher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Genauigkeit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unter</a:t>
            </a:r>
            <a:r>
              <a:rPr lang="en-US" dirty="0">
                <a:solidFill>
                  <a:schemeClr val="bg1"/>
                </a:solidFill>
              </a:rPr>
              <a:t> 10%</a:t>
            </a:r>
          </a:p>
          <a:p>
            <a:r>
              <a:rPr lang="en-US" dirty="0" err="1">
                <a:solidFill>
                  <a:schemeClr val="bg1"/>
                </a:solidFill>
              </a:rPr>
              <a:t>Folgerung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Zu </a:t>
            </a:r>
            <a:r>
              <a:rPr lang="en-US" dirty="0" err="1">
                <a:solidFill>
                  <a:schemeClr val="bg1"/>
                </a:solidFill>
              </a:rPr>
              <a:t>geringe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Anzahl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Neuronen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Netz</a:t>
            </a:r>
            <a:r>
              <a:rPr lang="en-US" dirty="0">
                <a:solidFill>
                  <a:schemeClr val="bg1"/>
                </a:solidFill>
              </a:rPr>
              <a:t> um den Dropout </a:t>
            </a:r>
            <a:r>
              <a:rPr lang="en-US" dirty="0" err="1">
                <a:solidFill>
                  <a:schemeClr val="bg1"/>
                </a:solidFill>
              </a:rPr>
              <a:t>zu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verkraften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Erhöhen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der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Anzahl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an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Neuronen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F5262-DED7-13AD-46BA-232EDD8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Anpassung des Netzes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4DF32-94EA-E089-B4A9-7F0278C7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Erhöhung der Neuronen wie folgt: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1: 256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2: 128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3: 64</a:t>
            </a:r>
          </a:p>
          <a:p>
            <a:r>
              <a:rPr lang="de-DE" dirty="0">
                <a:solidFill>
                  <a:schemeClr val="bg1"/>
                </a:solidFill>
              </a:rPr>
              <a:t>Ergebnisse: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Sehr geringe Accuracy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Hoher Fehler</a:t>
            </a:r>
          </a:p>
          <a:p>
            <a:r>
              <a:rPr lang="de-DE" dirty="0" err="1">
                <a:solidFill>
                  <a:schemeClr val="bg1"/>
                </a:solidFill>
              </a:rPr>
              <a:t>Conclusion</a:t>
            </a:r>
            <a:r>
              <a:rPr lang="de-DE" dirty="0">
                <a:solidFill>
                  <a:schemeClr val="bg1"/>
                </a:solidFill>
              </a:rPr>
              <a:t>: weiterhin zu wenige Neuronen im Netz um Dropout von 0.5 ausgleichen zu können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B88399-7707-5784-5CE7-A8AF5112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63" y="2268576"/>
            <a:ext cx="6250769" cy="21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B6098-3FC7-2F93-8C5E-937798C6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Iterationen: </a:t>
            </a:r>
            <a:r>
              <a:rPr lang="de-DE" dirty="0"/>
              <a:t>Anpassung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C2DA-3B3F-C9DE-B9B2-CB1BE038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4872-4E19-58F8-6EA2-DE8B947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2FCE-9837-2DBA-32E4-A560ADA1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Vergleich mehrerer neuronaler Netze zur Klassifikation von Graustufen-Bildern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/>
              <a:t>Standard </a:t>
            </a:r>
            <a:r>
              <a:rPr lang="de-DE" dirty="0" err="1"/>
              <a:t>Multilayer-Perzeptron</a:t>
            </a:r>
            <a:endParaRPr lang="de-DE" dirty="0"/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 mit Autoencoder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der Vergleichsergebnisse auf die Klassifikation von RGB-Farbbildern</a:t>
            </a:r>
          </a:p>
        </p:txBody>
      </p:sp>
    </p:spTree>
    <p:extLst>
      <p:ext uri="{BB962C8B-B14F-4D97-AF65-F5344CB8AC3E}">
        <p14:creationId xmlns:p14="http://schemas.microsoft.com/office/powerpoint/2010/main" val="42275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E6BCC9-909F-1C43-D68C-68EB32AC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74" y="3377509"/>
            <a:ext cx="2669712" cy="27340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C30332-13F4-D326-5413-9003926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Standard MLP mit Drei schichten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B1D756-9E8A-B9FE-0E47-B3A3AADC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731657"/>
            <a:ext cx="4671595" cy="232411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CA62F-E10C-6800-8D03-56A1837D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Initialer Aufbau: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Input-Schicht mit 1024 Input-Parametern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Ein Hidden-Layer mit 86 Neuronen und Aktivierung: </a:t>
            </a:r>
            <a:r>
              <a:rPr lang="de-DE" dirty="0" err="1">
                <a:solidFill>
                  <a:srgbClr val="FFFFFF"/>
                </a:solidFill>
              </a:rPr>
              <a:t>ReLU</a:t>
            </a:r>
            <a:endParaRPr lang="de-DE" dirty="0">
              <a:solidFill>
                <a:srgbClr val="FFFFFF"/>
              </a:solidFill>
            </a:endParaRP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Output-Schicht mit 43 Neuronen (analog zu 43 Label-Klassen)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Batch-Size: 128</a:t>
            </a:r>
          </a:p>
          <a:p>
            <a:pPr>
              <a:buClr>
                <a:schemeClr val="tx2"/>
              </a:buClr>
            </a:pPr>
            <a:r>
              <a:rPr lang="de-DE" dirty="0" err="1">
                <a:solidFill>
                  <a:srgbClr val="FFFFFF"/>
                </a:solidFill>
              </a:rPr>
              <a:t>Epochs</a:t>
            </a:r>
            <a:r>
              <a:rPr lang="de-DE" dirty="0">
                <a:solidFill>
                  <a:srgbClr val="FFFFFF"/>
                </a:solidFill>
              </a:rPr>
              <a:t>: 20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Loss: </a:t>
            </a:r>
            <a:r>
              <a:rPr lang="de-DE" dirty="0" err="1">
                <a:solidFill>
                  <a:srgbClr val="FFFFFF"/>
                </a:solidFill>
              </a:rPr>
              <a:t>Categorical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Crossentropy</a:t>
            </a:r>
            <a:endParaRPr lang="de-DE" dirty="0">
              <a:solidFill>
                <a:srgbClr val="FFFFFF"/>
              </a:solidFill>
            </a:endParaRP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Optimizer:  ADAM (Adaptive Moment </a:t>
            </a:r>
            <a:r>
              <a:rPr lang="de-DE" dirty="0" err="1">
                <a:solidFill>
                  <a:srgbClr val="FFFFFF"/>
                </a:solidFill>
              </a:rPr>
              <a:t>Estimation</a:t>
            </a:r>
            <a:r>
              <a:rPr lang="de-DE" dirty="0">
                <a:solidFill>
                  <a:srgbClr val="FFFFFF"/>
                </a:solidFill>
              </a:rPr>
              <a:t>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Metrik: Genauigkeit (</a:t>
            </a:r>
            <a:r>
              <a:rPr lang="de-DE" dirty="0" err="1">
                <a:solidFill>
                  <a:srgbClr val="FFFFFF"/>
                </a:solidFill>
              </a:rPr>
              <a:t>Accuracy</a:t>
            </a:r>
            <a:r>
              <a:rPr lang="de-DE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0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79"/>
            <a:ext cx="2586006" cy="5272242"/>
          </a:xfrm>
        </p:spPr>
        <p:txBody>
          <a:bodyPr>
            <a:normAutofit/>
          </a:bodyPr>
          <a:lstStyle/>
          <a:p>
            <a:r>
              <a:rPr lang="de-DE" sz="2000" dirty="0"/>
              <a:t>Performance des initialen Standard MLP (ein Hidden Layer)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Neuronen=344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B747D-2D7C-5C63-B2DC-C016A1B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68" y="640079"/>
            <a:ext cx="7940707" cy="2834737"/>
          </a:xfrm>
        </p:spPr>
        <p:txBody>
          <a:bodyPr>
            <a:normAutofit/>
          </a:bodyPr>
          <a:lstStyle/>
          <a:p>
            <a:r>
              <a:rPr lang="en-US" sz="1600" noProof="1"/>
              <a:t>Max. Training-Accuracy: 99.91%</a:t>
            </a:r>
          </a:p>
          <a:p>
            <a:r>
              <a:rPr lang="en-US" sz="1600" noProof="1"/>
              <a:t>Max. Validation-Accuracy: 89.01%</a:t>
            </a:r>
          </a:p>
          <a:p>
            <a:r>
              <a:rPr lang="en-US" sz="1600" noProof="1"/>
              <a:t>Starker </a:t>
            </a:r>
            <a:r>
              <a:rPr lang="de-DE" sz="1600" noProof="1"/>
              <a:t>Anstieg</a:t>
            </a:r>
            <a:r>
              <a:rPr lang="en-US" sz="1600" noProof="1"/>
              <a:t> des Validierungsfehlers nach ca. den ersten 15 Epochs bei gleichzeitiger Konvergenz der Training-Accuracy zu nahe 100% deutet auf starkes Overfitting hin</a:t>
            </a:r>
          </a:p>
          <a:p>
            <a:r>
              <a:rPr lang="en-US" sz="1600" noProof="1"/>
              <a:t>Interessant ist, dass die Validation-Accuracy trotz steigendem Fehler nahezu konstant bleibt</a:t>
            </a:r>
          </a:p>
          <a:p>
            <a:r>
              <a:rPr lang="en-US" sz="1600" noProof="1"/>
              <a:t>Gegenmittel: Implementieren von Early Stopping, Einführen von Regularisierung in Form von Dropout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F7DC14-D741-EB19-8AF2-A3427814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68" y="3138401"/>
            <a:ext cx="794834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45A54-B225-5F71-ABDC-EA01A18B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de-DE" dirty="0"/>
              <a:t>Early Stopping in initialem MLP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38CC7-948F-EFA5-8453-F5C1FD56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r>
              <a:rPr lang="en-US" noProof="1"/>
              <a:t>Early Stopping Parameter:</a:t>
            </a:r>
          </a:p>
          <a:p>
            <a:pPr lvl="1"/>
            <a:r>
              <a:rPr lang="en-US" noProof="1"/>
              <a:t>Min. Delta: 0.02</a:t>
            </a:r>
          </a:p>
          <a:p>
            <a:pPr lvl="1"/>
            <a:r>
              <a:rPr lang="en-US" noProof="1"/>
              <a:t>Patience: 12</a:t>
            </a:r>
          </a:p>
          <a:p>
            <a:pPr lvl="1"/>
            <a:r>
              <a:rPr lang="en-US" noProof="1"/>
              <a:t>Restore weights: true</a:t>
            </a:r>
          </a:p>
          <a:p>
            <a:r>
              <a:rPr lang="en-US" noProof="1"/>
              <a:t>Ergebnis:</a:t>
            </a:r>
          </a:p>
          <a:p>
            <a:pPr lvl="1"/>
            <a:r>
              <a:rPr lang="en-US" noProof="1"/>
              <a:t>Early Stopping nach 24 Epochs</a:t>
            </a:r>
          </a:p>
          <a:p>
            <a:pPr lvl="1"/>
            <a:r>
              <a:rPr lang="en-US" noProof="1"/>
              <a:t>Best weights nach 12 Epochs wiederhergestellt</a:t>
            </a:r>
          </a:p>
          <a:p>
            <a:pPr lvl="1"/>
            <a:r>
              <a:rPr lang="en-US" noProof="1"/>
              <a:t>Accuracies: 96.90% Training, 85.58%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66BEF5-1ED2-9894-961C-F2A58FBD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94" y="2264544"/>
            <a:ext cx="6503607" cy="23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30332-13F4-D326-5413-9003926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sz="2400"/>
              <a:t>Einführung von Dropouts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CA62F-E10C-6800-8D03-56A1837D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1100"/>
              <a:t>Initialer Aufbau: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Input-Schicht mit 1024 Input-Parametern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Ein Hidden-Layer mit 135 Neuronen und Aktivierung: </a:t>
            </a:r>
            <a:r>
              <a:rPr lang="de-DE" sz="1100" err="1"/>
              <a:t>ReLU</a:t>
            </a:r>
            <a:endParaRPr lang="de-DE" sz="11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Dropout: 0.5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Output-Schicht mit 43 Neuronen (analog zu 43 Label-Klassen)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Batch-Size: 128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 err="1"/>
              <a:t>Epochs</a:t>
            </a:r>
            <a:r>
              <a:rPr lang="de-DE" sz="1100"/>
              <a:t>: 150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Loss: </a:t>
            </a:r>
            <a:r>
              <a:rPr lang="de-DE" sz="1100" err="1"/>
              <a:t>Categorical</a:t>
            </a:r>
            <a:r>
              <a:rPr lang="de-DE" sz="1100"/>
              <a:t> </a:t>
            </a:r>
            <a:r>
              <a:rPr lang="de-DE" sz="1100" err="1"/>
              <a:t>Crossentropy</a:t>
            </a:r>
            <a:endParaRPr lang="de-DE" sz="11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Optimizer:  ADAM (Adaptive Moment </a:t>
            </a:r>
            <a:r>
              <a:rPr lang="de-DE" sz="1100" err="1"/>
              <a:t>Estimation</a:t>
            </a:r>
            <a:r>
              <a:rPr lang="de-DE" sz="1100"/>
              <a:t>)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de-DE" sz="1100"/>
              <a:t>Metrik: Genauigkeit (</a:t>
            </a:r>
            <a:r>
              <a:rPr lang="de-DE" sz="1100" err="1"/>
              <a:t>Accuracy</a:t>
            </a:r>
            <a:r>
              <a:rPr lang="de-DE" sz="110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602CE7-272D-002C-5A9F-544851F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08530"/>
            <a:ext cx="6227064" cy="2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0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26" y="170262"/>
            <a:ext cx="6092952" cy="1188720"/>
          </a:xfrm>
        </p:spPr>
        <p:txBody>
          <a:bodyPr>
            <a:normAutofit/>
          </a:bodyPr>
          <a:lstStyle/>
          <a:p>
            <a:r>
              <a:rPr lang="de-DE" sz="2000" dirty="0"/>
              <a:t>Performance</a:t>
            </a:r>
            <a:br>
              <a:rPr lang="de-DE" sz="2000" dirty="0"/>
            </a:br>
            <a:r>
              <a:rPr lang="de-DE" sz="2000" dirty="0"/>
              <a:t>Standard </a:t>
            </a:r>
            <a:r>
              <a:rPr lang="de-DE" sz="2000" dirty="0" err="1"/>
              <a:t>mlp</a:t>
            </a:r>
            <a:br>
              <a:rPr lang="de-DE" sz="2000" dirty="0"/>
            </a:br>
            <a:r>
              <a:rPr lang="de-DE" sz="2000" dirty="0"/>
              <a:t>mit Dropout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B747D-2D7C-5C63-B2DC-C016A1B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03" y="4108851"/>
            <a:ext cx="3707652" cy="292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noProof="1"/>
              <a:t>No Early Stopping:</a:t>
            </a:r>
          </a:p>
          <a:p>
            <a:r>
              <a:rPr lang="en-US" sz="1600" noProof="1"/>
              <a:t>Max. Training-Accuracy: 77.98%</a:t>
            </a:r>
          </a:p>
          <a:p>
            <a:r>
              <a:rPr lang="en-US" sz="1600" noProof="1"/>
              <a:t>Max. Validation-Accuracy: 86.52%</a:t>
            </a:r>
          </a:p>
          <a:p>
            <a:r>
              <a:rPr lang="en-US" sz="1600" noProof="1"/>
              <a:t>Interessant ist, dass die Validation-Accuracy trotz leicht steigendem Fehler nahezu konstant bleibt</a:t>
            </a:r>
          </a:p>
          <a:p>
            <a:r>
              <a:rPr lang="en-US" sz="1600" noProof="1"/>
              <a:t>Gegenmittel: Dropout Anpassen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5849C7-4DA5-D51D-D6CB-2E646358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27" y="2120891"/>
            <a:ext cx="5720750" cy="198796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F4BF6A0-A187-63D4-FA60-FF0D2918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27" y="4581428"/>
            <a:ext cx="5646603" cy="193396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65D2B4C-4E0C-9EF6-B744-8215C3965954}"/>
              </a:ext>
            </a:extLst>
          </p:cNvPr>
          <p:cNvSpPr txBox="1"/>
          <p:nvPr/>
        </p:nvSpPr>
        <p:spPr>
          <a:xfrm>
            <a:off x="5138927" y="1717414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Early </a:t>
            </a:r>
            <a:r>
              <a:rPr lang="de-DE" dirty="0" err="1"/>
              <a:t>Stopping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9B7F70-F368-563F-F263-D0D6FB2FE3C6}"/>
              </a:ext>
            </a:extLst>
          </p:cNvPr>
          <p:cNvSpPr txBox="1"/>
          <p:nvPr/>
        </p:nvSpPr>
        <p:spPr>
          <a:xfrm>
            <a:off x="5063765" y="4212096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Early </a:t>
            </a:r>
            <a:r>
              <a:rPr lang="de-DE" dirty="0" err="1"/>
              <a:t>Stopping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1E18EE-A99E-DBD8-62F6-889B35285350}"/>
              </a:ext>
            </a:extLst>
          </p:cNvPr>
          <p:cNvSpPr txBox="1"/>
          <p:nvPr/>
        </p:nvSpPr>
        <p:spPr>
          <a:xfrm>
            <a:off x="295943" y="1902080"/>
            <a:ext cx="43115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1"/>
              <a:t>Early Stopping: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Max. Training-Accuracy: 68.39%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Max. Validation-Accuracy: 84.18%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Early Stopping nach 26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Best weights nach 14 Epochs wiederhergestellt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4" y="502280"/>
            <a:ext cx="2085364" cy="4930854"/>
          </a:xfrm>
        </p:spPr>
        <p:txBody>
          <a:bodyPr>
            <a:normAutofit/>
          </a:bodyPr>
          <a:lstStyle/>
          <a:p>
            <a:r>
              <a:rPr lang="de-DE" sz="1600" dirty="0"/>
              <a:t>Verschiedene</a:t>
            </a:r>
            <a:br>
              <a:rPr lang="de-DE" sz="1600" dirty="0"/>
            </a:br>
            <a:r>
              <a:rPr lang="de-DE" sz="1600" dirty="0"/>
              <a:t>Dropout-stärken </a:t>
            </a:r>
            <a:br>
              <a:rPr lang="de-DE" sz="1600" dirty="0"/>
            </a:br>
            <a:r>
              <a:rPr lang="de-DE" sz="1600" dirty="0"/>
              <a:t>Anpassen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E561154-D0AE-8AA7-AAF9-A67FB11B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31" y="185580"/>
            <a:ext cx="3925770" cy="19072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21 Epochs</a:t>
            </a:r>
          </a:p>
          <a:p>
            <a:pPr lvl="1"/>
            <a:r>
              <a:rPr lang="en-US" noProof="1"/>
              <a:t>Best weights nach 9 Epochs wiederhergestellt</a:t>
            </a:r>
          </a:p>
          <a:p>
            <a:pPr lvl="1"/>
            <a:r>
              <a:rPr lang="en-US" noProof="1"/>
              <a:t>Accuracies: 88.18% Training, 88.04% Validation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6689DE6-9034-7275-9EBE-A86160CE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81" y="299654"/>
            <a:ext cx="5223286" cy="18263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FFC08E-7287-2B21-A4BA-4E8E8512AF03}"/>
              </a:ext>
            </a:extLst>
          </p:cNvPr>
          <p:cNvSpPr txBox="1"/>
          <p:nvPr/>
        </p:nvSpPr>
        <p:spPr>
          <a:xfrm>
            <a:off x="2600961" y="913"/>
            <a:ext cx="317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Dropout = 0.3, </a:t>
            </a:r>
            <a:r>
              <a:rPr lang="de-DE" dirty="0" err="1"/>
              <a:t>Epoch</a:t>
            </a:r>
            <a:r>
              <a:rPr lang="de-DE" dirty="0"/>
              <a:t>=135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D6F068-CC3D-8951-7193-99B660A61B19}"/>
              </a:ext>
            </a:extLst>
          </p:cNvPr>
          <p:cNvSpPr txBox="1"/>
          <p:nvPr/>
        </p:nvSpPr>
        <p:spPr>
          <a:xfrm>
            <a:off x="2580881" y="2263089"/>
            <a:ext cx="35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Dropout = 0.4, </a:t>
            </a:r>
            <a:r>
              <a:rPr lang="de-DE" dirty="0" err="1"/>
              <a:t>Epoch</a:t>
            </a:r>
            <a:r>
              <a:rPr lang="de-DE" dirty="0"/>
              <a:t>=135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9DCDA1-158F-7C0D-B28C-78B0768F20A4}"/>
              </a:ext>
            </a:extLst>
          </p:cNvPr>
          <p:cNvSpPr txBox="1"/>
          <p:nvPr/>
        </p:nvSpPr>
        <p:spPr>
          <a:xfrm>
            <a:off x="2560801" y="4444415"/>
            <a:ext cx="353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Dropout = 0.45, </a:t>
            </a:r>
            <a:r>
              <a:rPr lang="de-DE" dirty="0" err="1"/>
              <a:t>Epoch</a:t>
            </a:r>
            <a:r>
              <a:rPr lang="de-DE" dirty="0"/>
              <a:t>=135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456255E4-07A9-1161-C7BE-A2282AC3476B}"/>
              </a:ext>
            </a:extLst>
          </p:cNvPr>
          <p:cNvSpPr txBox="1">
            <a:spLocks/>
          </p:cNvSpPr>
          <p:nvPr/>
        </p:nvSpPr>
        <p:spPr>
          <a:xfrm>
            <a:off x="7961431" y="2436439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25 Epochs</a:t>
            </a:r>
          </a:p>
          <a:p>
            <a:pPr lvl="1"/>
            <a:r>
              <a:rPr lang="en-US" noProof="1"/>
              <a:t>Best weights nach 13 Epochs wiederhergestellt</a:t>
            </a:r>
          </a:p>
          <a:p>
            <a:pPr lvl="1"/>
            <a:r>
              <a:rPr lang="en-US" noProof="1"/>
              <a:t>Accuracies: 78.16% Training, 86.11% Validation</a:t>
            </a:r>
          </a:p>
          <a:p>
            <a:endParaRPr lang="de-DE" dirty="0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FA937969-A16E-5BAA-D54F-B9F6F9A4FBBA}"/>
              </a:ext>
            </a:extLst>
          </p:cNvPr>
          <p:cNvSpPr txBox="1">
            <a:spLocks/>
          </p:cNvSpPr>
          <p:nvPr/>
        </p:nvSpPr>
        <p:spPr>
          <a:xfrm>
            <a:off x="7961431" y="4668131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 25 Epochs</a:t>
            </a:r>
          </a:p>
          <a:p>
            <a:pPr lvl="1"/>
            <a:r>
              <a:rPr lang="en-US" noProof="1"/>
              <a:t>Best weights nach 13 Epochs wiederhergestellt</a:t>
            </a:r>
          </a:p>
          <a:p>
            <a:pPr lvl="1"/>
            <a:r>
              <a:rPr lang="en-US" noProof="1"/>
              <a:t>Accuracies: 76.08% Training, 86.29% Validation</a:t>
            </a:r>
          </a:p>
          <a:p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5D838EC-87F9-5C55-976F-75C96068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81" y="4852928"/>
            <a:ext cx="5223286" cy="177281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CC38A04-6175-EDCF-8AE2-5143B090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801" y="2607365"/>
            <a:ext cx="5243366" cy="17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2" y="591057"/>
            <a:ext cx="2397827" cy="4930854"/>
          </a:xfrm>
        </p:spPr>
        <p:txBody>
          <a:bodyPr>
            <a:normAutofit/>
          </a:bodyPr>
          <a:lstStyle/>
          <a:p>
            <a:r>
              <a:rPr lang="de-DE" sz="1600" b="1" dirty="0"/>
              <a:t>Vergleich versch. Aktivierungs-funktionen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initial=</a:t>
            </a:r>
            <a:r>
              <a:rPr lang="de-DE" sz="1600" dirty="0" err="1"/>
              <a:t>relu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 err="1"/>
              <a:t>Vgl</a:t>
            </a:r>
            <a:r>
              <a:rPr lang="de-DE" sz="1600" dirty="0"/>
              <a:t>=</a:t>
            </a:r>
            <a:r>
              <a:rPr lang="de-DE" sz="1600" dirty="0" err="1"/>
              <a:t>sigmoid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FFC08E-7287-2B21-A4BA-4E8E8512AF03}"/>
              </a:ext>
            </a:extLst>
          </p:cNvPr>
          <p:cNvSpPr txBox="1"/>
          <p:nvPr/>
        </p:nvSpPr>
        <p:spPr>
          <a:xfrm>
            <a:off x="2831779" y="338265"/>
            <a:ext cx="35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Dropout = 0.4, </a:t>
            </a:r>
            <a:r>
              <a:rPr lang="de-DE" dirty="0" err="1"/>
              <a:t>Epoch</a:t>
            </a:r>
            <a:r>
              <a:rPr lang="de-DE" dirty="0"/>
              <a:t>=135</a:t>
            </a: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FA937969-A16E-5BAA-D54F-B9F6F9A4FBBA}"/>
              </a:ext>
            </a:extLst>
          </p:cNvPr>
          <p:cNvSpPr txBox="1">
            <a:spLocks/>
          </p:cNvSpPr>
          <p:nvPr/>
        </p:nvSpPr>
        <p:spPr>
          <a:xfrm>
            <a:off x="8555215" y="372924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 38 Epochs</a:t>
            </a:r>
          </a:p>
          <a:p>
            <a:pPr lvl="1"/>
            <a:r>
              <a:rPr lang="en-US" noProof="1"/>
              <a:t>Best weights nach 26 Epochs wiederhergestellt</a:t>
            </a:r>
          </a:p>
          <a:p>
            <a:pPr lvl="1"/>
            <a:r>
              <a:rPr lang="en-US" noProof="1"/>
              <a:t>Accuracies: 93.97% Training, 89.85% Validation</a:t>
            </a:r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641E190-D8CD-B439-CECB-DFC7BDFA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15" y="707597"/>
            <a:ext cx="5709970" cy="192718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B77D0A9-863C-EA52-3E90-633B7F3DB81F}"/>
              </a:ext>
            </a:extLst>
          </p:cNvPr>
          <p:cNvSpPr txBox="1"/>
          <p:nvPr/>
        </p:nvSpPr>
        <p:spPr>
          <a:xfrm>
            <a:off x="2831779" y="2890297"/>
            <a:ext cx="35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Dropout = 0.4, </a:t>
            </a:r>
            <a:r>
              <a:rPr lang="de-DE" dirty="0" err="1"/>
              <a:t>Epoch</a:t>
            </a:r>
            <a:r>
              <a:rPr lang="de-DE" dirty="0"/>
              <a:t>=60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4A66233-3784-3D4F-7EBA-F1AB3060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79" y="3455655"/>
            <a:ext cx="5723436" cy="1992440"/>
          </a:xfrm>
          <a:prstGeom prst="rect">
            <a:avLst/>
          </a:prstGeom>
        </p:spPr>
      </p:pic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0E0D1961-E668-9602-9C05-CCCEBD4AE539}"/>
              </a:ext>
            </a:extLst>
          </p:cNvPr>
          <p:cNvSpPr txBox="1">
            <a:spLocks/>
          </p:cNvSpPr>
          <p:nvPr/>
        </p:nvSpPr>
        <p:spPr>
          <a:xfrm>
            <a:off x="8513685" y="3083198"/>
            <a:ext cx="3925770" cy="190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Ergebnis:</a:t>
            </a:r>
          </a:p>
          <a:p>
            <a:pPr lvl="1"/>
            <a:r>
              <a:rPr lang="en-US" noProof="1"/>
              <a:t>Early Stopping nach  38 Epochs</a:t>
            </a:r>
          </a:p>
          <a:p>
            <a:pPr lvl="1"/>
            <a:r>
              <a:rPr lang="en-US" noProof="1"/>
              <a:t>Best weights nach 26 Epochs wiederhergestellt</a:t>
            </a:r>
          </a:p>
          <a:p>
            <a:pPr lvl="1"/>
            <a:r>
              <a:rPr lang="en-US" noProof="1"/>
              <a:t>Accuracies: 87.06% Training, 88.55% Validation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64108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870</Words>
  <Application>Microsoft Office PowerPoint</Application>
  <PresentationFormat>Breitbild</PresentationFormat>
  <Paragraphs>141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Paket</vt:lpstr>
      <vt:lpstr>Klassifikation von Verkehrszeichen</vt:lpstr>
      <vt:lpstr>Agenda</vt:lpstr>
      <vt:lpstr>Standard MLP mit Drei schichten</vt:lpstr>
      <vt:lpstr>Performance des initialen Standard MLP (ein Hidden Layer)  Neuronen=344</vt:lpstr>
      <vt:lpstr>Early Stopping in initialem MLP</vt:lpstr>
      <vt:lpstr>Einführung von Dropouts</vt:lpstr>
      <vt:lpstr>Performance Standard mlp mit Dropout</vt:lpstr>
      <vt:lpstr>Verschiedene Dropout-stärken  Anpassen</vt:lpstr>
      <vt:lpstr>Vergleich versch. Aktivierungs-funktionen  initial=relu  Vgl=sigmoid</vt:lpstr>
      <vt:lpstr>Vergleich versch.  optimizer  initial=adam  Vgl.=adagrad  Vgl.=adadelta  Vgl.=rsmprop</vt:lpstr>
      <vt:lpstr>Deep Neural Network mit Drei Hidden Layers </vt:lpstr>
      <vt:lpstr>Performance des initialen DNN</vt:lpstr>
      <vt:lpstr>Early Stopping in initialem dnn</vt:lpstr>
      <vt:lpstr>Einführung von Dropout</vt:lpstr>
      <vt:lpstr>Anpassung des Netzes an Dropout</vt:lpstr>
      <vt:lpstr>Iterationen: Anpassung An Dropout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von Verkehrszeichen</dc:title>
  <dc:creator>Nicholas Aiken</dc:creator>
  <cp:lastModifiedBy>Kallmaier, Christian</cp:lastModifiedBy>
  <cp:revision>9</cp:revision>
  <dcterms:created xsi:type="dcterms:W3CDTF">2023-01-22T12:24:41Z</dcterms:created>
  <dcterms:modified xsi:type="dcterms:W3CDTF">2023-01-27T20:51:56Z</dcterms:modified>
</cp:coreProperties>
</file>