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notesMasterIdLst>
    <p:notesMasterId r:id="rId27"/>
  </p:notesMasterIdLst>
  <p:sldIdLst>
    <p:sldId id="256" r:id="rId2"/>
    <p:sldId id="304" r:id="rId3"/>
    <p:sldId id="293" r:id="rId4"/>
    <p:sldId id="263" r:id="rId5"/>
    <p:sldId id="262" r:id="rId6"/>
    <p:sldId id="296" r:id="rId7"/>
    <p:sldId id="264" r:id="rId8"/>
    <p:sldId id="295" r:id="rId9"/>
    <p:sldId id="305" r:id="rId10"/>
    <p:sldId id="307" r:id="rId11"/>
    <p:sldId id="306" r:id="rId12"/>
    <p:sldId id="294" r:id="rId13"/>
    <p:sldId id="297" r:id="rId14"/>
    <p:sldId id="298" r:id="rId15"/>
    <p:sldId id="301" r:id="rId16"/>
    <p:sldId id="299" r:id="rId17"/>
    <p:sldId id="300" r:id="rId18"/>
    <p:sldId id="303" r:id="rId19"/>
    <p:sldId id="308" r:id="rId20"/>
    <p:sldId id="309" r:id="rId21"/>
    <p:sldId id="310" r:id="rId22"/>
    <p:sldId id="311" r:id="rId23"/>
    <p:sldId id="312" r:id="rId24"/>
    <p:sldId id="313" r:id="rId25"/>
    <p:sldId id="31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B8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72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23A3F-C8B8-964F-9C14-E087F44F46FE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84AA1-6CE7-C247-8307-04DAEEDE4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48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6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8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1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9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9/16/19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5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9/16/19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3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9/16/19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7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0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9/16/19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6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9/16/19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6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7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7E04-5172-8647-A88A-487CDF783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GEOG-G489/589</a:t>
            </a:r>
            <a:br>
              <a:rPr lang="en-US" dirty="0"/>
            </a:br>
            <a:r>
              <a:rPr lang="en-US" dirty="0"/>
              <a:t>Python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B98CF-8EF7-F44A-9FBB-8383333AC8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Natasha </a:t>
            </a:r>
            <a:r>
              <a:rPr lang="en-US" dirty="0" err="1"/>
              <a:t>MacBean</a:t>
            </a:r>
            <a:endParaRPr lang="en-US" dirty="0"/>
          </a:p>
          <a:p>
            <a:r>
              <a:rPr lang="en-US" dirty="0"/>
              <a:t>Loops (and extra Pandas)</a:t>
            </a:r>
          </a:p>
        </p:txBody>
      </p:sp>
    </p:spTree>
    <p:extLst>
      <p:ext uri="{BB962C8B-B14F-4D97-AF65-F5344CB8AC3E}">
        <p14:creationId xmlns:p14="http://schemas.microsoft.com/office/powerpoint/2010/main" val="146718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9B4A2-F8C8-0D41-B2C3-0A4EF90D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also use NumPy functions with pandas series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88ACD-023E-134B-A0D2-585D491FF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E0E334-5DF6-BA48-B852-F1A3EE525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526" y="1946031"/>
            <a:ext cx="7958599" cy="270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14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2816-1786-EB40-8AA2-1CC503F1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values to a NumPy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46E5FE-95B7-EB47-B8DB-9B62ACD77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058" y="1594339"/>
            <a:ext cx="7984904" cy="330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76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23E0-65BC-AF41-8D10-BAD01632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</a:t>
            </a:r>
            <a:r>
              <a:rPr lang="en-US" i="1" dirty="0"/>
              <a:t>for</a:t>
            </a:r>
            <a:r>
              <a:rPr lang="en-US" dirty="0"/>
              <a:t>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244F9C-32E8-5040-A7B0-C8FBA5CFA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5571" y="0"/>
            <a:ext cx="4815486" cy="6717323"/>
          </a:xfrm>
        </p:spPr>
      </p:pic>
    </p:spTree>
    <p:extLst>
      <p:ext uri="{BB962C8B-B14F-4D97-AF65-F5344CB8AC3E}">
        <p14:creationId xmlns:p14="http://schemas.microsoft.com/office/powerpoint/2010/main" val="963278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23E0-65BC-AF41-8D10-BAD01632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</a:t>
            </a:r>
            <a:r>
              <a:rPr lang="en-US" i="1" dirty="0"/>
              <a:t>for</a:t>
            </a:r>
            <a:r>
              <a:rPr lang="en-US" dirty="0"/>
              <a:t> loop </a:t>
            </a:r>
            <a:r>
              <a:rPr lang="en-US" dirty="0">
                <a:sym typeface="Wingdings" pitchFamily="2" charset="2"/>
              </a:rPr>
              <a:t> example with string lists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4C2B81-2634-C843-8769-270DC1BFD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1507" y="2249969"/>
            <a:ext cx="7315200" cy="2348917"/>
          </a:xfrm>
        </p:spPr>
      </p:pic>
    </p:spTree>
    <p:extLst>
      <p:ext uri="{BB962C8B-B14F-4D97-AF65-F5344CB8AC3E}">
        <p14:creationId xmlns:p14="http://schemas.microsoft.com/office/powerpoint/2010/main" val="2896348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23E0-65BC-AF41-8D10-BAD01632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</a:t>
            </a:r>
            <a:r>
              <a:rPr lang="en-US" i="1" dirty="0"/>
              <a:t>for</a:t>
            </a:r>
            <a:r>
              <a:rPr lang="en-US" dirty="0"/>
              <a:t> loop </a:t>
            </a:r>
            <a:r>
              <a:rPr lang="en-US" dirty="0">
                <a:sym typeface="Wingdings" pitchFamily="2" charset="2"/>
              </a:rPr>
              <a:t> enumerating string lists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A3BB1C-F374-7545-ADFF-0817C8E6E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211" y="1010820"/>
            <a:ext cx="5561174" cy="501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11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23E0-65BC-AF41-8D10-BAD01632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</a:t>
            </a:r>
            <a:r>
              <a:rPr lang="en-US" i="1" dirty="0"/>
              <a:t>for</a:t>
            </a:r>
            <a:r>
              <a:rPr lang="en-US" dirty="0"/>
              <a:t> loop </a:t>
            </a:r>
            <a:r>
              <a:rPr lang="en-US" dirty="0">
                <a:sym typeface="Wingdings" pitchFamily="2" charset="2"/>
              </a:rPr>
              <a:t> enumerating string lists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A6BD39-AA80-9342-9BBD-88CF6BA13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374" y="1680318"/>
            <a:ext cx="7159255" cy="299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19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2EB6-6F6D-AD43-A11A-C86EA0D0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to lists for looping </a:t>
            </a:r>
            <a:r>
              <a:rPr lang="en-US" dirty="0">
                <a:sym typeface="Wingdings" pitchFamily="2" charset="2"/>
              </a:rPr>
              <a:t> using the glob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F5421-ED75-2743-90E0-889BE96C4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730230"/>
          </a:xfrm>
        </p:spPr>
        <p:txBody>
          <a:bodyPr/>
          <a:lstStyle/>
          <a:p>
            <a:r>
              <a:rPr lang="en-US" dirty="0"/>
              <a:t>Using the glob library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132E75-86C4-1D4F-9D6F-F680A96BE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407" y="2174899"/>
            <a:ext cx="8322732" cy="302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17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2EB6-6F6D-AD43-A11A-C86EA0D0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to lists for looping </a:t>
            </a:r>
            <a:r>
              <a:rPr lang="en-US" dirty="0">
                <a:sym typeface="Wingdings" pitchFamily="2" charset="2"/>
              </a:rPr>
              <a:t> using the glob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F5421-ED75-2743-90E0-889BE96C4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730230"/>
          </a:xfrm>
        </p:spPr>
        <p:txBody>
          <a:bodyPr/>
          <a:lstStyle/>
          <a:p>
            <a:r>
              <a:rPr lang="en-US" dirty="0"/>
              <a:t>Using the glob library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0A0567-19FE-E744-8BE1-21C97E600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118" y="1881378"/>
            <a:ext cx="69215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66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9CF7-0E64-364F-9A5E-6BCFEEBB3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elegant and efficient code using for loops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6B0B40-23FB-9946-A5D8-B85ABE539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1169" y="844059"/>
            <a:ext cx="7315200" cy="4880961"/>
          </a:xfrm>
        </p:spPr>
      </p:pic>
    </p:spTree>
    <p:extLst>
      <p:ext uri="{BB962C8B-B14F-4D97-AF65-F5344CB8AC3E}">
        <p14:creationId xmlns:p14="http://schemas.microsoft.com/office/powerpoint/2010/main" val="4027446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9CF7-0E64-364F-9A5E-6BCFEEBB3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elegant and efficient code using for loops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D62048-119F-8144-8376-D78331064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6677" y="711655"/>
            <a:ext cx="7315200" cy="4862456"/>
          </a:xfrm>
        </p:spPr>
      </p:pic>
    </p:spTree>
    <p:extLst>
      <p:ext uri="{BB962C8B-B14F-4D97-AF65-F5344CB8AC3E}">
        <p14:creationId xmlns:p14="http://schemas.microsoft.com/office/powerpoint/2010/main" val="36789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3904-FF40-E64C-AA18-D10AA0BF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column and row (index)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5C2C3-CB7F-0642-8AD3-DC3E5E23A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D5A063-FE79-9246-9246-7CD4986DC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351" y="1506415"/>
            <a:ext cx="7930661" cy="384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8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9CF7-0E64-364F-9A5E-6BCFEEBB3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elegant and efficient code using for loops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13F655B-3F51-6F4E-BC06-8858204F6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1962" y="863600"/>
            <a:ext cx="7188752" cy="5121275"/>
          </a:xfrm>
        </p:spPr>
      </p:pic>
    </p:spTree>
    <p:extLst>
      <p:ext uri="{BB962C8B-B14F-4D97-AF65-F5344CB8AC3E}">
        <p14:creationId xmlns:p14="http://schemas.microsoft.com/office/powerpoint/2010/main" val="3734403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945B-383A-8246-9293-4A7A857D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within loops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BE38E1-91E8-BE46-9D4E-796D7822C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8577" y="896937"/>
            <a:ext cx="7086600" cy="4445000"/>
          </a:xfrm>
        </p:spPr>
      </p:pic>
    </p:spTree>
    <p:extLst>
      <p:ext uri="{BB962C8B-B14F-4D97-AF65-F5344CB8AC3E}">
        <p14:creationId xmlns:p14="http://schemas.microsoft.com/office/powerpoint/2010/main" val="1135501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0B28-7057-0944-A96F-C72098CD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information outside the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86D37C-6E19-7142-BFBB-EA42A18C5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2309960"/>
            <a:ext cx="7315200" cy="2228554"/>
          </a:xfrm>
        </p:spPr>
      </p:pic>
    </p:spTree>
    <p:extLst>
      <p:ext uri="{BB962C8B-B14F-4D97-AF65-F5344CB8AC3E}">
        <p14:creationId xmlns:p14="http://schemas.microsoft.com/office/powerpoint/2010/main" val="856733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0B28-7057-0944-A96F-C72098CD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information outside the loop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4EE77C-4886-BB44-AD55-17F50279E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2677660"/>
            <a:ext cx="7315200" cy="1493154"/>
          </a:xfrm>
        </p:spPr>
      </p:pic>
    </p:spTree>
    <p:extLst>
      <p:ext uri="{BB962C8B-B14F-4D97-AF65-F5344CB8AC3E}">
        <p14:creationId xmlns:p14="http://schemas.microsoft.com/office/powerpoint/2010/main" val="418287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0B28-7057-0944-A96F-C72098CD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information outside the loop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2CDAD1F-1EC3-F347-94D8-45596F2A8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0944" y="722923"/>
            <a:ext cx="6350787" cy="5121275"/>
          </a:xfrm>
        </p:spPr>
      </p:pic>
    </p:spTree>
    <p:extLst>
      <p:ext uri="{BB962C8B-B14F-4D97-AF65-F5344CB8AC3E}">
        <p14:creationId xmlns:p14="http://schemas.microsoft.com/office/powerpoint/2010/main" val="1638955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01D4-74E2-5D47-BBC9-FE3923AB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EF25F-3616-3C4A-8794-549E18E98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Dowload</a:t>
            </a:r>
            <a:r>
              <a:rPr lang="en-US" dirty="0"/>
              <a:t> </a:t>
            </a:r>
            <a:r>
              <a:rPr lang="en-US" dirty="0" err="1"/>
              <a:t>data.zip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it should contain all 4 files for the 4 </a:t>
            </a:r>
            <a:r>
              <a:rPr lang="en-US" dirty="0" err="1">
                <a:sym typeface="Wingdings" pitchFamily="2" charset="2"/>
              </a:rPr>
              <a:t>Ameriflux</a:t>
            </a:r>
            <a:r>
              <a:rPr lang="en-US" dirty="0">
                <a:sym typeface="Wingdings" pitchFamily="2" charset="2"/>
              </a:rPr>
              <a:t> sites</a:t>
            </a:r>
          </a:p>
          <a:p>
            <a:r>
              <a:rPr lang="en-US" dirty="0">
                <a:sym typeface="Wingdings" pitchFamily="2" charset="2"/>
              </a:rPr>
              <a:t>Using what we have learned today in class, create a list of the files using glob</a:t>
            </a:r>
          </a:p>
          <a:p>
            <a:r>
              <a:rPr lang="en-US" dirty="0">
                <a:sym typeface="Wingdings" pitchFamily="2" charset="2"/>
              </a:rPr>
              <a:t>Then loop over the files and…</a:t>
            </a:r>
          </a:p>
          <a:p>
            <a:r>
              <a:rPr lang="en-US" dirty="0">
                <a:sym typeface="Wingdings" pitchFamily="2" charset="2"/>
              </a:rPr>
              <a:t>Print the simple descriptive statistics for each site</a:t>
            </a:r>
          </a:p>
          <a:p>
            <a:pPr>
              <a:spcAft>
                <a:spcPts val="600"/>
              </a:spcAft>
            </a:pPr>
            <a:r>
              <a:rPr lang="en-US" dirty="0">
                <a:sym typeface="Wingdings" pitchFamily="2" charset="2"/>
              </a:rPr>
              <a:t>Still within the loop, calculate (and save to a NumPy array) the total precipitation (column “P”) for each site</a:t>
            </a:r>
          </a:p>
          <a:p>
            <a:pPr lvl="1">
              <a:spcAft>
                <a:spcPts val="600"/>
              </a:spcAft>
            </a:pPr>
            <a:r>
              <a:rPr lang="en-US" i="1" dirty="0">
                <a:sym typeface="Wingdings" pitchFamily="2" charset="2"/>
              </a:rPr>
              <a:t>Which </a:t>
            </a:r>
            <a:r>
              <a:rPr lang="en-US" i="1" dirty="0" err="1">
                <a:sym typeface="Wingdings" pitchFamily="2" charset="2"/>
              </a:rPr>
              <a:t>numpy</a:t>
            </a:r>
            <a:r>
              <a:rPr lang="en-US" i="1" dirty="0">
                <a:sym typeface="Wingdings" pitchFamily="2" charset="2"/>
              </a:rPr>
              <a:t> command will we use for this?</a:t>
            </a:r>
            <a:endParaRPr lang="en-US" dirty="0">
              <a:sym typeface="Wingdings" pitchFamily="2" charset="2"/>
            </a:endParaRPr>
          </a:p>
          <a:p>
            <a:pPr>
              <a:spcAft>
                <a:spcPts val="600"/>
              </a:spcAft>
            </a:pPr>
            <a:r>
              <a:rPr lang="en-US" dirty="0">
                <a:sym typeface="Wingdings" pitchFamily="2" charset="2"/>
              </a:rPr>
              <a:t>Outside the loop, print out your total precipitation results for all sites.</a:t>
            </a:r>
          </a:p>
          <a:p>
            <a:pPr marL="502920" lvl="1" indent="0">
              <a:buNone/>
            </a:pPr>
            <a:endParaRPr lang="en-US" i="1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6203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BBA8-1A92-EA41-AB11-D474CEF5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index values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D1510-B462-7F48-882A-564AD321F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DEEDE2-52D8-AE4A-A452-33180AC30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671" y="873252"/>
            <a:ext cx="7938022" cy="512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6B16-89D5-6A46-8EFF-15750815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recap: indexing by columns and row slices using square brackets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59FB97-4B93-F046-846E-16420AE40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7325" y="5328515"/>
            <a:ext cx="3427168" cy="13263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D1568-E0EE-5547-83A8-D05254043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325" y="301715"/>
            <a:ext cx="6687277" cy="5026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378291-2FD3-8641-BF73-BEC87F7BCEEB}"/>
              </a:ext>
            </a:extLst>
          </p:cNvPr>
          <p:cNvSpPr txBox="1"/>
          <p:nvPr/>
        </p:nvSpPr>
        <p:spPr>
          <a:xfrm>
            <a:off x="7735960" y="2815115"/>
            <a:ext cx="277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Slice of rows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8EB5C4-BFD6-9543-B51E-D61E74F60B42}"/>
              </a:ext>
            </a:extLst>
          </p:cNvPr>
          <p:cNvSpPr txBox="1"/>
          <p:nvPr/>
        </p:nvSpPr>
        <p:spPr>
          <a:xfrm>
            <a:off x="7735960" y="4443046"/>
            <a:ext cx="340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Slice of rows for “TA” column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4E873E-7190-774D-B910-2B5A320EBE22}"/>
              </a:ext>
            </a:extLst>
          </p:cNvPr>
          <p:cNvSpPr txBox="1"/>
          <p:nvPr/>
        </p:nvSpPr>
        <p:spPr>
          <a:xfrm>
            <a:off x="7346858" y="5405393"/>
            <a:ext cx="2778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Selecting multiple columns</a:t>
            </a:r>
          </a:p>
        </p:txBody>
      </p:sp>
    </p:spTree>
    <p:extLst>
      <p:ext uri="{BB962C8B-B14F-4D97-AF65-F5344CB8AC3E}">
        <p14:creationId xmlns:p14="http://schemas.microsoft.com/office/powerpoint/2010/main" val="135562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6B16-89D5-6A46-8EFF-15750815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Pandas: indexing by specific row and column labels </a:t>
            </a:r>
            <a:r>
              <a:rPr lang="en-US"/>
              <a:t>with loc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CAA802-ED48-1449-95E1-467BC4FB0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9466" y="1542456"/>
            <a:ext cx="6852297" cy="32072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A917FA-8457-0140-9CB7-F29E1F8E6D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209"/>
          <a:stretch/>
        </p:blipFill>
        <p:spPr>
          <a:xfrm>
            <a:off x="3879466" y="45207"/>
            <a:ext cx="5545016" cy="11604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545351-DEF1-A949-856F-BE7EED6F17C4}"/>
              </a:ext>
            </a:extLst>
          </p:cNvPr>
          <p:cNvSpPr txBox="1"/>
          <p:nvPr/>
        </p:nvSpPr>
        <p:spPr>
          <a:xfrm>
            <a:off x="7222520" y="1389339"/>
            <a:ext cx="331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Selecting 1</a:t>
            </a:r>
            <a:r>
              <a:rPr lang="en-US" b="1" baseline="30000" dirty="0">
                <a:solidFill>
                  <a:schemeClr val="accent3"/>
                </a:solidFill>
              </a:rPr>
              <a:t>st</a:t>
            </a:r>
            <a:r>
              <a:rPr lang="en-US" b="1" dirty="0">
                <a:solidFill>
                  <a:schemeClr val="accent3"/>
                </a:solidFill>
              </a:rPr>
              <a:t>, 4</a:t>
            </a:r>
            <a:r>
              <a:rPr lang="en-US" b="1" baseline="30000" dirty="0">
                <a:solidFill>
                  <a:schemeClr val="accent3"/>
                </a:solidFill>
              </a:rPr>
              <a:t>th</a:t>
            </a:r>
            <a:r>
              <a:rPr lang="en-US" b="1" dirty="0">
                <a:solidFill>
                  <a:schemeClr val="accent3"/>
                </a:solidFill>
              </a:rPr>
              <a:t> and 5</a:t>
            </a:r>
            <a:r>
              <a:rPr lang="en-US" b="1" baseline="30000" dirty="0">
                <a:solidFill>
                  <a:schemeClr val="accent3"/>
                </a:solidFill>
              </a:rPr>
              <a:t>th</a:t>
            </a:r>
            <a:r>
              <a:rPr lang="en-US" b="1" dirty="0">
                <a:solidFill>
                  <a:schemeClr val="accent3"/>
                </a:solidFill>
              </a:rPr>
              <a:t> rows </a:t>
            </a:r>
            <a:r>
              <a:rPr lang="en-US" b="1" dirty="0">
                <a:solidFill>
                  <a:schemeClr val="accent3"/>
                </a:solidFill>
                <a:sym typeface="Wingdings" pitchFamily="2" charset="2"/>
              </a:rPr>
              <a:t> all columns 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0A3B11-E91D-DF48-8362-32C9AC69D71D}"/>
              </a:ext>
            </a:extLst>
          </p:cNvPr>
          <p:cNvSpPr txBox="1"/>
          <p:nvPr/>
        </p:nvSpPr>
        <p:spPr>
          <a:xfrm>
            <a:off x="7379531" y="3927535"/>
            <a:ext cx="3162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Selecting specific rows and columns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742B12-05B9-A344-8B81-F1E030BE9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466" y="4824209"/>
            <a:ext cx="3856555" cy="16618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448A25-CF5A-4241-A51C-788666965B18}"/>
              </a:ext>
            </a:extLst>
          </p:cNvPr>
          <p:cNvSpPr txBox="1"/>
          <p:nvPr/>
        </p:nvSpPr>
        <p:spPr>
          <a:xfrm>
            <a:off x="7010882" y="5401854"/>
            <a:ext cx="3162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Selecting all rows for specific columns</a:t>
            </a:r>
          </a:p>
        </p:txBody>
      </p:sp>
    </p:spTree>
    <p:extLst>
      <p:ext uri="{BB962C8B-B14F-4D97-AF65-F5344CB8AC3E}">
        <p14:creationId xmlns:p14="http://schemas.microsoft.com/office/powerpoint/2010/main" val="3137433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6B16-89D5-6A46-8EFF-15750815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Pandas: indexing by specific row and column labels with </a:t>
            </a:r>
            <a:r>
              <a:rPr lang="en-US" dirty="0" err="1"/>
              <a:t>iloc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BDC3076-D704-1248-8914-7A7994F40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9784" y="1123837"/>
            <a:ext cx="7315200" cy="396158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448A25-CF5A-4241-A51C-788666965B18}"/>
              </a:ext>
            </a:extLst>
          </p:cNvPr>
          <p:cNvSpPr txBox="1"/>
          <p:nvPr/>
        </p:nvSpPr>
        <p:spPr>
          <a:xfrm>
            <a:off x="7643928" y="4762253"/>
            <a:ext cx="3162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Selecting specific rows and columns just by their index</a:t>
            </a:r>
          </a:p>
        </p:txBody>
      </p:sp>
    </p:spTree>
    <p:extLst>
      <p:ext uri="{BB962C8B-B14F-4D97-AF65-F5344CB8AC3E}">
        <p14:creationId xmlns:p14="http://schemas.microsoft.com/office/powerpoint/2010/main" val="4079025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6B16-89D5-6A46-8EFF-15750815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Pandas: indexing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3EEF20-1B65-4E47-8FDE-4A5AAC6E448B}"/>
              </a:ext>
            </a:extLst>
          </p:cNvPr>
          <p:cNvSpPr txBox="1"/>
          <p:nvPr/>
        </p:nvSpPr>
        <p:spPr>
          <a:xfrm>
            <a:off x="3568805" y="1046816"/>
            <a:ext cx="837027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Square brackets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Column access:    </a:t>
            </a:r>
            <a:r>
              <a:rPr lang="en-US" dirty="0" err="1">
                <a:solidFill>
                  <a:schemeClr val="accent1"/>
                </a:solidFill>
              </a:rPr>
              <a:t>data_df</a:t>
            </a:r>
            <a:r>
              <a:rPr lang="en-US" dirty="0">
                <a:solidFill>
                  <a:schemeClr val="accent1"/>
                </a:solidFill>
              </a:rPr>
              <a:t>[[“TA”, “VPD”]]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Row access only through slicing:   </a:t>
            </a:r>
            <a:r>
              <a:rPr lang="en-US" dirty="0" err="1">
                <a:solidFill>
                  <a:schemeClr val="accent1"/>
                </a:solidFill>
              </a:rPr>
              <a:t>data_df</a:t>
            </a:r>
            <a:r>
              <a:rPr lang="en-US" dirty="0">
                <a:solidFill>
                  <a:schemeClr val="accent1"/>
                </a:solidFill>
              </a:rPr>
              <a:t>[1:4]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loc (label-based)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Column access:    </a:t>
            </a:r>
            <a:r>
              <a:rPr lang="en-US" dirty="0" err="1">
                <a:solidFill>
                  <a:schemeClr val="accent1"/>
                </a:solidFill>
              </a:rPr>
              <a:t>data_df.loc</a:t>
            </a:r>
            <a:r>
              <a:rPr lang="en-US" dirty="0">
                <a:solidFill>
                  <a:schemeClr val="accent1"/>
                </a:solidFill>
              </a:rPr>
              <a:t>[:, [“TA”, “VPD”}]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Row access:    </a:t>
            </a:r>
            <a:r>
              <a:rPr lang="en-US" dirty="0" err="1">
                <a:solidFill>
                  <a:schemeClr val="accent1"/>
                </a:solidFill>
              </a:rPr>
              <a:t>data_df</a:t>
            </a:r>
            <a:r>
              <a:rPr lang="en-US" dirty="0">
                <a:solidFill>
                  <a:schemeClr val="accent1"/>
                </a:solidFill>
              </a:rPr>
              <a:t>[[“1000”, “1003”, “1010”]]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Row &amp; Column access:    </a:t>
            </a:r>
            <a:r>
              <a:rPr lang="en-US" dirty="0" err="1">
                <a:solidFill>
                  <a:schemeClr val="accent1"/>
                </a:solidFill>
              </a:rPr>
              <a:t>data_df.loc</a:t>
            </a:r>
            <a:r>
              <a:rPr lang="en-US">
                <a:solidFill>
                  <a:schemeClr val="accent1"/>
                </a:solidFill>
              </a:rPr>
              <a:t>[[1000, 1003, 1010], </a:t>
            </a:r>
            <a:r>
              <a:rPr lang="en-US" dirty="0">
                <a:solidFill>
                  <a:schemeClr val="accent1"/>
                </a:solidFill>
              </a:rPr>
              <a:t>[“TA”, “VPD”]]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/>
                </a:solidFill>
              </a:rPr>
              <a:t>iloc</a:t>
            </a:r>
            <a:r>
              <a:rPr lang="en-US" dirty="0">
                <a:solidFill>
                  <a:schemeClr val="accent1"/>
                </a:solidFill>
              </a:rPr>
              <a:t> (index-based)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Column access:    </a:t>
            </a:r>
            <a:r>
              <a:rPr lang="en-US" dirty="0" err="1">
                <a:solidFill>
                  <a:schemeClr val="accent1"/>
                </a:solidFill>
              </a:rPr>
              <a:t>data_df.loc</a:t>
            </a:r>
            <a:r>
              <a:rPr lang="en-US" dirty="0">
                <a:solidFill>
                  <a:schemeClr val="accent1"/>
                </a:solidFill>
              </a:rPr>
              <a:t>[:, [1, 8}]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Row access:    </a:t>
            </a:r>
            <a:r>
              <a:rPr lang="en-US" dirty="0" err="1">
                <a:solidFill>
                  <a:schemeClr val="accent1"/>
                </a:solidFill>
              </a:rPr>
              <a:t>data_df</a:t>
            </a:r>
            <a:r>
              <a:rPr lang="en-US" dirty="0">
                <a:solidFill>
                  <a:schemeClr val="accent1"/>
                </a:solidFill>
              </a:rPr>
              <a:t>[[0, 3, 10]]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Row &amp; Column access:    </a:t>
            </a:r>
            <a:r>
              <a:rPr lang="en-US" dirty="0" err="1">
                <a:solidFill>
                  <a:schemeClr val="accent1"/>
                </a:solidFill>
              </a:rPr>
              <a:t>data_df.loc</a:t>
            </a:r>
            <a:r>
              <a:rPr lang="en-US" dirty="0">
                <a:solidFill>
                  <a:schemeClr val="accent1"/>
                </a:solidFill>
              </a:rPr>
              <a:t>[[0, 3, 10], [1, 8]]</a:t>
            </a:r>
          </a:p>
        </p:txBody>
      </p:sp>
    </p:spTree>
    <p:extLst>
      <p:ext uri="{BB962C8B-B14F-4D97-AF65-F5344CB8AC3E}">
        <p14:creationId xmlns:p14="http://schemas.microsoft.com/office/powerpoint/2010/main" val="261997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895A-DAB9-7B4E-9420-967EEA10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saving to a new variable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6A5680-8A1B-0D42-9603-A2D6C06C0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0831" y="2489771"/>
            <a:ext cx="8084772" cy="1625029"/>
          </a:xfrm>
        </p:spPr>
      </p:pic>
    </p:spTree>
    <p:extLst>
      <p:ext uri="{BB962C8B-B14F-4D97-AF65-F5344CB8AC3E}">
        <p14:creationId xmlns:p14="http://schemas.microsoft.com/office/powerpoint/2010/main" val="263751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6B160-DC5C-C84C-9B99-D8BB5371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statistics with pandas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D1981-BA03-9746-A7EF-15158B5F5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203" y="4412273"/>
            <a:ext cx="5448300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8D637C-38EE-7241-879B-C828B50D8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989" y="873493"/>
            <a:ext cx="7549662" cy="294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129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{5935DAB2-592F-9740-9257-184BDF08F741}tf10001124</Template>
  <TotalTime>21920</TotalTime>
  <Words>465</Words>
  <Application>Microsoft Macintosh PowerPoint</Application>
  <PresentationFormat>Widescreen</PresentationFormat>
  <Paragraphs>54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Corbel</vt:lpstr>
      <vt:lpstr>Wingdings 2</vt:lpstr>
      <vt:lpstr>Frame</vt:lpstr>
      <vt:lpstr>GEOG-G489/589 Python Programming</vt:lpstr>
      <vt:lpstr>Accessing the column and row (index) names</vt:lpstr>
      <vt:lpstr>Changing the index values</vt:lpstr>
      <vt:lpstr>Pandas recap: indexing by columns and row slices using square brackets</vt:lpstr>
      <vt:lpstr>Pandas: indexing by specific row and column labels with loc</vt:lpstr>
      <vt:lpstr>Pandas: indexing by specific row and column labels with iloc</vt:lpstr>
      <vt:lpstr>Pandas: indexing</vt:lpstr>
      <vt:lpstr>Recap: saving to a new variable</vt:lpstr>
      <vt:lpstr>Simple statistics with pandas</vt:lpstr>
      <vt:lpstr>You can also use NumPy functions with pandas series </vt:lpstr>
      <vt:lpstr>Saving values to a NumPy array</vt:lpstr>
      <vt:lpstr>LOOPS: for loop</vt:lpstr>
      <vt:lpstr>LOOPS: for loop  example with string lists</vt:lpstr>
      <vt:lpstr>LOOPS: for loop  enumerating string lists</vt:lpstr>
      <vt:lpstr>LOOPS: for loop  enumerating string lists</vt:lpstr>
      <vt:lpstr>Return to lists for looping  using the glob function</vt:lpstr>
      <vt:lpstr>Return to lists for looping  using the glob function</vt:lpstr>
      <vt:lpstr>Creating elegant and efficient code using for loops</vt:lpstr>
      <vt:lpstr>Creating elegant and efficient code using for loops</vt:lpstr>
      <vt:lpstr>Creating elegant and efficient code using for loops</vt:lpstr>
      <vt:lpstr>Loops within loops</vt:lpstr>
      <vt:lpstr>Saving information outside the loop</vt:lpstr>
      <vt:lpstr>Saving information outside the loop</vt:lpstr>
      <vt:lpstr>Saving information outside the loop</vt:lpstr>
      <vt:lpstr>Today’s in-class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GEOG-G440/540 Python Programming</dc:title>
  <dc:creator>Microsoft Office User</dc:creator>
  <cp:lastModifiedBy>Microsoft Office User</cp:lastModifiedBy>
  <cp:revision>76</cp:revision>
  <dcterms:created xsi:type="dcterms:W3CDTF">2019-01-03T23:31:12Z</dcterms:created>
  <dcterms:modified xsi:type="dcterms:W3CDTF">2019-09-18T13:49:28Z</dcterms:modified>
</cp:coreProperties>
</file>