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24"/>
  </p:notesMasterIdLst>
  <p:sldIdLst>
    <p:sldId id="256" r:id="rId2"/>
    <p:sldId id="265" r:id="rId3"/>
    <p:sldId id="257" r:id="rId4"/>
    <p:sldId id="279" r:id="rId5"/>
    <p:sldId id="267" r:id="rId6"/>
    <p:sldId id="268" r:id="rId7"/>
    <p:sldId id="269" r:id="rId8"/>
    <p:sldId id="258" r:id="rId9"/>
    <p:sldId id="260" r:id="rId10"/>
    <p:sldId id="262" r:id="rId11"/>
    <p:sldId id="270" r:id="rId12"/>
    <p:sldId id="271" r:id="rId13"/>
    <p:sldId id="273" r:id="rId14"/>
    <p:sldId id="272" r:id="rId15"/>
    <p:sldId id="261" r:id="rId16"/>
    <p:sldId id="274" r:id="rId17"/>
    <p:sldId id="275" r:id="rId18"/>
    <p:sldId id="276" r:id="rId19"/>
    <p:sldId id="277" r:id="rId20"/>
    <p:sldId id="263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880"/>
  </p:normalViewPr>
  <p:slideViewPr>
    <p:cSldViewPr snapToGrid="0" snapToObjects="1">
      <p:cViewPr varScale="1">
        <p:scale>
          <a:sx n="109" d="100"/>
          <a:sy n="109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3A3F-C8B8-964F-9C14-E087F44F46F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4AA1-6CE7-C247-8307-04DAEEDE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Indexing:</a:t>
            </a:r>
          </a:p>
          <a:p>
            <a:r>
              <a:rPr lang="en-US" dirty="0"/>
              <a:t>-1, -2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:6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Slice for all :</a:t>
            </a:r>
          </a:p>
          <a:p>
            <a:r>
              <a:rPr lang="en-US" dirty="0"/>
              <a:t>Zero indexing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1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Indexing:</a:t>
            </a:r>
          </a:p>
          <a:p>
            <a:r>
              <a:rPr lang="en-US" dirty="0"/>
              <a:t>-1, -2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:6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Slice for all :</a:t>
            </a:r>
          </a:p>
          <a:p>
            <a:r>
              <a:rPr lang="en-US" dirty="0"/>
              <a:t>Zero indexing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ym typeface="Wingdings" pitchFamily="2" charset="2"/>
              </a:rPr>
              <a:t> a bit about python packages and need to install them as needed… </a:t>
            </a:r>
          </a:p>
          <a:p>
            <a:r>
              <a:rPr lang="en-US" dirty="0">
                <a:sym typeface="Wingdings" pitchFamily="2" charset="2"/>
              </a:rPr>
              <a:t>Collection of python scripts, with each script being a module of the package that performs specific functions/methods and has different objects/types</a:t>
            </a:r>
          </a:p>
          <a:p>
            <a:r>
              <a:rPr lang="en-US" dirty="0">
                <a:sym typeface="Wingdings" pitchFamily="2" charset="2"/>
              </a:rPr>
              <a:t>We’ll get to installing different packages on your own machine later…</a:t>
            </a:r>
          </a:p>
          <a:p>
            <a:r>
              <a:rPr lang="en-US" dirty="0">
                <a:sym typeface="Wingdings" pitchFamily="2" charset="2"/>
              </a:rPr>
              <a:t>Indexing and slicing the same as for lists…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ym typeface="Wingdings" pitchFamily="2" charset="2"/>
              </a:rPr>
              <a:t> a bit about python packages and need to install them as needed… </a:t>
            </a:r>
          </a:p>
          <a:p>
            <a:r>
              <a:rPr lang="en-US" dirty="0">
                <a:sym typeface="Wingdings" pitchFamily="2" charset="2"/>
              </a:rPr>
              <a:t>Collection of python scripts, with each script being a module of the package that performs specific functions/methods and has different objects/types</a:t>
            </a:r>
          </a:p>
          <a:p>
            <a:r>
              <a:rPr lang="en-US" dirty="0">
                <a:sym typeface="Wingdings" pitchFamily="2" charset="2"/>
              </a:rPr>
              <a:t>We’ll get to installing different packages on your own machine later…</a:t>
            </a:r>
          </a:p>
          <a:p>
            <a:r>
              <a:rPr lang="en-US" dirty="0">
                <a:sym typeface="Wingdings" pitchFamily="2" charset="2"/>
              </a:rPr>
              <a:t>Indexing and slicing the same as for lists…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3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ym typeface="Wingdings" pitchFamily="2" charset="2"/>
              </a:rPr>
              <a:t> a bit about python packages and need to install them as needed… </a:t>
            </a:r>
          </a:p>
          <a:p>
            <a:r>
              <a:rPr lang="en-US" dirty="0">
                <a:sym typeface="Wingdings" pitchFamily="2" charset="2"/>
              </a:rPr>
              <a:t>Collection of python scripts, with each script being a module of the package that performs specific functions/methods and has different objects/types</a:t>
            </a:r>
          </a:p>
          <a:p>
            <a:r>
              <a:rPr lang="en-US" dirty="0">
                <a:sym typeface="Wingdings" pitchFamily="2" charset="2"/>
              </a:rPr>
              <a:t>We’ll get to installing different packages on your own machine later…</a:t>
            </a:r>
          </a:p>
          <a:p>
            <a:r>
              <a:rPr lang="en-US" dirty="0">
                <a:sym typeface="Wingdings" pitchFamily="2" charset="2"/>
              </a:rPr>
              <a:t>Indexing and slicing the same as for lists…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ym typeface="Wingdings" pitchFamily="2" charset="2"/>
              </a:rPr>
              <a:t> a bit about python packages and need to install them as needed… </a:t>
            </a:r>
          </a:p>
          <a:p>
            <a:r>
              <a:rPr lang="en-US" dirty="0">
                <a:sym typeface="Wingdings" pitchFamily="2" charset="2"/>
              </a:rPr>
              <a:t>Collection of python scripts, with each script being a module of the package that performs specific functions/methods and has different objects/types</a:t>
            </a:r>
          </a:p>
          <a:p>
            <a:r>
              <a:rPr lang="en-US" dirty="0">
                <a:sym typeface="Wingdings" pitchFamily="2" charset="2"/>
              </a:rPr>
              <a:t>We’ll get to installing different packages on your own machine later…</a:t>
            </a:r>
          </a:p>
          <a:p>
            <a:r>
              <a:rPr lang="en-US" dirty="0">
                <a:sym typeface="Wingdings" pitchFamily="2" charset="2"/>
              </a:rPr>
              <a:t>Indexing and slicing the same as for lists…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ym typeface="Wingdings" pitchFamily="2" charset="2"/>
              </a:rPr>
              <a:t> a bit about python packages and need to install them as needed… </a:t>
            </a:r>
          </a:p>
          <a:p>
            <a:r>
              <a:rPr lang="en-US" dirty="0">
                <a:sym typeface="Wingdings" pitchFamily="2" charset="2"/>
              </a:rPr>
              <a:t>Collection of python scripts, with each script being a module of the package that performs specific functions/methods and has different objects/types</a:t>
            </a:r>
          </a:p>
          <a:p>
            <a:r>
              <a:rPr lang="en-US" dirty="0">
                <a:sym typeface="Wingdings" pitchFamily="2" charset="2"/>
              </a:rPr>
              <a:t>We’ll get to installing different packages on your own machine later…</a:t>
            </a:r>
          </a:p>
          <a:p>
            <a:r>
              <a:rPr lang="en-US" dirty="0">
                <a:sym typeface="Wingdings" pitchFamily="2" charset="2"/>
              </a:rPr>
              <a:t>Indexing and slicing the same as for lists…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ym typeface="Wingdings" pitchFamily="2" charset="2"/>
              </a:rPr>
              <a:t> a bit about python packages and need to install them as needed… </a:t>
            </a:r>
          </a:p>
          <a:p>
            <a:r>
              <a:rPr lang="en-US" dirty="0">
                <a:sym typeface="Wingdings" pitchFamily="2" charset="2"/>
              </a:rPr>
              <a:t>Collection of python scripts, with each script being a module of the package that performs specific functions/methods and has different objects/types</a:t>
            </a:r>
          </a:p>
          <a:p>
            <a:r>
              <a:rPr lang="en-US" dirty="0">
                <a:sym typeface="Wingdings" pitchFamily="2" charset="2"/>
              </a:rPr>
              <a:t>We’ll get to installing different packages on your own machine later…</a:t>
            </a:r>
          </a:p>
          <a:p>
            <a:r>
              <a:rPr lang="en-US" dirty="0">
                <a:sym typeface="Wingdings" pitchFamily="2" charset="2"/>
              </a:rPr>
              <a:t>Indexing and slicing the same as for lists…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84AA1-6CE7-C247-8307-04DAEEDE40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6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macbean/GEOG-G489-58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7E04-5172-8647-A88A-487CDF78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GEOG-G489/589</a:t>
            </a:r>
            <a:br>
              <a:rPr lang="en-US" dirty="0"/>
            </a:br>
            <a:r>
              <a:rPr lang="en-US" dirty="0"/>
              <a:t>Advanced Geospatial Data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98CF-8EF7-F44A-9FBB-8383333AC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Natasha </a:t>
            </a:r>
            <a:r>
              <a:rPr lang="en-US" dirty="0" err="1"/>
              <a:t>MacBean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Notebook, Lists, Functions, Intro to NumPy</a:t>
            </a:r>
          </a:p>
        </p:txBody>
      </p:sp>
    </p:spTree>
    <p:extLst>
      <p:ext uri="{BB962C8B-B14F-4D97-AF65-F5344CB8AC3E}">
        <p14:creationId xmlns:p14="http://schemas.microsoft.com/office/powerpoint/2010/main" val="146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FEE0-D9B0-354C-BC0D-D47C1D04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functions that belong to certain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BE38-90A2-6C45-B962-C4BCE25B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"/>
            <a:ext cx="7315200" cy="6588368"/>
          </a:xfrm>
        </p:spPr>
        <p:txBody>
          <a:bodyPr>
            <a:normAutofit/>
          </a:bodyPr>
          <a:lstStyle/>
          <a:p>
            <a:r>
              <a:rPr lang="en-US" dirty="0"/>
              <a:t>Use “dot” notation</a:t>
            </a:r>
          </a:p>
          <a:p>
            <a:r>
              <a:rPr lang="en-US" dirty="0"/>
              <a:t>E.g. string methods: </a:t>
            </a:r>
            <a:r>
              <a:rPr lang="en-US" dirty="0" err="1"/>
              <a:t>string.lower</a:t>
            </a:r>
            <a:r>
              <a:rPr lang="en-US" dirty="0"/>
              <a:t>(), </a:t>
            </a:r>
            <a:r>
              <a:rPr lang="en-US" dirty="0" err="1"/>
              <a:t>string.replace</a:t>
            </a:r>
            <a:r>
              <a:rPr lang="en-US" dirty="0"/>
              <a:t>()</a:t>
            </a:r>
          </a:p>
          <a:p>
            <a:r>
              <a:rPr lang="en-US" dirty="0"/>
              <a:t>Objects of different types have different methods (see supplementary information in today’s assignment on GitHub for more details).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methods for different objects (e.g. Python string methods: </a:t>
            </a:r>
            <a:r>
              <a:rPr lang="en-US" dirty="0">
                <a:hlinkClick r:id="rId2"/>
              </a:rPr>
              <a:t>https://docs.python.org/2/library/string.html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2AFFF-0C85-8141-9564-A6C29026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67" y="6002215"/>
            <a:ext cx="8499831" cy="855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DD555-E2B2-6348-8D56-F007F241F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2"/>
          <a:stretch/>
        </p:blipFill>
        <p:spPr>
          <a:xfrm>
            <a:off x="6096000" y="1703578"/>
            <a:ext cx="3060700" cy="33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7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7911-AE2F-E749-9FC1-1662C362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7FE6-5019-E648-AD8A-4B721C45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499" y="644769"/>
            <a:ext cx="7315200" cy="5650523"/>
          </a:xfrm>
        </p:spPr>
        <p:txBody>
          <a:bodyPr>
            <a:norm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list methods: </a:t>
            </a:r>
            <a:r>
              <a:rPr lang="en-US" dirty="0" err="1"/>
              <a:t>list.append</a:t>
            </a:r>
            <a:r>
              <a:rPr lang="en-US" dirty="0"/>
              <a:t>(), </a:t>
            </a:r>
            <a:r>
              <a:rPr lang="en-US" dirty="0" err="1"/>
              <a:t>list.count</a:t>
            </a:r>
            <a:r>
              <a:rPr lang="en-US" dirty="0"/>
              <a:t>(), </a:t>
            </a:r>
            <a:r>
              <a:rPr lang="en-US" dirty="0" err="1"/>
              <a:t>list.reverse</a:t>
            </a:r>
            <a:r>
              <a:rPr lang="en-US" dirty="0"/>
              <a:t>()</a:t>
            </a:r>
          </a:p>
          <a:p>
            <a:r>
              <a:rPr lang="en-US" dirty="0"/>
              <a:t>See documentation for more methods: </a:t>
            </a:r>
            <a:r>
              <a:rPr lang="en-US" dirty="0">
                <a:hlinkClick r:id="rId3"/>
              </a:rPr>
              <a:t>https://docs.python.org/3/tutorial/datastructures.html</a:t>
            </a:r>
            <a:endParaRPr lang="en-US" b="1" i="1" dirty="0"/>
          </a:p>
          <a:p>
            <a:r>
              <a:rPr lang="en-US" b="1" i="1" dirty="0"/>
              <a:t>Why are lists useful?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2BFCD-F172-4645-AE41-E721D2D9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11" y="756626"/>
            <a:ext cx="6014427" cy="30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7911-AE2F-E749-9FC1-1662C362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indexing, and subsetting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7FE6-5019-E648-AD8A-4B721C45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480646"/>
            <a:ext cx="7315200" cy="6166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Want to select part of a list </a:t>
            </a:r>
            <a:r>
              <a:rPr lang="en-US" dirty="0">
                <a:sym typeface="Wingdings" pitchFamily="2" charset="2"/>
              </a:rPr>
              <a:t> indexing or slicing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endParaRPr lang="en-US" b="1" i="1" dirty="0">
              <a:sym typeface="Wingdings" pitchFamily="2" charset="2"/>
            </a:endParaRPr>
          </a:p>
          <a:p>
            <a:r>
              <a:rPr lang="en-US" b="1" i="1" dirty="0">
                <a:sym typeface="Wingdings" pitchFamily="2" charset="2"/>
              </a:rPr>
              <a:t>Why might this be useful?</a:t>
            </a:r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E8A6E-54A1-D848-8862-3C71E9E2D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5"/>
          <a:stretch/>
        </p:blipFill>
        <p:spPr>
          <a:xfrm>
            <a:off x="4405704" y="760533"/>
            <a:ext cx="6074728" cy="3272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38EC5-E18D-D54B-BB02-5E4E0E21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63" y="4125794"/>
            <a:ext cx="6189732" cy="17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FB29-0CEA-8E49-B766-1E4BF7D9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types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A3E11-91F2-3340-86C7-FAFCB82A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349" y="207108"/>
            <a:ext cx="4296435" cy="6362241"/>
          </a:xfrm>
        </p:spPr>
      </p:pic>
    </p:spTree>
    <p:extLst>
      <p:ext uri="{BB962C8B-B14F-4D97-AF65-F5344CB8AC3E}">
        <p14:creationId xmlns:p14="http://schemas.microsoft.com/office/powerpoint/2010/main" val="280763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370-02A4-2045-8C25-8B21CA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(Numerical Python)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288-2910-294C-8CD8-52FF4B02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1063"/>
            <a:ext cx="7315200" cy="25648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Useful for calculations over entire arrays of numerical data, e.g.: (1D and 2D)</a:t>
            </a:r>
          </a:p>
          <a:p>
            <a:r>
              <a:rPr lang="en-US" dirty="0">
                <a:sym typeface="Wingdings" pitchFamily="2" charset="2"/>
              </a:rPr>
              <a:t>Array: grid of values of same data type  best for numerical type of data  1D, 2D, 3D…</a:t>
            </a:r>
            <a:r>
              <a:rPr lang="en-US" dirty="0" err="1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dimensions</a:t>
            </a:r>
          </a:p>
          <a:p>
            <a:r>
              <a:rPr lang="en-US" dirty="0">
                <a:sym typeface="Wingdings" pitchFamily="2" charset="2"/>
              </a:rPr>
              <a:t>Can only contain one type of data (unlike lists), but you can have arrays of strings</a:t>
            </a:r>
          </a:p>
          <a:p>
            <a:r>
              <a:rPr lang="en-US" dirty="0">
                <a:sym typeface="Wingdings" pitchFamily="2" charset="2"/>
              </a:rPr>
              <a:t>How do we load the </a:t>
            </a:r>
            <a:r>
              <a:rPr lang="en-US" dirty="0" err="1">
                <a:sym typeface="Wingdings" pitchFamily="2" charset="2"/>
              </a:rPr>
              <a:t>numpy</a:t>
            </a:r>
            <a:r>
              <a:rPr lang="en-US" dirty="0">
                <a:sym typeface="Wingdings" pitchFamily="2" charset="2"/>
              </a:rPr>
              <a:t> package? Using “import”</a:t>
            </a:r>
          </a:p>
          <a:p>
            <a:r>
              <a:rPr lang="en-US" dirty="0">
                <a:sym typeface="Wingdings" pitchFamily="2" charset="2"/>
              </a:rPr>
              <a:t>Indexing is similar……as are methods (e.g. </a:t>
            </a:r>
            <a:r>
              <a:rPr lang="en-US" dirty="0" err="1">
                <a:sym typeface="Wingdings" pitchFamily="2" charset="2"/>
              </a:rPr>
              <a:t>np.shape</a:t>
            </a:r>
            <a:r>
              <a:rPr lang="en-US" dirty="0">
                <a:sym typeface="Wingdings" pitchFamily="2" charset="2"/>
              </a:rPr>
              <a:t>())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8178-698F-B940-917F-52CC5B5B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33" y="2795955"/>
            <a:ext cx="5053949" cy="38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592B3CE-D6AB-D04C-A864-36EE29BD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90" y="1438803"/>
            <a:ext cx="4106517" cy="3590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B8370-02A4-2045-8C25-8B21CA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(Numerical Python)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288-2910-294C-8CD8-52FF4B02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38554"/>
            <a:ext cx="7315200" cy="18288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Really useful for 2 or more dimensions of numerical data</a:t>
            </a: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6BE4A-CBCE-F848-8BD0-D54DD5A5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697" y="2286468"/>
            <a:ext cx="2583476" cy="22759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94377-FEDB-564B-AC83-0686AF55ACD0}"/>
              </a:ext>
            </a:extLst>
          </p:cNvPr>
          <p:cNvCxnSpPr>
            <a:cxnSpLocks/>
          </p:cNvCxnSpPr>
          <p:nvPr/>
        </p:nvCxnSpPr>
        <p:spPr>
          <a:xfrm flipV="1">
            <a:off x="5580541" y="3716216"/>
            <a:ext cx="738197" cy="183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BDEA4C-6821-134C-979D-4230072E762E}"/>
              </a:ext>
            </a:extLst>
          </p:cNvPr>
          <p:cNvSpPr txBox="1"/>
          <p:nvPr/>
        </p:nvSpPr>
        <p:spPr>
          <a:xfrm>
            <a:off x="5256362" y="5552078"/>
            <a:ext cx="78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FCB66-A6C0-BD49-AB74-4645EF2F258E}"/>
              </a:ext>
            </a:extLst>
          </p:cNvPr>
          <p:cNvSpPr txBox="1"/>
          <p:nvPr/>
        </p:nvSpPr>
        <p:spPr>
          <a:xfrm>
            <a:off x="6788579" y="5552078"/>
            <a:ext cx="96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B8CF"/>
                </a:solidFill>
              </a:rPr>
              <a:t>column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3487B0-9782-E348-AC83-F1D789AA861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553482" y="3716215"/>
            <a:ext cx="719205" cy="183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370-02A4-2045-8C25-8B21CA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(Numerical Python)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288-2910-294C-8CD8-52FF4B02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97169"/>
            <a:ext cx="7315200" cy="1043354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Can use logic to subset (data[data&gt;X])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7AF3-DAC6-3540-8971-BAE6EFAE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88" y="2120235"/>
            <a:ext cx="5439437" cy="26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370-02A4-2045-8C25-8B21CA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(Numerical Python)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288-2910-294C-8CD8-52FF4B02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545" y="564129"/>
            <a:ext cx="7315200" cy="86750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Array arithmetic…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41A37-F513-0E49-86E5-6E18FA64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08" y="0"/>
            <a:ext cx="4287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4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370-02A4-2045-8C25-8B21CA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(Numerical Python)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288-2910-294C-8CD8-52FF4B02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97169"/>
            <a:ext cx="7315200" cy="1395046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itchFamily="2" charset="2"/>
              </a:rPr>
              <a:t>np.mean</a:t>
            </a:r>
            <a:r>
              <a:rPr lang="en-US" dirty="0">
                <a:sym typeface="Wingdings" pitchFamily="2" charset="2"/>
              </a:rPr>
              <a:t> and other basic functions </a:t>
            </a:r>
            <a:r>
              <a:rPr lang="en-US" dirty="0" err="1">
                <a:sym typeface="Wingdings" pitchFamily="2" charset="2"/>
              </a:rPr>
              <a:t>np.sum</a:t>
            </a:r>
            <a:r>
              <a:rPr lang="en-US" dirty="0">
                <a:sym typeface="Wingdings" pitchFamily="2" charset="2"/>
              </a:rPr>
              <a:t>(), </a:t>
            </a:r>
            <a:r>
              <a:rPr lang="en-US" dirty="0" err="1">
                <a:sym typeface="Wingdings" pitchFamily="2" charset="2"/>
              </a:rPr>
              <a:t>np.sort</a:t>
            </a:r>
            <a:r>
              <a:rPr lang="en-US" dirty="0">
                <a:sym typeface="Wingdings" pitchFamily="2" charset="2"/>
              </a:rPr>
              <a:t>(), </a:t>
            </a:r>
            <a:r>
              <a:rPr lang="en-US" dirty="0" err="1">
                <a:sym typeface="Wingdings" pitchFamily="2" charset="2"/>
              </a:rPr>
              <a:t>np.std</a:t>
            </a:r>
            <a:r>
              <a:rPr lang="en-US" dirty="0">
                <a:sym typeface="Wingdings" pitchFamily="2" charset="2"/>
              </a:rPr>
              <a:t>(), </a:t>
            </a:r>
            <a:r>
              <a:rPr lang="en-US" dirty="0" err="1">
                <a:sym typeface="Wingdings" pitchFamily="2" charset="2"/>
              </a:rPr>
              <a:t>np.round</a:t>
            </a:r>
            <a:r>
              <a:rPr lang="en-US" dirty="0">
                <a:sym typeface="Wingdings" pitchFamily="2" charset="2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5C1D6-7267-114B-A021-7F933435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53" y="2438400"/>
            <a:ext cx="6477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8370-02A4-2045-8C25-8B21CA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(Numerical Python)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0288-2910-294C-8CD8-52FF4B02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26314"/>
            <a:ext cx="7315200" cy="5798640"/>
          </a:xfrm>
          <a:noFill/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Loading and saving data files  </a:t>
            </a:r>
            <a:r>
              <a:rPr lang="en-US" dirty="0" err="1">
                <a:sym typeface="Wingdings" pitchFamily="2" charset="2"/>
              </a:rPr>
              <a:t>np.loadtxt</a:t>
            </a:r>
            <a:r>
              <a:rPr lang="en-US" dirty="0">
                <a:sym typeface="Wingdings" pitchFamily="2" charset="2"/>
              </a:rPr>
              <a:t>(), </a:t>
            </a:r>
            <a:r>
              <a:rPr lang="en-US" dirty="0" err="1">
                <a:sym typeface="Wingdings" pitchFamily="2" charset="2"/>
              </a:rPr>
              <a:t>np.savetxt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endParaRPr lang="en-US" dirty="0">
              <a:highlight>
                <a:srgbClr val="FFFF00"/>
              </a:highlight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https://</a:t>
            </a:r>
            <a:r>
              <a:rPr lang="en-US" dirty="0" err="1">
                <a:sym typeface="Wingdings" pitchFamily="2" charset="2"/>
              </a:rPr>
              <a:t>docs.scipy.org</a:t>
            </a:r>
            <a:r>
              <a:rPr lang="en-US" dirty="0">
                <a:sym typeface="Wingdings" pitchFamily="2" charset="2"/>
              </a:rPr>
              <a:t>/doc/</a:t>
            </a:r>
            <a:r>
              <a:rPr lang="en-US" dirty="0" err="1">
                <a:sym typeface="Wingdings" pitchFamily="2" charset="2"/>
              </a:rPr>
              <a:t>numpy</a:t>
            </a:r>
            <a:r>
              <a:rPr lang="en-US" dirty="0">
                <a:sym typeface="Wingdings" pitchFamily="2" charset="2"/>
              </a:rPr>
              <a:t>/reference/generated/</a:t>
            </a:r>
            <a:r>
              <a:rPr lang="en-US" dirty="0" err="1">
                <a:sym typeface="Wingdings" pitchFamily="2" charset="2"/>
              </a:rPr>
              <a:t>numpy.savetxt.html</a:t>
            </a:r>
            <a:endParaRPr lang="en-US" dirty="0">
              <a:highlight>
                <a:srgbClr val="FFFF00"/>
              </a:highlight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0A028-A35E-B047-BC8A-E923D3C5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965" y="1342481"/>
            <a:ext cx="5670579" cy="2315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4235D-5CFC-654E-A39E-7AF556DA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10" y="4117170"/>
            <a:ext cx="2413000" cy="698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B70FE-5F20-D843-A937-61CBC4F243F1}"/>
              </a:ext>
            </a:extLst>
          </p:cNvPr>
          <p:cNvCxnSpPr/>
          <p:nvPr/>
        </p:nvCxnSpPr>
        <p:spPr>
          <a:xfrm>
            <a:off x="6096000" y="4460197"/>
            <a:ext cx="84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12130F-2E44-D44B-89F5-A41151C4F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552" y="4031676"/>
            <a:ext cx="4936557" cy="8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951-453E-A64F-9F72-AC9C83EC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GitHub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D409-4AE9-924D-803F-C958321B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160" y="512415"/>
            <a:ext cx="7315200" cy="240663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https://github.com/nmacbean/GEOG-G489-589</a:t>
            </a:r>
            <a:r>
              <a:rPr lang="en-US" dirty="0"/>
              <a:t> </a:t>
            </a:r>
          </a:p>
          <a:p>
            <a:r>
              <a:rPr lang="en-US" dirty="0"/>
              <a:t>Any data files that we will use in each class will be in the relevant Exercise folder</a:t>
            </a:r>
          </a:p>
          <a:p>
            <a:r>
              <a:rPr lang="en-US" dirty="0"/>
              <a:t>The answers to the exercises will be pasted in the relevant folder on the GitHub Course Repository after the deadline.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3362C-7693-4E46-9DC4-EDF64AF3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40" y="2506929"/>
            <a:ext cx="6402532" cy="42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C21F-3C2A-BC4D-BDD1-AFBA2CA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0BCE-62CA-8A41-B6E4-C1DCF838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82754"/>
            <a:ext cx="7315200" cy="1586015"/>
          </a:xfrm>
        </p:spPr>
        <p:txBody>
          <a:bodyPr/>
          <a:lstStyle/>
          <a:p>
            <a:r>
              <a:rPr lang="en-US" dirty="0"/>
              <a:t>We have a file containing height and weight information for 10 people.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D9430-A1B0-E142-9465-6F387780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55" y="1699846"/>
            <a:ext cx="23876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247EB-185F-7E4F-8102-FBFBBA0B5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7" t="7251" b="41595"/>
          <a:stretch/>
        </p:blipFill>
        <p:spPr>
          <a:xfrm>
            <a:off x="4347918" y="2450123"/>
            <a:ext cx="3178950" cy="31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C21F-3C2A-BC4D-BDD1-AFBA2CA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0BCE-62CA-8A41-B6E4-C1DCF838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file containing height and weight information for 10 people.</a:t>
            </a:r>
          </a:p>
          <a:p>
            <a:r>
              <a:rPr lang="en-US" dirty="0"/>
              <a:t>We want to perform the following tasks:</a:t>
            </a:r>
          </a:p>
          <a:p>
            <a:pPr lvl="1"/>
            <a:r>
              <a:rPr lang="en-US" dirty="0"/>
              <a:t>load the data into a variable called "data" in your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lvl="1"/>
            <a:r>
              <a:rPr lang="en-US" dirty="0"/>
              <a:t>calculate mean height and mean weight for all 10 people (and print answer)</a:t>
            </a:r>
          </a:p>
          <a:p>
            <a:pPr lvl="1"/>
            <a:r>
              <a:rPr lang="en-US" dirty="0"/>
              <a:t>get the height and weight information for the 4</a:t>
            </a:r>
            <a:r>
              <a:rPr lang="en-US" baseline="30000" dirty="0"/>
              <a:t>th</a:t>
            </a:r>
            <a:r>
              <a:rPr lang="en-US" dirty="0"/>
              <a:t> person</a:t>
            </a:r>
          </a:p>
          <a:p>
            <a:pPr lvl="1"/>
            <a:r>
              <a:rPr lang="en-US" dirty="0"/>
              <a:t>save the size information for the 4</a:t>
            </a:r>
            <a:r>
              <a:rPr lang="en-US" baseline="30000" dirty="0"/>
              <a:t>th</a:t>
            </a:r>
            <a:r>
              <a:rPr lang="en-US" dirty="0"/>
              <a:t> person in a new file with a new name</a:t>
            </a:r>
          </a:p>
          <a:p>
            <a:pPr lvl="1"/>
            <a:r>
              <a:rPr lang="en-US" dirty="0"/>
              <a:t>Extra task if you are not new to python: sort the whole array based on height (and print answer)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0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E0BD-2422-9F41-AD61-9853552B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5CCA-F367-9943-8AA3-33CC2FF9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the GitHub course repository</a:t>
            </a:r>
          </a:p>
          <a:p>
            <a:r>
              <a:rPr lang="en-US" dirty="0"/>
              <a:t>Find the folder for Exercise 2 and download the ’</a:t>
            </a:r>
            <a:r>
              <a:rPr lang="en-US" dirty="0" err="1"/>
              <a:t>heights_weights.dat</a:t>
            </a:r>
            <a:r>
              <a:rPr lang="en-US" dirty="0"/>
              <a:t>’ data file into your Downloads folder</a:t>
            </a:r>
          </a:p>
          <a:p>
            <a:r>
              <a:rPr lang="en-US" dirty="0"/>
              <a:t>The directory (</a:t>
            </a:r>
            <a:r>
              <a:rPr lang="en-US" dirty="0" err="1"/>
              <a:t>filepath</a:t>
            </a:r>
            <a:r>
              <a:rPr lang="en-US" dirty="0"/>
              <a:t>) for this file should now be: C:\Users\</a:t>
            </a:r>
            <a:r>
              <a:rPr lang="en-US" i="1" dirty="0" err="1"/>
              <a:t>your_username</a:t>
            </a:r>
            <a:r>
              <a:rPr lang="en-US" i="1" dirty="0"/>
              <a:t>\</a:t>
            </a:r>
            <a:r>
              <a:rPr lang="en-US" dirty="0"/>
              <a:t>Downloads\. In a python string, we need to add extra ‘\’ before… “C:\\Users\\</a:t>
            </a:r>
            <a:r>
              <a:rPr lang="en-US" i="1" dirty="0" err="1"/>
              <a:t>your_username</a:t>
            </a:r>
            <a:r>
              <a:rPr lang="en-US" i="1" dirty="0"/>
              <a:t>\</a:t>
            </a:r>
            <a:r>
              <a:rPr lang="en-US" dirty="0"/>
              <a:t>\Downloads\\”</a:t>
            </a:r>
          </a:p>
          <a:p>
            <a:r>
              <a:rPr lang="en-US" dirty="0"/>
              <a:t>Open a new </a:t>
            </a:r>
            <a:r>
              <a:rPr lang="en-US" dirty="0" err="1"/>
              <a:t>jupyter</a:t>
            </a:r>
            <a:r>
              <a:rPr lang="en-US" dirty="0"/>
              <a:t> notebook and give it a title of your name and then Exercise 2, e.g. nmacbean_exercise2</a:t>
            </a:r>
          </a:p>
          <a:p>
            <a:r>
              <a:rPr lang="en-US" dirty="0"/>
              <a:t>Complete this exercise in a </a:t>
            </a:r>
            <a:r>
              <a:rPr lang="en-US" dirty="0" err="1"/>
              <a:t>Jupyter</a:t>
            </a:r>
            <a:r>
              <a:rPr lang="en-US" dirty="0"/>
              <a:t> Notebook with the title "</a:t>
            </a:r>
            <a:r>
              <a:rPr lang="en-US" dirty="0" err="1"/>
              <a:t>Your_Name</a:t>
            </a:r>
            <a:r>
              <a:rPr lang="en-US" dirty="0"/>
              <a:t> Exercise 2". Upload the </a:t>
            </a:r>
            <a:r>
              <a:rPr lang="en-US" dirty="0" err="1"/>
              <a:t>jupyter</a:t>
            </a:r>
            <a:r>
              <a:rPr lang="en-US" dirty="0"/>
              <a:t> notebook to Canvas by the beginning of next class - Monday 9th September at 1pm.</a:t>
            </a:r>
          </a:p>
          <a:p>
            <a:r>
              <a:rPr lang="en-US" dirty="0"/>
              <a:t>Good luck and feel free to ask me any questions or to work with others!</a:t>
            </a:r>
          </a:p>
        </p:txBody>
      </p:sp>
    </p:spTree>
    <p:extLst>
      <p:ext uri="{BB962C8B-B14F-4D97-AF65-F5344CB8AC3E}">
        <p14:creationId xmlns:p14="http://schemas.microsoft.com/office/powerpoint/2010/main" val="18107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421-ED75-2743-90E0-889BE96C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49430"/>
          </a:xfrm>
        </p:spPr>
        <p:txBody>
          <a:bodyPr/>
          <a:lstStyle/>
          <a:p>
            <a:r>
              <a:rPr lang="en-US" dirty="0"/>
              <a:t>In today’s class we will load </a:t>
            </a:r>
            <a:r>
              <a:rPr lang="en-US" dirty="0" err="1"/>
              <a:t>Jupyter</a:t>
            </a:r>
            <a:r>
              <a:rPr lang="en-US" dirty="0"/>
              <a:t> Notebook using Git CMD on the STC computers</a:t>
            </a:r>
          </a:p>
          <a:p>
            <a:r>
              <a:rPr lang="en-US" dirty="0"/>
              <a:t>Search for Git Bash and open it up. </a:t>
            </a:r>
          </a:p>
          <a:p>
            <a:r>
              <a:rPr lang="en-US" dirty="0"/>
              <a:t>On the command line prompt, type "</a:t>
            </a:r>
            <a:r>
              <a:rPr lang="en-US" dirty="0" err="1"/>
              <a:t>jupyter</a:t>
            </a:r>
            <a:r>
              <a:rPr lang="en-US" dirty="0"/>
              <a:t> notebook" and the </a:t>
            </a:r>
            <a:r>
              <a:rPr lang="en-US" dirty="0" err="1"/>
              <a:t>Jupyter</a:t>
            </a:r>
            <a:r>
              <a:rPr lang="en-US" dirty="0"/>
              <a:t> Notebook server will load.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9D682-6310-A547-B1EE-FD5B1DF3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51" y="3106127"/>
            <a:ext cx="7882965" cy="16417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98C2361-03D8-6A43-8BB5-F6CE90405F97}"/>
              </a:ext>
            </a:extLst>
          </p:cNvPr>
          <p:cNvSpPr/>
          <p:nvPr/>
        </p:nvSpPr>
        <p:spPr>
          <a:xfrm>
            <a:off x="10867292" y="3598985"/>
            <a:ext cx="574431" cy="5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689C6-30A2-BF42-955A-7D92E1A8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39" y="5076894"/>
            <a:ext cx="1828800" cy="1498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D24CE-F3CC-194F-8767-F8012E35FCE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09539" y="3686542"/>
            <a:ext cx="2041876" cy="1390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8A4CD8-A1D6-1A46-9101-D591561D0814}"/>
              </a:ext>
            </a:extLst>
          </p:cNvPr>
          <p:cNvCxnSpPr>
            <a:cxnSpLocks/>
            <a:stCxn id="8" idx="5"/>
          </p:cNvCxnSpPr>
          <p:nvPr/>
        </p:nvCxnSpPr>
        <p:spPr>
          <a:xfrm flipH="1">
            <a:off x="10738340" y="4109305"/>
            <a:ext cx="619260" cy="967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5421-ED75-2743-90E0-889BE96C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49430"/>
          </a:xfrm>
        </p:spPr>
        <p:txBody>
          <a:bodyPr/>
          <a:lstStyle/>
          <a:p>
            <a:r>
              <a:rPr lang="en-US" dirty="0"/>
              <a:t>In today’s class we will load </a:t>
            </a:r>
            <a:r>
              <a:rPr lang="en-US" dirty="0" err="1"/>
              <a:t>Jupyter</a:t>
            </a:r>
            <a:r>
              <a:rPr lang="en-US" dirty="0"/>
              <a:t> Notebook using Git CMD on the STC computers</a:t>
            </a:r>
          </a:p>
          <a:p>
            <a:r>
              <a:rPr lang="en-US" dirty="0"/>
              <a:t>Search </a:t>
            </a:r>
            <a:r>
              <a:rPr lang="en-US"/>
              <a:t>for “Git Bash” </a:t>
            </a:r>
            <a:r>
              <a:rPr lang="en-US" dirty="0"/>
              <a:t>and open it up. </a:t>
            </a:r>
          </a:p>
          <a:p>
            <a:r>
              <a:rPr lang="en-US" dirty="0"/>
              <a:t>On the command line prompt, type "</a:t>
            </a:r>
            <a:r>
              <a:rPr lang="en-US" dirty="0" err="1"/>
              <a:t>jupyter</a:t>
            </a:r>
            <a:r>
              <a:rPr lang="en-US" dirty="0"/>
              <a:t> notebook" and the </a:t>
            </a:r>
            <a:r>
              <a:rPr lang="en-US" dirty="0" err="1"/>
              <a:t>Jupyter</a:t>
            </a:r>
            <a:r>
              <a:rPr lang="en-US" dirty="0"/>
              <a:t> Notebook server will load.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FF5F2-A450-BD41-925D-8A684E18B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6154" r="28633" b="54017"/>
          <a:stretch/>
        </p:blipFill>
        <p:spPr>
          <a:xfrm>
            <a:off x="4501661" y="2993542"/>
            <a:ext cx="6090836" cy="30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A88D-4842-BB48-A393-DF9FB0C9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536192"/>
          </a:xfrm>
        </p:spPr>
        <p:txBody>
          <a:bodyPr/>
          <a:lstStyle/>
          <a:p>
            <a:r>
              <a:rPr lang="en-US" dirty="0"/>
              <a:t>Running code (SHIFT + ENTER or press Run!)</a:t>
            </a:r>
          </a:p>
          <a:p>
            <a:r>
              <a:rPr lang="en-US" dirty="0"/>
              <a:t>Writing comments in your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0296C-CE1E-9A45-896B-C155E13E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579" y="2168042"/>
            <a:ext cx="4688578" cy="41561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B9AE055-3A0E-344A-B755-179A399B1BBA}"/>
              </a:ext>
            </a:extLst>
          </p:cNvPr>
          <p:cNvSpPr/>
          <p:nvPr/>
        </p:nvSpPr>
        <p:spPr>
          <a:xfrm>
            <a:off x="5076092" y="2508738"/>
            <a:ext cx="2215662" cy="691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A88D-4842-BB48-A393-DF9FB0C9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16523"/>
            <a:ext cx="7315200" cy="40444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Changing filename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C461F-9295-1648-B936-E8869FB05762}"/>
              </a:ext>
            </a:extLst>
          </p:cNvPr>
          <p:cNvGrpSpPr/>
          <p:nvPr/>
        </p:nvGrpSpPr>
        <p:grpSpPr>
          <a:xfrm>
            <a:off x="3950816" y="1692520"/>
            <a:ext cx="7152104" cy="2042745"/>
            <a:chOff x="3950816" y="1711570"/>
            <a:chExt cx="7152104" cy="20427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A76474-736A-B547-BEE3-B0403CBF8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0816" y="1884484"/>
              <a:ext cx="7152104" cy="1869831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B1792A-C6B7-3043-B00F-45A6DA016A34}"/>
                </a:ext>
              </a:extLst>
            </p:cNvPr>
            <p:cNvSpPr/>
            <p:nvPr/>
          </p:nvSpPr>
          <p:spPr>
            <a:xfrm>
              <a:off x="4771292" y="1711570"/>
              <a:ext cx="855785" cy="8440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59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EB6-6F6D-AD43-A11A-C86EA0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8A88D-4842-BB48-A393-DF9FB0C9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69" y="949569"/>
            <a:ext cx="7315200" cy="688144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Writing text using markdown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jupyter-notebook.readthedocs.io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/stable/examples/Notebook/Working%20With%20Markdown%20Cells.html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353A8-7480-5047-BE62-9E447EDC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69" y="684136"/>
            <a:ext cx="5270500" cy="120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4C2F9-3914-0D4E-8322-B1D5F1B8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64" y="1924827"/>
            <a:ext cx="4279900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E24AC-A4FD-A24F-B2E5-C5DAD43A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934" y="3244542"/>
            <a:ext cx="3608266" cy="1265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1F276-C290-B441-9019-90C51FDAD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993" y="4390291"/>
            <a:ext cx="3784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8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6197-678C-0047-B8E5-26DBBF38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note on 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D568-DCB6-7A4F-9899-5FAF683D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080086" cy="2078384"/>
          </a:xfrm>
        </p:spPr>
        <p:txBody>
          <a:bodyPr>
            <a:normAutofit/>
          </a:bodyPr>
          <a:lstStyle/>
          <a:p>
            <a:r>
              <a:rPr lang="en-US" dirty="0"/>
              <a:t>What is a variable?</a:t>
            </a:r>
          </a:p>
          <a:p>
            <a:r>
              <a:rPr lang="en-US" dirty="0"/>
              <a:t>Int, float, str and bool quiz</a:t>
            </a:r>
          </a:p>
          <a:p>
            <a:r>
              <a:rPr lang="en-US" dirty="0"/>
              <a:t>Everything in Python is an object</a:t>
            </a:r>
          </a:p>
          <a:p>
            <a:r>
              <a:rPr lang="en-US" dirty="0"/>
              <a:t>Other object types we’ll learn over time (e.g. lists…)</a:t>
            </a:r>
          </a:p>
          <a:p>
            <a:r>
              <a:rPr lang="en-US" dirty="0"/>
              <a:t>Adding data types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98248-0B69-084D-8AB0-FEC647A7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84" y="3424428"/>
            <a:ext cx="3920232" cy="22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57A8-2CF9-2741-B25D-02D85B4A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EB3A-2BA1-4344-B7FD-9E5683C0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161" y="859536"/>
            <a:ext cx="7315200" cy="2927018"/>
          </a:xfrm>
        </p:spPr>
        <p:txBody>
          <a:bodyPr>
            <a:normAutofit/>
          </a:bodyPr>
          <a:lstStyle/>
          <a:p>
            <a:r>
              <a:rPr lang="en-US" dirty="0"/>
              <a:t>Function is a piece of reusable code </a:t>
            </a:r>
          </a:p>
          <a:p>
            <a:r>
              <a:rPr lang="en-US" dirty="0"/>
              <a:t>Carries out a specific task</a:t>
            </a:r>
          </a:p>
          <a:p>
            <a:r>
              <a:rPr lang="en-US" dirty="0"/>
              <a:t>Returns something (e.g. completed task, or a value)</a:t>
            </a:r>
          </a:p>
          <a:p>
            <a:r>
              <a:rPr lang="en-US" dirty="0"/>
              <a:t>Useful standard functions: print(), type(), </a:t>
            </a:r>
            <a:r>
              <a:rPr lang="en-US" dirty="0" err="1"/>
              <a:t>len</a:t>
            </a:r>
            <a:r>
              <a:rPr lang="en-US" dirty="0"/>
              <a:t>(), round(), help(), max(), min()</a:t>
            </a:r>
          </a:p>
          <a:p>
            <a:r>
              <a:rPr lang="en-US" dirty="0"/>
              <a:t>Standard tasks probably already have a function in python </a:t>
            </a:r>
            <a:r>
              <a:rPr lang="en-US" dirty="0">
                <a:sym typeface="Wingdings" pitchFamily="2" charset="2"/>
              </a:rPr>
              <a:t> so Google away!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06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{5935DAB2-592F-9740-9257-184BDF08F741}tf10001124</Template>
  <TotalTime>11332</TotalTime>
  <Words>1392</Words>
  <Application>Microsoft Macintosh PowerPoint</Application>
  <PresentationFormat>Widescreen</PresentationFormat>
  <Paragraphs>192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Wingdings 2</vt:lpstr>
      <vt:lpstr>Frame</vt:lpstr>
      <vt:lpstr>GEOG-G489/589 Advanced Geospatial Data Analysis in Python</vt:lpstr>
      <vt:lpstr>Course GitHub page</vt:lpstr>
      <vt:lpstr>Intro to Jupyter Notebook</vt:lpstr>
      <vt:lpstr>Intro to Jupyter Notebook</vt:lpstr>
      <vt:lpstr>Intro to Jupyter Notebook</vt:lpstr>
      <vt:lpstr>Intro to Jupyter Notebook</vt:lpstr>
      <vt:lpstr>Intro to Jupyter Notebook</vt:lpstr>
      <vt:lpstr>Brief note on variables and data types</vt:lpstr>
      <vt:lpstr>Simple functions in Python</vt:lpstr>
      <vt:lpstr>Methods: functions that belong to certain objects</vt:lpstr>
      <vt:lpstr>Lists and list methods</vt:lpstr>
      <vt:lpstr>Lists, indexing, and subsetting</vt:lpstr>
      <vt:lpstr>Adding data types together</vt:lpstr>
      <vt:lpstr>NumPy (Numerical Python) package</vt:lpstr>
      <vt:lpstr>NumPy (Numerical Python) package</vt:lpstr>
      <vt:lpstr>NumPy (Numerical Python) package</vt:lpstr>
      <vt:lpstr>NumPy (Numerical Python) package</vt:lpstr>
      <vt:lpstr>NumPy (Numerical Python) package</vt:lpstr>
      <vt:lpstr>NumPy (Numerical Python) package</vt:lpstr>
      <vt:lpstr>Today’s exercise</vt:lpstr>
      <vt:lpstr>Today’s exercise</vt:lpstr>
      <vt:lpstr>Getting started with the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GEOG-G440/540 Python Programming</dc:title>
  <dc:creator>Microsoft Office User</dc:creator>
  <cp:lastModifiedBy>Microsoft Office User</cp:lastModifiedBy>
  <cp:revision>126</cp:revision>
  <dcterms:created xsi:type="dcterms:W3CDTF">2019-01-03T23:31:12Z</dcterms:created>
  <dcterms:modified xsi:type="dcterms:W3CDTF">2019-09-04T15:00:02Z</dcterms:modified>
</cp:coreProperties>
</file>