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16"/>
  </p:notesMasterIdLst>
  <p:sldIdLst>
    <p:sldId id="256" r:id="rId2"/>
    <p:sldId id="257" r:id="rId3"/>
    <p:sldId id="266" r:id="rId4"/>
    <p:sldId id="261" r:id="rId5"/>
    <p:sldId id="268" r:id="rId6"/>
    <p:sldId id="262" r:id="rId7"/>
    <p:sldId id="269" r:id="rId8"/>
    <p:sldId id="267" r:id="rId9"/>
    <p:sldId id="258" r:id="rId10"/>
    <p:sldId id="259" r:id="rId11"/>
    <p:sldId id="260" r:id="rId12"/>
    <p:sldId id="270" r:id="rId13"/>
    <p:sldId id="265"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40"/>
  </p:normalViewPr>
  <p:slideViewPr>
    <p:cSldViewPr snapToGrid="0" snapToObjects="1">
      <p:cViewPr varScale="1">
        <p:scale>
          <a:sx n="111" d="100"/>
          <a:sy n="111"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23A3F-C8B8-964F-9C14-E087F44F46FE}"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84AA1-6CE7-C247-8307-04DAEEDE4087}" type="slidenum">
              <a:rPr lang="en-US" smtClean="0"/>
              <a:t>‹#›</a:t>
            </a:fld>
            <a:endParaRPr lang="en-US"/>
          </a:p>
        </p:txBody>
      </p:sp>
    </p:spTree>
    <p:extLst>
      <p:ext uri="{BB962C8B-B14F-4D97-AF65-F5344CB8AC3E}">
        <p14:creationId xmlns:p14="http://schemas.microsoft.com/office/powerpoint/2010/main" val="289834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84AA1-6CE7-C247-8307-04DAEEDE4087}" type="slidenum">
              <a:rPr lang="en-US" smtClean="0"/>
              <a:t>2</a:t>
            </a:fld>
            <a:endParaRPr lang="en-US"/>
          </a:p>
        </p:txBody>
      </p:sp>
    </p:spTree>
    <p:extLst>
      <p:ext uri="{BB962C8B-B14F-4D97-AF65-F5344CB8AC3E}">
        <p14:creationId xmlns:p14="http://schemas.microsoft.com/office/powerpoint/2010/main" val="61831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cKhVupvyhKk</a:t>
            </a:r>
            <a:endParaRPr lang="en-US" dirty="0"/>
          </a:p>
          <a:p>
            <a:r>
              <a:rPr lang="en-US" dirty="0"/>
              <a:t>https://</a:t>
            </a:r>
            <a:r>
              <a:rPr lang="en-US" dirty="0" err="1"/>
              <a:t>www.youtube.com</a:t>
            </a:r>
            <a:r>
              <a:rPr lang="en-US" dirty="0"/>
              <a:t>/</a:t>
            </a:r>
            <a:r>
              <a:rPr lang="en-US" dirty="0" err="1"/>
              <a:t>watch?v</a:t>
            </a:r>
            <a:r>
              <a:rPr lang="en-US" dirty="0"/>
              <a:t>=kK_2mzBARTU</a:t>
            </a:r>
          </a:p>
        </p:txBody>
      </p:sp>
      <p:sp>
        <p:nvSpPr>
          <p:cNvPr id="4" name="Slide Number Placeholder 3"/>
          <p:cNvSpPr>
            <a:spLocks noGrp="1"/>
          </p:cNvSpPr>
          <p:nvPr>
            <p:ph type="sldNum" sz="quarter" idx="5"/>
          </p:nvPr>
        </p:nvSpPr>
        <p:spPr/>
        <p:txBody>
          <a:bodyPr/>
          <a:lstStyle/>
          <a:p>
            <a:fld id="{C6684AA1-6CE7-C247-8307-04DAEEDE4087}" type="slidenum">
              <a:rPr lang="en-US" smtClean="0"/>
              <a:t>3</a:t>
            </a:fld>
            <a:endParaRPr lang="en-US"/>
          </a:p>
        </p:txBody>
      </p:sp>
    </p:spTree>
    <p:extLst>
      <p:ext uri="{BB962C8B-B14F-4D97-AF65-F5344CB8AC3E}">
        <p14:creationId xmlns:p14="http://schemas.microsoft.com/office/powerpoint/2010/main" val="298869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196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54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44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021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84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503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557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990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81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9/3/19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216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9/3/19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187010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sBARzKRGL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Y8Tko2YC5hA" TargetMode="External"/><Relationship Id="rId4" Type="http://schemas.openxmlformats.org/officeDocument/2006/relationships/hyperlink" Target="https://www.youtube.com/watch?v=Dv7gLpW91D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HW29067qVWk" TargetMode="External"/><Relationship Id="rId2" Type="http://schemas.openxmlformats.org/officeDocument/2006/relationships/hyperlink" Target="https://www.youtube.com/watch?v=jZ952vChhu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7E04-5172-8647-A88A-487CDF783200}"/>
              </a:ext>
            </a:extLst>
          </p:cNvPr>
          <p:cNvSpPr>
            <a:spLocks noGrp="1"/>
          </p:cNvSpPr>
          <p:nvPr>
            <p:ph type="ctrTitle"/>
          </p:nvPr>
        </p:nvSpPr>
        <p:spPr/>
        <p:txBody>
          <a:bodyPr/>
          <a:lstStyle/>
          <a:p>
            <a:r>
              <a:rPr lang="en-US" dirty="0"/>
              <a:t>GEOG-G489/589</a:t>
            </a:r>
            <a:br>
              <a:rPr lang="en-US" dirty="0"/>
            </a:br>
            <a:r>
              <a:rPr lang="en-US" dirty="0"/>
              <a:t>Python Programming</a:t>
            </a:r>
          </a:p>
        </p:txBody>
      </p:sp>
      <p:sp>
        <p:nvSpPr>
          <p:cNvPr id="3" name="Subtitle 2">
            <a:extLst>
              <a:ext uri="{FF2B5EF4-FFF2-40B4-BE49-F238E27FC236}">
                <a16:creationId xmlns:a16="http://schemas.microsoft.com/office/drawing/2014/main" id="{327B98CF-8EF7-F44A-9FBB-8383333AC85C}"/>
              </a:ext>
            </a:extLst>
          </p:cNvPr>
          <p:cNvSpPr>
            <a:spLocks noGrp="1"/>
          </p:cNvSpPr>
          <p:nvPr>
            <p:ph type="subTitle" idx="1"/>
          </p:nvPr>
        </p:nvSpPr>
        <p:spPr/>
        <p:txBody>
          <a:bodyPr/>
          <a:lstStyle/>
          <a:p>
            <a:r>
              <a:rPr lang="en-US" dirty="0"/>
              <a:t>Instructor: Natasha </a:t>
            </a:r>
            <a:r>
              <a:rPr lang="en-US" dirty="0" err="1"/>
              <a:t>MacBean</a:t>
            </a:r>
            <a:endParaRPr lang="en-US" dirty="0"/>
          </a:p>
        </p:txBody>
      </p:sp>
    </p:spTree>
    <p:extLst>
      <p:ext uri="{BB962C8B-B14F-4D97-AF65-F5344CB8AC3E}">
        <p14:creationId xmlns:p14="http://schemas.microsoft.com/office/powerpoint/2010/main" val="1467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5BD7-F981-9243-9737-DC11CB9E40E9}"/>
              </a:ext>
            </a:extLst>
          </p:cNvPr>
          <p:cNvSpPr>
            <a:spLocks noGrp="1"/>
          </p:cNvSpPr>
          <p:nvPr>
            <p:ph type="title"/>
          </p:nvPr>
        </p:nvSpPr>
        <p:spPr>
          <a:xfrm>
            <a:off x="229769" y="839304"/>
            <a:ext cx="3135051" cy="1295272"/>
          </a:xfrm>
        </p:spPr>
        <p:txBody>
          <a:bodyPr/>
          <a:lstStyle/>
          <a:p>
            <a:r>
              <a:rPr lang="en-US" dirty="0"/>
              <a:t>In-class Exercise Week 1</a:t>
            </a:r>
          </a:p>
        </p:txBody>
      </p:sp>
      <p:sp>
        <p:nvSpPr>
          <p:cNvPr id="4" name="TextBox 3">
            <a:extLst>
              <a:ext uri="{FF2B5EF4-FFF2-40B4-BE49-F238E27FC236}">
                <a16:creationId xmlns:a16="http://schemas.microsoft.com/office/drawing/2014/main" id="{1C43D445-76B7-DF40-B681-2584B849D553}"/>
              </a:ext>
            </a:extLst>
          </p:cNvPr>
          <p:cNvSpPr txBox="1"/>
          <p:nvPr/>
        </p:nvSpPr>
        <p:spPr>
          <a:xfrm>
            <a:off x="229769" y="2382457"/>
            <a:ext cx="3110028" cy="3570208"/>
          </a:xfrm>
          <a:prstGeom prst="rect">
            <a:avLst/>
          </a:prstGeom>
          <a:noFill/>
        </p:spPr>
        <p:txBody>
          <a:bodyPr wrap="square" rtlCol="0">
            <a:spAutoFit/>
          </a:bodyPr>
          <a:lstStyle/>
          <a:p>
            <a:pPr marL="285750" indent="-285750">
              <a:spcAft>
                <a:spcPts val="1200"/>
              </a:spcAft>
              <a:buFont typeface="Wingdings" pitchFamily="2" charset="2"/>
              <a:buChar char="Ø"/>
            </a:pPr>
            <a:r>
              <a:rPr lang="en-US" b="1" dirty="0">
                <a:solidFill>
                  <a:schemeClr val="bg1"/>
                </a:solidFill>
                <a:latin typeface="Calibri" panose="020F0502020204030204" pitchFamily="34" charset="0"/>
                <a:cs typeface="Calibri" panose="020F0502020204030204" pitchFamily="34" charset="0"/>
              </a:rPr>
              <a:t>This week I have set the first two Python tutorials for you to do during class (though you do not need to come to the classroom in SB 221). </a:t>
            </a:r>
          </a:p>
          <a:p>
            <a:pPr marL="285750" indent="-285750">
              <a:spcAft>
                <a:spcPts val="1200"/>
              </a:spcAft>
              <a:buFont typeface="Wingdings" pitchFamily="2" charset="2"/>
              <a:buChar char="Ø"/>
            </a:pPr>
            <a:r>
              <a:rPr lang="en-US" b="1" dirty="0">
                <a:solidFill>
                  <a:schemeClr val="bg1"/>
                </a:solidFill>
                <a:latin typeface="Calibri" panose="020F0502020204030204" pitchFamily="34" charset="0"/>
                <a:cs typeface="Calibri" panose="020F0502020204030204" pitchFamily="34" charset="0"/>
              </a:rPr>
              <a:t>You do not have to do these tutorials, but if you are new to Python I strongly suggest you do them to start learning the basics.</a:t>
            </a:r>
          </a:p>
        </p:txBody>
      </p:sp>
      <p:pic>
        <p:nvPicPr>
          <p:cNvPr id="9" name="Content Placeholder 8">
            <a:extLst>
              <a:ext uri="{FF2B5EF4-FFF2-40B4-BE49-F238E27FC236}">
                <a16:creationId xmlns:a16="http://schemas.microsoft.com/office/drawing/2014/main" id="{A34CF4CC-A65F-F04B-88C1-61ECC594F5A8}"/>
              </a:ext>
            </a:extLst>
          </p:cNvPr>
          <p:cNvPicPr>
            <a:picLocks noGrp="1" noChangeAspect="1"/>
          </p:cNvPicPr>
          <p:nvPr>
            <p:ph idx="1"/>
          </p:nvPr>
        </p:nvPicPr>
        <p:blipFill>
          <a:blip r:embed="rId2"/>
          <a:stretch>
            <a:fillRect/>
          </a:stretch>
        </p:blipFill>
        <p:spPr>
          <a:xfrm>
            <a:off x="3521496" y="2283079"/>
            <a:ext cx="8339423" cy="2291841"/>
          </a:xfrm>
        </p:spPr>
      </p:pic>
    </p:spTree>
    <p:extLst>
      <p:ext uri="{BB962C8B-B14F-4D97-AF65-F5344CB8AC3E}">
        <p14:creationId xmlns:p14="http://schemas.microsoft.com/office/powerpoint/2010/main" val="325960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7301-DD74-3444-A14F-D040A25D96CD}"/>
              </a:ext>
            </a:extLst>
          </p:cNvPr>
          <p:cNvSpPr>
            <a:spLocks noGrp="1"/>
          </p:cNvSpPr>
          <p:nvPr>
            <p:ph type="title"/>
          </p:nvPr>
        </p:nvSpPr>
        <p:spPr>
          <a:xfrm>
            <a:off x="252919" y="1123837"/>
            <a:ext cx="2918544" cy="4601183"/>
          </a:xfrm>
        </p:spPr>
        <p:txBody>
          <a:bodyPr/>
          <a:lstStyle/>
          <a:p>
            <a:r>
              <a:rPr lang="en-US" dirty="0"/>
              <a:t>In-class exercises Week 1: </a:t>
            </a:r>
            <a:br>
              <a:rPr lang="en-US" dirty="0"/>
            </a:br>
            <a:br>
              <a:rPr lang="en-US" dirty="0"/>
            </a:br>
            <a:r>
              <a:rPr lang="en-US" sz="2400" dirty="0" err="1"/>
              <a:t>DataCamp.com</a:t>
            </a:r>
            <a:r>
              <a:rPr lang="en-US" sz="2400" dirty="0"/>
              <a:t> tutorials to introduce you to the basics (or refresh your memory!)</a:t>
            </a:r>
            <a:endParaRPr lang="en-US" dirty="0"/>
          </a:p>
        </p:txBody>
      </p:sp>
      <p:sp>
        <p:nvSpPr>
          <p:cNvPr id="6" name="Content Placeholder 5">
            <a:extLst>
              <a:ext uri="{FF2B5EF4-FFF2-40B4-BE49-F238E27FC236}">
                <a16:creationId xmlns:a16="http://schemas.microsoft.com/office/drawing/2014/main" id="{2F4C81FA-C639-5C4A-8128-2896BCBE5A4D}"/>
              </a:ext>
            </a:extLst>
          </p:cNvPr>
          <p:cNvSpPr>
            <a:spLocks noGrp="1"/>
          </p:cNvSpPr>
          <p:nvPr>
            <p:ph idx="1"/>
          </p:nvPr>
        </p:nvSpPr>
        <p:spPr/>
        <p:txBody>
          <a:bodyPr/>
          <a:lstStyle/>
          <a:p>
            <a:endParaRPr lang="en-US"/>
          </a:p>
        </p:txBody>
      </p:sp>
      <p:pic>
        <p:nvPicPr>
          <p:cNvPr id="7" name="Content Placeholder 4">
            <a:extLst>
              <a:ext uri="{FF2B5EF4-FFF2-40B4-BE49-F238E27FC236}">
                <a16:creationId xmlns:a16="http://schemas.microsoft.com/office/drawing/2014/main" id="{CB913AB7-CD17-7442-B4DC-ABB98F4014EB}"/>
              </a:ext>
            </a:extLst>
          </p:cNvPr>
          <p:cNvPicPr>
            <a:picLocks noChangeAspect="1"/>
          </p:cNvPicPr>
          <p:nvPr/>
        </p:nvPicPr>
        <p:blipFill rotWithShape="1">
          <a:blip r:embed="rId2"/>
          <a:srcRect b="71097"/>
          <a:stretch/>
        </p:blipFill>
        <p:spPr>
          <a:xfrm>
            <a:off x="4104300" y="279721"/>
            <a:ext cx="7080168" cy="1982176"/>
          </a:xfrm>
          <a:prstGeom prst="rect">
            <a:avLst/>
          </a:prstGeom>
        </p:spPr>
      </p:pic>
      <p:pic>
        <p:nvPicPr>
          <p:cNvPr id="8" name="Content Placeholder 4">
            <a:extLst>
              <a:ext uri="{FF2B5EF4-FFF2-40B4-BE49-F238E27FC236}">
                <a16:creationId xmlns:a16="http://schemas.microsoft.com/office/drawing/2014/main" id="{E31C3AFD-E3A2-8C45-BAB3-F21D25BE37D7}"/>
              </a:ext>
            </a:extLst>
          </p:cNvPr>
          <p:cNvPicPr>
            <a:picLocks noChangeAspect="1"/>
          </p:cNvPicPr>
          <p:nvPr/>
        </p:nvPicPr>
        <p:blipFill rotWithShape="1">
          <a:blip r:embed="rId3"/>
          <a:srcRect b="35828"/>
          <a:stretch/>
        </p:blipFill>
        <p:spPr>
          <a:xfrm>
            <a:off x="4015375" y="2123268"/>
            <a:ext cx="7274980" cy="4485876"/>
          </a:xfrm>
          <a:prstGeom prst="rect">
            <a:avLst/>
          </a:prstGeom>
        </p:spPr>
      </p:pic>
    </p:spTree>
    <p:extLst>
      <p:ext uri="{BB962C8B-B14F-4D97-AF65-F5344CB8AC3E}">
        <p14:creationId xmlns:p14="http://schemas.microsoft.com/office/powerpoint/2010/main" val="410297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7301-DD74-3444-A14F-D040A25D96CD}"/>
              </a:ext>
            </a:extLst>
          </p:cNvPr>
          <p:cNvSpPr>
            <a:spLocks noGrp="1"/>
          </p:cNvSpPr>
          <p:nvPr>
            <p:ph type="title"/>
          </p:nvPr>
        </p:nvSpPr>
        <p:spPr>
          <a:xfrm>
            <a:off x="252919" y="1123837"/>
            <a:ext cx="2918544" cy="4601183"/>
          </a:xfrm>
        </p:spPr>
        <p:txBody>
          <a:bodyPr/>
          <a:lstStyle/>
          <a:p>
            <a:r>
              <a:rPr lang="en-US" dirty="0"/>
              <a:t>In-class exercises Week 1: </a:t>
            </a:r>
            <a:br>
              <a:rPr lang="en-US" dirty="0"/>
            </a:br>
            <a:br>
              <a:rPr lang="en-US" dirty="0"/>
            </a:br>
            <a:r>
              <a:rPr lang="en-US" sz="2400" dirty="0" err="1"/>
              <a:t>DataCamp.com</a:t>
            </a:r>
            <a:r>
              <a:rPr lang="en-US" sz="2400" dirty="0"/>
              <a:t> tutorials to introduce you to the basics (or refresh your memory!)</a:t>
            </a:r>
            <a:endParaRPr lang="en-US" dirty="0"/>
          </a:p>
        </p:txBody>
      </p:sp>
      <p:pic>
        <p:nvPicPr>
          <p:cNvPr id="4" name="Content Placeholder 4">
            <a:extLst>
              <a:ext uri="{FF2B5EF4-FFF2-40B4-BE49-F238E27FC236}">
                <a16:creationId xmlns:a16="http://schemas.microsoft.com/office/drawing/2014/main" id="{287720FF-447E-9042-9E00-88353044445E}"/>
              </a:ext>
            </a:extLst>
          </p:cNvPr>
          <p:cNvPicPr>
            <a:picLocks noChangeAspect="1"/>
          </p:cNvPicPr>
          <p:nvPr/>
        </p:nvPicPr>
        <p:blipFill>
          <a:blip r:embed="rId2"/>
          <a:stretch>
            <a:fillRect/>
          </a:stretch>
        </p:blipFill>
        <p:spPr>
          <a:xfrm>
            <a:off x="4202807" y="0"/>
            <a:ext cx="7080168" cy="6858000"/>
          </a:xfrm>
          <a:prstGeom prst="rect">
            <a:avLst/>
          </a:prstGeom>
        </p:spPr>
      </p:pic>
      <p:sp>
        <p:nvSpPr>
          <p:cNvPr id="6" name="Content Placeholder 5">
            <a:extLst>
              <a:ext uri="{FF2B5EF4-FFF2-40B4-BE49-F238E27FC236}">
                <a16:creationId xmlns:a16="http://schemas.microsoft.com/office/drawing/2014/main" id="{2F4C81FA-C639-5C4A-8128-2896BCBE5A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153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2B13-F4A8-E149-9700-D0E6D312E00D}"/>
              </a:ext>
            </a:extLst>
          </p:cNvPr>
          <p:cNvSpPr>
            <a:spLocks noGrp="1"/>
          </p:cNvSpPr>
          <p:nvPr>
            <p:ph type="title"/>
          </p:nvPr>
        </p:nvSpPr>
        <p:spPr/>
        <p:txBody>
          <a:bodyPr/>
          <a:lstStyle/>
          <a:p>
            <a:r>
              <a:rPr lang="en-US" dirty="0"/>
              <a:t>Class Expectations Questionnaire</a:t>
            </a:r>
          </a:p>
        </p:txBody>
      </p:sp>
      <p:pic>
        <p:nvPicPr>
          <p:cNvPr id="11" name="Content Placeholder 10">
            <a:extLst>
              <a:ext uri="{FF2B5EF4-FFF2-40B4-BE49-F238E27FC236}">
                <a16:creationId xmlns:a16="http://schemas.microsoft.com/office/drawing/2014/main" id="{0E28677F-0A64-324F-85C5-E03279BD2FC0}"/>
              </a:ext>
            </a:extLst>
          </p:cNvPr>
          <p:cNvPicPr>
            <a:picLocks noGrp="1" noChangeAspect="1"/>
          </p:cNvPicPr>
          <p:nvPr>
            <p:ph idx="1"/>
          </p:nvPr>
        </p:nvPicPr>
        <p:blipFill>
          <a:blip r:embed="rId2"/>
          <a:stretch>
            <a:fillRect/>
          </a:stretch>
        </p:blipFill>
        <p:spPr>
          <a:xfrm>
            <a:off x="3868738" y="1582678"/>
            <a:ext cx="7315200" cy="3683118"/>
          </a:xfrm>
        </p:spPr>
      </p:pic>
    </p:spTree>
    <p:extLst>
      <p:ext uri="{BB962C8B-B14F-4D97-AF65-F5344CB8AC3E}">
        <p14:creationId xmlns:p14="http://schemas.microsoft.com/office/powerpoint/2010/main" val="122680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8B4C-341C-244C-8026-2C5C5AB4390E}"/>
              </a:ext>
            </a:extLst>
          </p:cNvPr>
          <p:cNvSpPr>
            <a:spLocks noGrp="1"/>
          </p:cNvSpPr>
          <p:nvPr>
            <p:ph type="title"/>
          </p:nvPr>
        </p:nvSpPr>
        <p:spPr/>
        <p:txBody>
          <a:bodyPr/>
          <a:lstStyle/>
          <a:p>
            <a:r>
              <a:rPr lang="en-US" dirty="0"/>
              <a:t>1</a:t>
            </a:r>
            <a:r>
              <a:rPr lang="en-US" baseline="30000" dirty="0"/>
              <a:t>st</a:t>
            </a:r>
            <a:r>
              <a:rPr lang="en-US" dirty="0"/>
              <a:t> Week assignments: Python Basics, Python Lists and Course Expectations Questionnaire</a:t>
            </a:r>
          </a:p>
        </p:txBody>
      </p:sp>
      <p:pic>
        <p:nvPicPr>
          <p:cNvPr id="4" name="Content Placeholder 4">
            <a:extLst>
              <a:ext uri="{FF2B5EF4-FFF2-40B4-BE49-F238E27FC236}">
                <a16:creationId xmlns:a16="http://schemas.microsoft.com/office/drawing/2014/main" id="{10FFDF4A-1C78-3947-8913-96FB1B0325E1}"/>
              </a:ext>
            </a:extLst>
          </p:cNvPr>
          <p:cNvPicPr>
            <a:picLocks noChangeAspect="1"/>
          </p:cNvPicPr>
          <p:nvPr/>
        </p:nvPicPr>
        <p:blipFill rotWithShape="1">
          <a:blip r:embed="rId2"/>
          <a:srcRect t="29626"/>
          <a:stretch/>
        </p:blipFill>
        <p:spPr>
          <a:xfrm>
            <a:off x="4104300" y="2031778"/>
            <a:ext cx="7080168" cy="4826222"/>
          </a:xfrm>
          <a:prstGeom prst="rect">
            <a:avLst/>
          </a:prstGeom>
        </p:spPr>
      </p:pic>
      <p:sp>
        <p:nvSpPr>
          <p:cNvPr id="5" name="TextBox 4">
            <a:extLst>
              <a:ext uri="{FF2B5EF4-FFF2-40B4-BE49-F238E27FC236}">
                <a16:creationId xmlns:a16="http://schemas.microsoft.com/office/drawing/2014/main" id="{ECEAF1AC-1AA9-414B-8202-F081C82EE8A2}"/>
              </a:ext>
            </a:extLst>
          </p:cNvPr>
          <p:cNvSpPr txBox="1"/>
          <p:nvPr/>
        </p:nvSpPr>
        <p:spPr>
          <a:xfrm>
            <a:off x="4198084" y="180727"/>
            <a:ext cx="6739992" cy="1384995"/>
          </a:xfrm>
          <a:prstGeom prst="rect">
            <a:avLst/>
          </a:prstGeom>
          <a:solidFill>
            <a:schemeClr val="bg1"/>
          </a:solidFill>
        </p:spPr>
        <p:txBody>
          <a:bodyPr wrap="square" rtlCol="0">
            <a:spAutoFit/>
          </a:bodyPr>
          <a:lstStyle/>
          <a:p>
            <a:pPr algn="ctr"/>
            <a:r>
              <a:rPr lang="en-US" sz="2800" b="1" dirty="0">
                <a:solidFill>
                  <a:srgbClr val="64B8CF"/>
                </a:solidFill>
              </a:rPr>
              <a:t>Go to the Canvas course page and 1</a:t>
            </a:r>
            <a:r>
              <a:rPr lang="en-US" sz="2800" b="1" baseline="30000" dirty="0">
                <a:solidFill>
                  <a:srgbClr val="64B8CF"/>
                </a:solidFill>
              </a:rPr>
              <a:t>st</a:t>
            </a:r>
            <a:r>
              <a:rPr lang="en-US" sz="2800" b="1" dirty="0">
                <a:solidFill>
                  <a:srgbClr val="64B8CF"/>
                </a:solidFill>
              </a:rPr>
              <a:t> the Modules Page to see the assignments/In-class exercises for Week 1</a:t>
            </a:r>
          </a:p>
        </p:txBody>
      </p:sp>
    </p:spTree>
    <p:extLst>
      <p:ext uri="{BB962C8B-B14F-4D97-AF65-F5344CB8AC3E}">
        <p14:creationId xmlns:p14="http://schemas.microsoft.com/office/powerpoint/2010/main" val="29123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C60C-466B-B544-AB57-5A0BFED3AF91}"/>
              </a:ext>
            </a:extLst>
          </p:cNvPr>
          <p:cNvSpPr>
            <a:spLocks noGrp="1"/>
          </p:cNvSpPr>
          <p:nvPr>
            <p:ph type="title"/>
          </p:nvPr>
        </p:nvSpPr>
        <p:spPr/>
        <p:txBody>
          <a:bodyPr/>
          <a:lstStyle/>
          <a:p>
            <a:pPr>
              <a:spcBef>
                <a:spcPts val="1200"/>
              </a:spcBef>
              <a:spcAft>
                <a:spcPts val="600"/>
              </a:spcAft>
            </a:pPr>
            <a:r>
              <a:rPr lang="en-US" dirty="0"/>
              <a:t>Video Introduction</a:t>
            </a:r>
          </a:p>
        </p:txBody>
      </p:sp>
      <p:sp>
        <p:nvSpPr>
          <p:cNvPr id="4" name="TextBox 3">
            <a:extLst>
              <a:ext uri="{FF2B5EF4-FFF2-40B4-BE49-F238E27FC236}">
                <a16:creationId xmlns:a16="http://schemas.microsoft.com/office/drawing/2014/main" id="{DF3CA62E-B2C5-CD41-B8AE-AB7298BDD503}"/>
              </a:ext>
            </a:extLst>
          </p:cNvPr>
          <p:cNvSpPr txBox="1"/>
          <p:nvPr/>
        </p:nvSpPr>
        <p:spPr>
          <a:xfrm>
            <a:off x="5451883" y="105508"/>
            <a:ext cx="4513384" cy="523220"/>
          </a:xfrm>
          <a:prstGeom prst="rect">
            <a:avLst/>
          </a:prstGeom>
          <a:noFill/>
        </p:spPr>
        <p:txBody>
          <a:bodyPr wrap="square" rtlCol="0">
            <a:spAutoFit/>
          </a:bodyPr>
          <a:lstStyle/>
          <a:p>
            <a:r>
              <a:rPr lang="en-US" sz="2800" b="1" dirty="0">
                <a:solidFill>
                  <a:srgbClr val="64B8CF"/>
                </a:solidFill>
              </a:rPr>
              <a:t>Welcome to the class!</a:t>
            </a:r>
          </a:p>
        </p:txBody>
      </p:sp>
    </p:spTree>
    <p:extLst>
      <p:ext uri="{BB962C8B-B14F-4D97-AF65-F5344CB8AC3E}">
        <p14:creationId xmlns:p14="http://schemas.microsoft.com/office/powerpoint/2010/main" val="365498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C60C-466B-B544-AB57-5A0BFED3AF91}"/>
              </a:ext>
            </a:extLst>
          </p:cNvPr>
          <p:cNvSpPr>
            <a:spLocks noGrp="1"/>
          </p:cNvSpPr>
          <p:nvPr>
            <p:ph type="title"/>
          </p:nvPr>
        </p:nvSpPr>
        <p:spPr/>
        <p:txBody>
          <a:bodyPr/>
          <a:lstStyle/>
          <a:p>
            <a:pPr>
              <a:spcBef>
                <a:spcPts val="1200"/>
              </a:spcBef>
              <a:spcAft>
                <a:spcPts val="600"/>
              </a:spcAft>
            </a:pPr>
            <a:r>
              <a:rPr lang="en-US" dirty="0"/>
              <a:t>What is programming?</a:t>
            </a:r>
            <a:br>
              <a:rPr lang="en-US" dirty="0"/>
            </a:br>
            <a:br>
              <a:rPr lang="en-US" dirty="0"/>
            </a:br>
            <a:r>
              <a:rPr lang="en-US" dirty="0"/>
              <a:t>Why is it important?</a:t>
            </a:r>
            <a:br>
              <a:rPr lang="en-US" dirty="0"/>
            </a:br>
            <a:br>
              <a:rPr lang="en-US" dirty="0"/>
            </a:br>
            <a:r>
              <a:rPr lang="en-US" dirty="0"/>
              <a:t>Why program/code in Python?</a:t>
            </a:r>
          </a:p>
        </p:txBody>
      </p:sp>
      <p:sp>
        <p:nvSpPr>
          <p:cNvPr id="3" name="Content Placeholder 2">
            <a:extLst>
              <a:ext uri="{FF2B5EF4-FFF2-40B4-BE49-F238E27FC236}">
                <a16:creationId xmlns:a16="http://schemas.microsoft.com/office/drawing/2014/main" id="{732C4F4D-1990-9549-A391-4624AF84F7E6}"/>
              </a:ext>
            </a:extLst>
          </p:cNvPr>
          <p:cNvSpPr>
            <a:spLocks noGrp="1"/>
          </p:cNvSpPr>
          <p:nvPr>
            <p:ph idx="1"/>
          </p:nvPr>
        </p:nvSpPr>
        <p:spPr/>
        <p:txBody>
          <a:bodyPr/>
          <a:lstStyle/>
          <a:p>
            <a:r>
              <a:rPr lang="en-US" dirty="0">
                <a:hlinkClick r:id="rId3"/>
              </a:rPr>
              <a:t>CLICK LINK: Set of instructions (then converted into binary) that tells a computer how to perform a specific task.</a:t>
            </a:r>
            <a:endParaRPr lang="en-US" dirty="0"/>
          </a:p>
          <a:p>
            <a:endParaRPr lang="en-US" dirty="0"/>
          </a:p>
          <a:p>
            <a:endParaRPr lang="en-US" dirty="0"/>
          </a:p>
          <a:p>
            <a:r>
              <a:rPr lang="en-US" dirty="0">
                <a:hlinkClick r:id="rId4"/>
              </a:rPr>
              <a:t>CLICK LINK: Probably the most useful skillset for the 21st Century!</a:t>
            </a:r>
            <a:endParaRPr lang="en-US" dirty="0"/>
          </a:p>
          <a:p>
            <a:endParaRPr lang="en-US" dirty="0"/>
          </a:p>
          <a:p>
            <a:endParaRPr lang="en-US" dirty="0"/>
          </a:p>
          <a:p>
            <a:r>
              <a:rPr lang="en-US" dirty="0">
                <a:hlinkClick r:id="rId5"/>
              </a:rPr>
              <a:t>CLICK LINK: Open source, high-level, user-friendly language that has a large user community.</a:t>
            </a:r>
            <a:endParaRPr lang="en-US" dirty="0"/>
          </a:p>
          <a:p>
            <a:endParaRPr lang="en-US" dirty="0"/>
          </a:p>
        </p:txBody>
      </p:sp>
      <p:sp>
        <p:nvSpPr>
          <p:cNvPr id="4" name="TextBox 3">
            <a:extLst>
              <a:ext uri="{FF2B5EF4-FFF2-40B4-BE49-F238E27FC236}">
                <a16:creationId xmlns:a16="http://schemas.microsoft.com/office/drawing/2014/main" id="{DF3CA62E-B2C5-CD41-B8AE-AB7298BDD503}"/>
              </a:ext>
            </a:extLst>
          </p:cNvPr>
          <p:cNvSpPr txBox="1"/>
          <p:nvPr/>
        </p:nvSpPr>
        <p:spPr>
          <a:xfrm>
            <a:off x="5451883" y="105508"/>
            <a:ext cx="4513384" cy="523220"/>
          </a:xfrm>
          <a:prstGeom prst="rect">
            <a:avLst/>
          </a:prstGeom>
          <a:noFill/>
        </p:spPr>
        <p:txBody>
          <a:bodyPr wrap="square" rtlCol="0">
            <a:spAutoFit/>
          </a:bodyPr>
          <a:lstStyle/>
          <a:p>
            <a:r>
              <a:rPr lang="en-US" sz="2800" b="1" dirty="0">
                <a:solidFill>
                  <a:srgbClr val="64B8CF"/>
                </a:solidFill>
              </a:rPr>
              <a:t>Welcome to the class!</a:t>
            </a:r>
          </a:p>
        </p:txBody>
      </p:sp>
    </p:spTree>
    <p:extLst>
      <p:ext uri="{BB962C8B-B14F-4D97-AF65-F5344CB8AC3E}">
        <p14:creationId xmlns:p14="http://schemas.microsoft.com/office/powerpoint/2010/main" val="412785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5011-8C29-9D47-8E33-9714D0A7125F}"/>
              </a:ext>
            </a:extLst>
          </p:cNvPr>
          <p:cNvSpPr>
            <a:spLocks noGrp="1"/>
          </p:cNvSpPr>
          <p:nvPr>
            <p:ph type="title"/>
          </p:nvPr>
        </p:nvSpPr>
        <p:spPr/>
        <p:txBody>
          <a:bodyPr/>
          <a:lstStyle/>
          <a:p>
            <a:r>
              <a:rPr lang="en-US" dirty="0"/>
              <a:t>Syllabus</a:t>
            </a:r>
            <a:br>
              <a:rPr lang="en-US" dirty="0"/>
            </a:br>
            <a:br>
              <a:rPr lang="en-US" dirty="0"/>
            </a:br>
            <a:r>
              <a:rPr lang="en-US" sz="2400" dirty="0"/>
              <a:t>Please through the syllabus carefully this week and email me if you have any questions</a:t>
            </a:r>
            <a:endParaRPr lang="en-US" dirty="0"/>
          </a:p>
        </p:txBody>
      </p:sp>
      <p:pic>
        <p:nvPicPr>
          <p:cNvPr id="7" name="Content Placeholder 6">
            <a:extLst>
              <a:ext uri="{FF2B5EF4-FFF2-40B4-BE49-F238E27FC236}">
                <a16:creationId xmlns:a16="http://schemas.microsoft.com/office/drawing/2014/main" id="{052369F3-5221-A140-B436-FC81688D0BF7}"/>
              </a:ext>
            </a:extLst>
          </p:cNvPr>
          <p:cNvPicPr>
            <a:picLocks noGrp="1" noChangeAspect="1"/>
          </p:cNvPicPr>
          <p:nvPr>
            <p:ph idx="1"/>
          </p:nvPr>
        </p:nvPicPr>
        <p:blipFill>
          <a:blip r:embed="rId2"/>
          <a:stretch>
            <a:fillRect/>
          </a:stretch>
        </p:blipFill>
        <p:spPr>
          <a:xfrm>
            <a:off x="3868738" y="1661143"/>
            <a:ext cx="7315200" cy="3526189"/>
          </a:xfrm>
        </p:spPr>
      </p:pic>
    </p:spTree>
    <p:extLst>
      <p:ext uri="{BB962C8B-B14F-4D97-AF65-F5344CB8AC3E}">
        <p14:creationId xmlns:p14="http://schemas.microsoft.com/office/powerpoint/2010/main" val="287005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5011-8C29-9D47-8E33-9714D0A7125F}"/>
              </a:ext>
            </a:extLst>
          </p:cNvPr>
          <p:cNvSpPr>
            <a:spLocks noGrp="1"/>
          </p:cNvSpPr>
          <p:nvPr>
            <p:ph type="title"/>
          </p:nvPr>
        </p:nvSpPr>
        <p:spPr/>
        <p:txBody>
          <a:bodyPr/>
          <a:lstStyle/>
          <a:p>
            <a:r>
              <a:rPr lang="en-US" dirty="0"/>
              <a:t>Syllabus</a:t>
            </a:r>
          </a:p>
        </p:txBody>
      </p:sp>
      <p:pic>
        <p:nvPicPr>
          <p:cNvPr id="5" name="Content Placeholder 4">
            <a:extLst>
              <a:ext uri="{FF2B5EF4-FFF2-40B4-BE49-F238E27FC236}">
                <a16:creationId xmlns:a16="http://schemas.microsoft.com/office/drawing/2014/main" id="{F2AF4249-4742-B14E-9E7A-72F41A6545D2}"/>
              </a:ext>
            </a:extLst>
          </p:cNvPr>
          <p:cNvPicPr>
            <a:picLocks noGrp="1" noChangeAspect="1"/>
          </p:cNvPicPr>
          <p:nvPr>
            <p:ph idx="1"/>
          </p:nvPr>
        </p:nvPicPr>
        <p:blipFill>
          <a:blip r:embed="rId2"/>
          <a:stretch>
            <a:fillRect/>
          </a:stretch>
        </p:blipFill>
        <p:spPr>
          <a:xfrm>
            <a:off x="4642869" y="0"/>
            <a:ext cx="5955632" cy="6858000"/>
          </a:xfrm>
        </p:spPr>
      </p:pic>
    </p:spTree>
    <p:extLst>
      <p:ext uri="{BB962C8B-B14F-4D97-AF65-F5344CB8AC3E}">
        <p14:creationId xmlns:p14="http://schemas.microsoft.com/office/powerpoint/2010/main" val="35489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E9E9-CCBD-0D47-A382-FC9B2F8F6E4D}"/>
              </a:ext>
            </a:extLst>
          </p:cNvPr>
          <p:cNvSpPr>
            <a:spLocks noGrp="1"/>
          </p:cNvSpPr>
          <p:nvPr>
            <p:ph type="title"/>
          </p:nvPr>
        </p:nvSpPr>
        <p:spPr/>
        <p:txBody>
          <a:bodyPr/>
          <a:lstStyle/>
          <a:p>
            <a:r>
              <a:rPr lang="en-US" dirty="0"/>
              <a:t>Course Format</a:t>
            </a:r>
          </a:p>
        </p:txBody>
      </p:sp>
      <p:pic>
        <p:nvPicPr>
          <p:cNvPr id="6" name="Content Placeholder 5">
            <a:extLst>
              <a:ext uri="{FF2B5EF4-FFF2-40B4-BE49-F238E27FC236}">
                <a16:creationId xmlns:a16="http://schemas.microsoft.com/office/drawing/2014/main" id="{C41FDC79-057A-EB4C-BCCB-4095F858DBEA}"/>
              </a:ext>
            </a:extLst>
          </p:cNvPr>
          <p:cNvPicPr>
            <a:picLocks noGrp="1" noChangeAspect="1"/>
          </p:cNvPicPr>
          <p:nvPr>
            <p:ph idx="1"/>
          </p:nvPr>
        </p:nvPicPr>
        <p:blipFill>
          <a:blip r:embed="rId2"/>
          <a:stretch>
            <a:fillRect/>
          </a:stretch>
        </p:blipFill>
        <p:spPr>
          <a:xfrm>
            <a:off x="3836506" y="1021926"/>
            <a:ext cx="7626182" cy="4601183"/>
          </a:xfrm>
        </p:spPr>
      </p:pic>
    </p:spTree>
    <p:extLst>
      <p:ext uri="{BB962C8B-B14F-4D97-AF65-F5344CB8AC3E}">
        <p14:creationId xmlns:p14="http://schemas.microsoft.com/office/powerpoint/2010/main" val="126158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E9E9-CCBD-0D47-A382-FC9B2F8F6E4D}"/>
              </a:ext>
            </a:extLst>
          </p:cNvPr>
          <p:cNvSpPr>
            <a:spLocks noGrp="1"/>
          </p:cNvSpPr>
          <p:nvPr>
            <p:ph type="title"/>
          </p:nvPr>
        </p:nvSpPr>
        <p:spPr/>
        <p:txBody>
          <a:bodyPr/>
          <a:lstStyle/>
          <a:p>
            <a:r>
              <a:rPr lang="en-US" dirty="0"/>
              <a:t>Grading and final project</a:t>
            </a:r>
          </a:p>
        </p:txBody>
      </p:sp>
      <p:pic>
        <p:nvPicPr>
          <p:cNvPr id="5" name="Content Placeholder 4">
            <a:extLst>
              <a:ext uri="{FF2B5EF4-FFF2-40B4-BE49-F238E27FC236}">
                <a16:creationId xmlns:a16="http://schemas.microsoft.com/office/drawing/2014/main" id="{B3C44512-EB45-5449-9CF0-6E7C5F46D938}"/>
              </a:ext>
            </a:extLst>
          </p:cNvPr>
          <p:cNvPicPr>
            <a:picLocks noGrp="1" noChangeAspect="1"/>
          </p:cNvPicPr>
          <p:nvPr>
            <p:ph idx="1"/>
          </p:nvPr>
        </p:nvPicPr>
        <p:blipFill>
          <a:blip r:embed="rId2"/>
          <a:stretch>
            <a:fillRect/>
          </a:stretch>
        </p:blipFill>
        <p:spPr>
          <a:xfrm>
            <a:off x="3962702" y="3547301"/>
            <a:ext cx="7274186" cy="2177719"/>
          </a:xfrm>
        </p:spPr>
      </p:pic>
      <p:pic>
        <p:nvPicPr>
          <p:cNvPr id="7" name="Picture 6">
            <a:extLst>
              <a:ext uri="{FF2B5EF4-FFF2-40B4-BE49-F238E27FC236}">
                <a16:creationId xmlns:a16="http://schemas.microsoft.com/office/drawing/2014/main" id="{7FBB6928-78D0-C94B-B091-9A240525806B}"/>
              </a:ext>
            </a:extLst>
          </p:cNvPr>
          <p:cNvPicPr>
            <a:picLocks noChangeAspect="1"/>
          </p:cNvPicPr>
          <p:nvPr/>
        </p:nvPicPr>
        <p:blipFill>
          <a:blip r:embed="rId3"/>
          <a:stretch>
            <a:fillRect/>
          </a:stretch>
        </p:blipFill>
        <p:spPr>
          <a:xfrm>
            <a:off x="5368022" y="1156735"/>
            <a:ext cx="3623579" cy="2003626"/>
          </a:xfrm>
          <a:prstGeom prst="rect">
            <a:avLst/>
          </a:prstGeom>
        </p:spPr>
      </p:pic>
    </p:spTree>
    <p:extLst>
      <p:ext uri="{BB962C8B-B14F-4D97-AF65-F5344CB8AC3E}">
        <p14:creationId xmlns:p14="http://schemas.microsoft.com/office/powerpoint/2010/main" val="113615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684A-535C-6C42-BE66-3506E69CDB50}"/>
              </a:ext>
            </a:extLst>
          </p:cNvPr>
          <p:cNvSpPr>
            <a:spLocks noGrp="1"/>
          </p:cNvSpPr>
          <p:nvPr>
            <p:ph type="title"/>
          </p:nvPr>
        </p:nvSpPr>
        <p:spPr>
          <a:xfrm>
            <a:off x="252919" y="1123837"/>
            <a:ext cx="3111604" cy="4601183"/>
          </a:xfrm>
        </p:spPr>
        <p:txBody>
          <a:bodyPr/>
          <a:lstStyle/>
          <a:p>
            <a:r>
              <a:rPr lang="en-US" dirty="0"/>
              <a:t>Brief Introduction to </a:t>
            </a:r>
            <a:r>
              <a:rPr lang="en-US" dirty="0" err="1"/>
              <a:t>Jupyter</a:t>
            </a:r>
            <a:r>
              <a:rPr lang="en-US" dirty="0"/>
              <a:t> Notebook</a:t>
            </a:r>
          </a:p>
        </p:txBody>
      </p:sp>
      <p:sp>
        <p:nvSpPr>
          <p:cNvPr id="4" name="Content Placeholder 3">
            <a:extLst>
              <a:ext uri="{FF2B5EF4-FFF2-40B4-BE49-F238E27FC236}">
                <a16:creationId xmlns:a16="http://schemas.microsoft.com/office/drawing/2014/main" id="{7BE0AE55-016E-F749-A3AF-EDB7DF0B4C42}"/>
              </a:ext>
            </a:extLst>
          </p:cNvPr>
          <p:cNvSpPr>
            <a:spLocks noGrp="1"/>
          </p:cNvSpPr>
          <p:nvPr>
            <p:ph idx="1"/>
          </p:nvPr>
        </p:nvSpPr>
        <p:spPr/>
        <p:txBody>
          <a:bodyPr/>
          <a:lstStyle/>
          <a:p>
            <a:r>
              <a:rPr lang="en-US" dirty="0"/>
              <a:t>Here are two YouTube videos that will give you an introduction to </a:t>
            </a:r>
            <a:r>
              <a:rPr lang="en-US" dirty="0" err="1"/>
              <a:t>Jupyter</a:t>
            </a:r>
            <a:r>
              <a:rPr lang="en-US" dirty="0"/>
              <a:t> Notebook – the application we’ll be using to write our Python scripts:</a:t>
            </a:r>
          </a:p>
          <a:p>
            <a:pPr lvl="1"/>
            <a:r>
              <a:rPr lang="en-US" dirty="0">
                <a:hlinkClick r:id="rId2"/>
              </a:rPr>
              <a:t>https://www.youtube.com/watch?v=jZ952vChhuI</a:t>
            </a:r>
            <a:endParaRPr lang="en-US" dirty="0"/>
          </a:p>
          <a:p>
            <a:pPr lvl="1"/>
            <a:r>
              <a:rPr lang="en-US" dirty="0">
                <a:hlinkClick r:id="rId3"/>
              </a:rPr>
              <a:t>https://www.youtube.com/watch?v=HW29067qVWk</a:t>
            </a:r>
            <a:endParaRPr lang="en-US" dirty="0"/>
          </a:p>
          <a:p>
            <a:pPr lvl="1"/>
            <a:endParaRPr lang="en-US" dirty="0"/>
          </a:p>
          <a:p>
            <a:r>
              <a:rPr lang="en-US" dirty="0"/>
              <a:t>You don’t need to watch all of these videos, especially the longer one, but it would be helpful to watch the first one to give you an idea before our first class on </a:t>
            </a:r>
            <a:r>
              <a:rPr lang="en-US" dirty="0" err="1"/>
              <a:t>Setember</a:t>
            </a:r>
            <a:r>
              <a:rPr lang="en-US" dirty="0"/>
              <a:t> 4</a:t>
            </a:r>
            <a:r>
              <a:rPr lang="en-US" baseline="30000" dirty="0"/>
              <a:t>th</a:t>
            </a:r>
            <a:r>
              <a:rPr lang="en-US" dirty="0"/>
              <a:t>. </a:t>
            </a:r>
            <a:r>
              <a:rPr lang="en-US" b="1" i="1" dirty="0"/>
              <a:t>However, we will go through how we use </a:t>
            </a:r>
            <a:r>
              <a:rPr lang="en-US" b="1" i="1" dirty="0" err="1"/>
              <a:t>Jupyter</a:t>
            </a:r>
            <a:r>
              <a:rPr lang="en-US" b="1" i="1" dirty="0"/>
              <a:t> Notebooks in the first class, so don’t worry if none of this makes sense to you.</a:t>
            </a:r>
          </a:p>
          <a:p>
            <a:pPr lvl="1"/>
            <a:endParaRPr lang="en-US" dirty="0"/>
          </a:p>
          <a:p>
            <a:pPr lvl="1"/>
            <a:endParaRPr lang="en-US" dirty="0"/>
          </a:p>
        </p:txBody>
      </p:sp>
    </p:spTree>
    <p:extLst>
      <p:ext uri="{BB962C8B-B14F-4D97-AF65-F5344CB8AC3E}">
        <p14:creationId xmlns:p14="http://schemas.microsoft.com/office/powerpoint/2010/main" val="319880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684A-535C-6C42-BE66-3506E69CDB50}"/>
              </a:ext>
            </a:extLst>
          </p:cNvPr>
          <p:cNvSpPr>
            <a:spLocks noGrp="1"/>
          </p:cNvSpPr>
          <p:nvPr>
            <p:ph type="title"/>
          </p:nvPr>
        </p:nvSpPr>
        <p:spPr>
          <a:xfrm>
            <a:off x="252919" y="1123837"/>
            <a:ext cx="3111604" cy="4601183"/>
          </a:xfrm>
        </p:spPr>
        <p:txBody>
          <a:bodyPr/>
          <a:lstStyle/>
          <a:p>
            <a:r>
              <a:rPr lang="en-US" dirty="0" err="1"/>
              <a:t>DataCamp.com</a:t>
            </a:r>
            <a:endParaRPr lang="en-US" dirty="0"/>
          </a:p>
        </p:txBody>
      </p:sp>
      <p:pic>
        <p:nvPicPr>
          <p:cNvPr id="7" name="Content Placeholder 6">
            <a:extLst>
              <a:ext uri="{FF2B5EF4-FFF2-40B4-BE49-F238E27FC236}">
                <a16:creationId xmlns:a16="http://schemas.microsoft.com/office/drawing/2014/main" id="{423352A9-BFBE-AC44-A2F8-DD56974863B1}"/>
              </a:ext>
            </a:extLst>
          </p:cNvPr>
          <p:cNvPicPr>
            <a:picLocks noGrp="1" noChangeAspect="1"/>
          </p:cNvPicPr>
          <p:nvPr>
            <p:ph idx="1"/>
          </p:nvPr>
        </p:nvPicPr>
        <p:blipFill>
          <a:blip r:embed="rId2"/>
          <a:stretch>
            <a:fillRect/>
          </a:stretch>
        </p:blipFill>
        <p:spPr>
          <a:xfrm>
            <a:off x="3695116" y="867957"/>
            <a:ext cx="7830581" cy="3044286"/>
          </a:xfrm>
        </p:spPr>
      </p:pic>
      <p:sp>
        <p:nvSpPr>
          <p:cNvPr id="8" name="TextBox 7">
            <a:extLst>
              <a:ext uri="{FF2B5EF4-FFF2-40B4-BE49-F238E27FC236}">
                <a16:creationId xmlns:a16="http://schemas.microsoft.com/office/drawing/2014/main" id="{AB556A68-59C1-024F-AFA3-C5865E7DDB8E}"/>
              </a:ext>
            </a:extLst>
          </p:cNvPr>
          <p:cNvSpPr txBox="1"/>
          <p:nvPr/>
        </p:nvSpPr>
        <p:spPr>
          <a:xfrm>
            <a:off x="4876504" y="4141809"/>
            <a:ext cx="6295292" cy="2308324"/>
          </a:xfrm>
          <a:prstGeom prst="rect">
            <a:avLst/>
          </a:prstGeom>
          <a:noFill/>
        </p:spPr>
        <p:txBody>
          <a:bodyPr wrap="square" rtlCol="0">
            <a:spAutoFit/>
          </a:bodyPr>
          <a:lstStyle/>
          <a:p>
            <a:r>
              <a:rPr lang="en-US" b="1" dirty="0">
                <a:solidFill>
                  <a:srgbClr val="64B8CF"/>
                </a:solidFill>
                <a:latin typeface="Calibri" panose="020F0502020204030204" pitchFamily="34" charset="0"/>
                <a:cs typeface="Calibri" panose="020F0502020204030204" pitchFamily="34" charset="0"/>
              </a:rPr>
              <a:t>Note #1: We have a private ”Academic Classroom” on </a:t>
            </a:r>
            <a:r>
              <a:rPr lang="en-US" b="1" dirty="0" err="1">
                <a:solidFill>
                  <a:srgbClr val="64B8CF"/>
                </a:solidFill>
                <a:latin typeface="Calibri" panose="020F0502020204030204" pitchFamily="34" charset="0"/>
                <a:cs typeface="Calibri" panose="020F0502020204030204" pitchFamily="34" charset="0"/>
              </a:rPr>
              <a:t>DataCamp.com</a:t>
            </a:r>
            <a:r>
              <a:rPr lang="en-US" b="1" dirty="0">
                <a:solidFill>
                  <a:srgbClr val="64B8CF"/>
                </a:solidFill>
                <a:latin typeface="Calibri" panose="020F0502020204030204" pitchFamily="34" charset="0"/>
                <a:cs typeface="Calibri" panose="020F0502020204030204" pitchFamily="34" charset="0"/>
              </a:rPr>
              <a:t> from which tutorials may occasionally be assigned for homework to introduce you to a particular Python programming topic – but they will not be part of your grade. </a:t>
            </a:r>
          </a:p>
          <a:p>
            <a:endParaRPr lang="en-US" b="1" dirty="0">
              <a:solidFill>
                <a:srgbClr val="64B8CF"/>
              </a:solidFill>
              <a:latin typeface="Calibri" panose="020F0502020204030204" pitchFamily="34" charset="0"/>
              <a:cs typeface="Calibri" panose="020F0502020204030204" pitchFamily="34" charset="0"/>
            </a:endParaRPr>
          </a:p>
          <a:p>
            <a:r>
              <a:rPr lang="en-US" b="1" dirty="0">
                <a:solidFill>
                  <a:srgbClr val="64B8CF"/>
                </a:solidFill>
                <a:latin typeface="Calibri" panose="020F0502020204030204" pitchFamily="34" charset="0"/>
                <a:cs typeface="Calibri" panose="020F0502020204030204" pitchFamily="34" charset="0"/>
              </a:rPr>
              <a:t>Note #2: As part of the </a:t>
            </a:r>
            <a:r>
              <a:rPr lang="en-US" b="1" dirty="0" err="1">
                <a:solidFill>
                  <a:srgbClr val="64B8CF"/>
                </a:solidFill>
                <a:latin typeface="Calibri" panose="020F0502020204030204" pitchFamily="34" charset="0"/>
                <a:cs typeface="Calibri" panose="020F0502020204030204" pitchFamily="34" charset="0"/>
              </a:rPr>
              <a:t>DataCamp</a:t>
            </a:r>
            <a:r>
              <a:rPr lang="en-US" b="1" dirty="0">
                <a:solidFill>
                  <a:srgbClr val="64B8CF"/>
                </a:solidFill>
                <a:latin typeface="Calibri" panose="020F0502020204030204" pitchFamily="34" charset="0"/>
                <a:cs typeface="Calibri" panose="020F0502020204030204" pitchFamily="34" charset="0"/>
              </a:rPr>
              <a:t> ”Academic Classroom” you have free access to all of </a:t>
            </a:r>
            <a:r>
              <a:rPr lang="en-US" b="1" dirty="0" err="1">
                <a:solidFill>
                  <a:srgbClr val="64B8CF"/>
                </a:solidFill>
                <a:latin typeface="Calibri" panose="020F0502020204030204" pitchFamily="34" charset="0"/>
                <a:cs typeface="Calibri" panose="020F0502020204030204" pitchFamily="34" charset="0"/>
              </a:rPr>
              <a:t>DataCamp’s</a:t>
            </a:r>
            <a:r>
              <a:rPr lang="en-US" b="1" dirty="0">
                <a:solidFill>
                  <a:srgbClr val="64B8CF"/>
                </a:solidFill>
                <a:latin typeface="Calibri" panose="020F0502020204030204" pitchFamily="34" charset="0"/>
                <a:cs typeface="Calibri" panose="020F0502020204030204" pitchFamily="34" charset="0"/>
              </a:rPr>
              <a:t> tutorials for the next 6 months – so make good use of it for extra learning!</a:t>
            </a:r>
          </a:p>
        </p:txBody>
      </p:sp>
    </p:spTree>
    <p:extLst>
      <p:ext uri="{BB962C8B-B14F-4D97-AF65-F5344CB8AC3E}">
        <p14:creationId xmlns:p14="http://schemas.microsoft.com/office/powerpoint/2010/main" val="176960381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{5935DAB2-592F-9740-9257-184BDF08F741}tf10001124</Template>
  <TotalTime>9871</TotalTime>
  <Words>431</Words>
  <Application>Microsoft Macintosh PowerPoint</Application>
  <PresentationFormat>Widescreen</PresentationFormat>
  <Paragraphs>39</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Corbel</vt:lpstr>
      <vt:lpstr>Wingdings</vt:lpstr>
      <vt:lpstr>Wingdings 2</vt:lpstr>
      <vt:lpstr>Frame</vt:lpstr>
      <vt:lpstr>GEOG-G489/589 Python Programming</vt:lpstr>
      <vt:lpstr>Video Introduction</vt:lpstr>
      <vt:lpstr>What is programming?  Why is it important?  Why program/code in Python?</vt:lpstr>
      <vt:lpstr>Syllabus  Please through the syllabus carefully this week and email me if you have any questions</vt:lpstr>
      <vt:lpstr>Syllabus</vt:lpstr>
      <vt:lpstr>Course Format</vt:lpstr>
      <vt:lpstr>Grading and final project</vt:lpstr>
      <vt:lpstr>Brief Introduction to Jupyter Notebook</vt:lpstr>
      <vt:lpstr>DataCamp.com</vt:lpstr>
      <vt:lpstr>In-class Exercise Week 1</vt:lpstr>
      <vt:lpstr>In-class exercises Week 1:   DataCamp.com tutorials to introduce you to the basics (or refresh your memory!)</vt:lpstr>
      <vt:lpstr>In-class exercises Week 1:   DataCamp.com tutorials to introduce you to the basics (or refresh your memory!)</vt:lpstr>
      <vt:lpstr>Class Expectations Questionnaire</vt:lpstr>
      <vt:lpstr>1st Week assignments: Python Basics, Python Lists and Course Expectations Questionnaire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GEOG-G440/540 Python Programming</dc:title>
  <dc:creator>Microsoft Office User</dc:creator>
  <cp:lastModifiedBy>Microsoft Office User</cp:lastModifiedBy>
  <cp:revision>35</cp:revision>
  <dcterms:created xsi:type="dcterms:W3CDTF">2019-01-03T23:31:12Z</dcterms:created>
  <dcterms:modified xsi:type="dcterms:W3CDTF">2019-09-03T17:41:43Z</dcterms:modified>
</cp:coreProperties>
</file>