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35"/>
  </p:notesMasterIdLst>
  <p:sldIdLst>
    <p:sldId id="256" r:id="rId2"/>
    <p:sldId id="264" r:id="rId3"/>
    <p:sldId id="265" r:id="rId4"/>
    <p:sldId id="266" r:id="rId5"/>
    <p:sldId id="267" r:id="rId6"/>
    <p:sldId id="268" r:id="rId7"/>
    <p:sldId id="271" r:id="rId8"/>
    <p:sldId id="270" r:id="rId9"/>
    <p:sldId id="269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15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23A3F-C8B8-964F-9C14-E087F44F46FE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84AA1-6CE7-C247-8307-04DAEED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4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6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8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1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9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5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3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6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6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7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7E04-5172-8647-A88A-487CDF783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GEOG-G489/589</a:t>
            </a:r>
            <a:br>
              <a:rPr lang="en-US" dirty="0"/>
            </a:br>
            <a:r>
              <a:rPr lang="en-US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B98CF-8EF7-F44A-9FBB-8383333AC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Natasha </a:t>
            </a:r>
            <a:r>
              <a:rPr lang="en-US" dirty="0" err="1"/>
              <a:t>MacBean</a:t>
            </a:r>
            <a:endParaRPr lang="en-US" dirty="0"/>
          </a:p>
          <a:p>
            <a:r>
              <a:rPr lang="en-US" dirty="0"/>
              <a:t>String splitting and Introduction to Seaborn</a:t>
            </a:r>
          </a:p>
        </p:txBody>
      </p:sp>
    </p:spTree>
    <p:extLst>
      <p:ext uri="{BB962C8B-B14F-4D97-AF65-F5344CB8AC3E}">
        <p14:creationId xmlns:p14="http://schemas.microsoft.com/office/powerpoint/2010/main" val="14671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6D31-F1E5-F049-86DA-A6E183AF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Lineplot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6C821C-9022-DC41-B087-0235FDC0B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8126" y="978021"/>
            <a:ext cx="6944335" cy="4895623"/>
          </a:xfrm>
        </p:spPr>
      </p:pic>
    </p:spTree>
    <p:extLst>
      <p:ext uri="{BB962C8B-B14F-4D97-AF65-F5344CB8AC3E}">
        <p14:creationId xmlns:p14="http://schemas.microsoft.com/office/powerpoint/2010/main" val="14334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CEF1-8F5D-E14F-A98D-C539D54A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5D5FA-EDFE-B14F-851C-EC0B633A0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498" y="1123837"/>
            <a:ext cx="6954059" cy="4601182"/>
          </a:xfrm>
        </p:spPr>
      </p:pic>
    </p:spTree>
    <p:extLst>
      <p:ext uri="{BB962C8B-B14F-4D97-AF65-F5344CB8AC3E}">
        <p14:creationId xmlns:p14="http://schemas.microsoft.com/office/powerpoint/2010/main" val="254510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D936-6249-F34F-97ED-ED368482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mins to practice loading seaborn and simple plots…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840C7-D0F2-6C49-A417-1803B6C9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2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09DB-FEB9-D146-B443-F0C89786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mini segue into string splitting to get information from your filename (or change your filename)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64407-FB3C-E246-BC1B-57145EE56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89"/>
          <a:stretch/>
        </p:blipFill>
        <p:spPr>
          <a:xfrm>
            <a:off x="3613538" y="1751439"/>
            <a:ext cx="8578462" cy="33551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A67AFA-9912-2E41-9B54-054E864932E2}"/>
              </a:ext>
            </a:extLst>
          </p:cNvPr>
          <p:cNvSpPr txBox="1"/>
          <p:nvPr/>
        </p:nvSpPr>
        <p:spPr>
          <a:xfrm>
            <a:off x="6582508" y="336103"/>
            <a:ext cx="4818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64B8CF"/>
                </a:solidFill>
              </a:rPr>
              <a:t>os</a:t>
            </a:r>
            <a:r>
              <a:rPr lang="en-US" dirty="0">
                <a:solidFill>
                  <a:srgbClr val="64B8CF"/>
                </a:solidFill>
              </a:rPr>
              <a:t> is another useful python library that connects to a range of operating system commands: https://</a:t>
            </a:r>
            <a:r>
              <a:rPr lang="en-US" dirty="0" err="1">
                <a:solidFill>
                  <a:srgbClr val="64B8CF"/>
                </a:solidFill>
              </a:rPr>
              <a:t>docs.python.org</a:t>
            </a:r>
            <a:r>
              <a:rPr lang="en-US" dirty="0">
                <a:solidFill>
                  <a:srgbClr val="64B8CF"/>
                </a:solidFill>
              </a:rPr>
              <a:t>/3/library/</a:t>
            </a:r>
            <a:r>
              <a:rPr lang="en-US" dirty="0" err="1">
                <a:solidFill>
                  <a:srgbClr val="64B8CF"/>
                </a:solidFill>
              </a:rPr>
              <a:t>os.html</a:t>
            </a:r>
            <a:endParaRPr lang="en-US" dirty="0">
              <a:solidFill>
                <a:srgbClr val="64B8CF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0085FE-11AF-7848-AD75-5B962065A7CF}"/>
              </a:ext>
            </a:extLst>
          </p:cNvPr>
          <p:cNvCxnSpPr/>
          <p:nvPr/>
        </p:nvCxnSpPr>
        <p:spPr>
          <a:xfrm flipH="1">
            <a:off x="5216769" y="609600"/>
            <a:ext cx="1383323" cy="125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98C7E7-3CF5-F24B-A8AF-832505B49402}"/>
              </a:ext>
            </a:extLst>
          </p:cNvPr>
          <p:cNvSpPr txBox="1"/>
          <p:nvPr/>
        </p:nvSpPr>
        <p:spPr>
          <a:xfrm>
            <a:off x="7602415" y="4650195"/>
            <a:ext cx="481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4B8CF"/>
                </a:solidFill>
              </a:rPr>
              <a:t>The command “</a:t>
            </a:r>
            <a:r>
              <a:rPr lang="en-US" dirty="0" err="1">
                <a:solidFill>
                  <a:srgbClr val="64B8CF"/>
                </a:solidFill>
              </a:rPr>
              <a:t>basename</a:t>
            </a:r>
            <a:r>
              <a:rPr lang="en-US" dirty="0">
                <a:solidFill>
                  <a:srgbClr val="64B8CF"/>
                </a:solidFill>
              </a:rPr>
              <a:t>” gets the filename and cuts out the rest of the file path…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D2EE8C-0DBC-2545-8275-891459748DA6}"/>
              </a:ext>
            </a:extLst>
          </p:cNvPr>
          <p:cNvCxnSpPr/>
          <p:nvPr/>
        </p:nvCxnSpPr>
        <p:spPr>
          <a:xfrm flipH="1" flipV="1">
            <a:off x="5908430" y="3974123"/>
            <a:ext cx="1652955" cy="82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82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09DB-FEB9-D146-B443-F0C89786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splitting using the method “.split”</a:t>
            </a:r>
            <a:br>
              <a:rPr lang="en-US" dirty="0"/>
            </a:br>
            <a:br>
              <a:rPr lang="en-US" dirty="0"/>
            </a:br>
            <a:r>
              <a:rPr lang="en-US" i="1" dirty="0" err="1"/>
              <a:t>string</a:t>
            </a:r>
            <a:r>
              <a:rPr lang="en-US" dirty="0" err="1"/>
              <a:t>.split</a:t>
            </a:r>
            <a:r>
              <a:rPr lang="en-US" dirty="0"/>
              <a:t>()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2ED721-9C88-004D-8961-6EF429D02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5141" y="2144468"/>
            <a:ext cx="7683944" cy="303713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389A2F-1307-E642-B358-5B545A28D31C}"/>
              </a:ext>
            </a:extLst>
          </p:cNvPr>
          <p:cNvSpPr txBox="1"/>
          <p:nvPr/>
        </p:nvSpPr>
        <p:spPr>
          <a:xfrm>
            <a:off x="6582508" y="336103"/>
            <a:ext cx="4818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4B8CF"/>
                </a:solidFill>
              </a:rPr>
              <a:t>The argument in the split method is which character you want to use to split up the string, e.g. we have </a:t>
            </a:r>
          </a:p>
          <a:p>
            <a:r>
              <a:rPr lang="en-US" b="1" dirty="0">
                <a:solidFill>
                  <a:srgbClr val="64B8CF"/>
                </a:solidFill>
              </a:rPr>
              <a:t>FLUXNET_US-Wkg_Daily_1989-2014.csv</a:t>
            </a:r>
          </a:p>
          <a:p>
            <a:r>
              <a:rPr lang="en-US" dirty="0">
                <a:solidFill>
                  <a:srgbClr val="64B8CF"/>
                </a:solidFill>
              </a:rPr>
              <a:t>So here I split using the underscore…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3FB2E5-0CE2-1E4F-ABA8-C29A5D4DFD67}"/>
              </a:ext>
            </a:extLst>
          </p:cNvPr>
          <p:cNvCxnSpPr>
            <a:cxnSpLocks/>
          </p:cNvCxnSpPr>
          <p:nvPr/>
        </p:nvCxnSpPr>
        <p:spPr>
          <a:xfrm>
            <a:off x="9788769" y="1813431"/>
            <a:ext cx="246185" cy="104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01D879-0E85-7343-A017-31F993EF0300}"/>
              </a:ext>
            </a:extLst>
          </p:cNvPr>
          <p:cNvSpPr txBox="1"/>
          <p:nvPr/>
        </p:nvSpPr>
        <p:spPr>
          <a:xfrm>
            <a:off x="5726724" y="5868001"/>
            <a:ext cx="481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4B8CF"/>
                </a:solidFill>
              </a:rPr>
              <a:t>The result is a </a:t>
            </a:r>
            <a:r>
              <a:rPr lang="en-US" b="1" dirty="0">
                <a:solidFill>
                  <a:srgbClr val="64B8CF"/>
                </a:solidFill>
              </a:rPr>
              <a:t>list</a:t>
            </a:r>
            <a:r>
              <a:rPr lang="en-US" dirty="0">
                <a:solidFill>
                  <a:srgbClr val="64B8CF"/>
                </a:solidFill>
              </a:rPr>
              <a:t> with each element containing the split string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2FC7A0-B676-BB47-A749-FC39B51F7FB1}"/>
              </a:ext>
            </a:extLst>
          </p:cNvPr>
          <p:cNvCxnSpPr/>
          <p:nvPr/>
        </p:nvCxnSpPr>
        <p:spPr>
          <a:xfrm flipH="1" flipV="1">
            <a:off x="6236677" y="5040923"/>
            <a:ext cx="222738" cy="77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784901-876D-B84E-9721-A33F3E8F60D4}"/>
              </a:ext>
            </a:extLst>
          </p:cNvPr>
          <p:cNvCxnSpPr>
            <a:cxnSpLocks/>
          </p:cNvCxnSpPr>
          <p:nvPr/>
        </p:nvCxnSpPr>
        <p:spPr>
          <a:xfrm flipV="1">
            <a:off x="7174155" y="4994032"/>
            <a:ext cx="164491" cy="87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5B1FBB-4665-CC45-A1C5-0814CD070F76}"/>
              </a:ext>
            </a:extLst>
          </p:cNvPr>
          <p:cNvCxnSpPr>
            <a:stCxn id="17" idx="0"/>
          </p:cNvCxnSpPr>
          <p:nvPr/>
        </p:nvCxnSpPr>
        <p:spPr>
          <a:xfrm flipV="1">
            <a:off x="8135817" y="5087816"/>
            <a:ext cx="422029" cy="78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8296C7-BCA3-6F4C-9C54-299F5FFAF788}"/>
              </a:ext>
            </a:extLst>
          </p:cNvPr>
          <p:cNvCxnSpPr/>
          <p:nvPr/>
        </p:nvCxnSpPr>
        <p:spPr>
          <a:xfrm flipV="1">
            <a:off x="9257851" y="5040923"/>
            <a:ext cx="777103" cy="82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164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FE4A-36AE-6549-86E2-7DFEBF54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now index the list containing the split string to get at specific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CC0EA0-BFDB-1944-BE11-E4D5CB472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729" y="0"/>
            <a:ext cx="7281979" cy="30102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5D3F3-A65A-4549-A88E-9D40E522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051" y="3285025"/>
            <a:ext cx="7287579" cy="313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22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935F-2E8C-AB45-B501-B6E4657E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using different characters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CB1CAE-CDCB-7B4E-8BC7-131B96C40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753" y="1650144"/>
            <a:ext cx="7973882" cy="33438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7DD1B6-3EE9-7D44-81EF-B855D827B0D6}"/>
              </a:ext>
            </a:extLst>
          </p:cNvPr>
          <p:cNvSpPr txBox="1"/>
          <p:nvPr/>
        </p:nvSpPr>
        <p:spPr>
          <a:xfrm>
            <a:off x="5351586" y="5401854"/>
            <a:ext cx="510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64B8CF"/>
                </a:solidFill>
              </a:rPr>
              <a:t>Why might we want to remove the file extension?</a:t>
            </a:r>
          </a:p>
        </p:txBody>
      </p:sp>
    </p:spTree>
    <p:extLst>
      <p:ext uri="{BB962C8B-B14F-4D97-AF65-F5344CB8AC3E}">
        <p14:creationId xmlns:p14="http://schemas.microsoft.com/office/powerpoint/2010/main" val="118608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BA23-366B-4445-9BFF-8ED85035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string split to create new filenames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7DF4F4-9BDF-624D-B25B-C98C38F12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7476" y="2077548"/>
            <a:ext cx="7387773" cy="2424113"/>
          </a:xfrm>
        </p:spPr>
      </p:pic>
    </p:spTree>
    <p:extLst>
      <p:ext uri="{BB962C8B-B14F-4D97-AF65-F5344CB8AC3E}">
        <p14:creationId xmlns:p14="http://schemas.microsoft.com/office/powerpoint/2010/main" val="120173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5408-FA7A-3B41-9A59-3E2AEBBA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string up further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0EACD0-A5C4-814C-8509-FFB0B4253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783"/>
          <a:stretch/>
        </p:blipFill>
        <p:spPr>
          <a:xfrm>
            <a:off x="3775930" y="1748325"/>
            <a:ext cx="7453390" cy="26829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D93C1-5ECB-7948-8B24-AC38AC9EDC66}"/>
              </a:ext>
            </a:extLst>
          </p:cNvPr>
          <p:cNvSpPr txBox="1"/>
          <p:nvPr/>
        </p:nvSpPr>
        <p:spPr>
          <a:xfrm>
            <a:off x="6582508" y="336103"/>
            <a:ext cx="481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4B8CF"/>
                </a:solidFill>
              </a:rPr>
              <a:t>You can keep splitting the string up further with extra split commands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F24227-8F9B-0B49-81C7-0C26FFF18635}"/>
              </a:ext>
            </a:extLst>
          </p:cNvPr>
          <p:cNvCxnSpPr>
            <a:cxnSpLocks/>
          </p:cNvCxnSpPr>
          <p:nvPr/>
        </p:nvCxnSpPr>
        <p:spPr>
          <a:xfrm flipH="1">
            <a:off x="8311661" y="982434"/>
            <a:ext cx="433754" cy="142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9F8242-E535-DC48-A60C-81546BC9A30B}"/>
              </a:ext>
            </a:extLst>
          </p:cNvPr>
          <p:cNvCxnSpPr>
            <a:stCxn id="6" idx="2"/>
          </p:cNvCxnSpPr>
          <p:nvPr/>
        </p:nvCxnSpPr>
        <p:spPr>
          <a:xfrm>
            <a:off x="8991601" y="982434"/>
            <a:ext cx="1019907" cy="142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35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B9C2-4E0F-184C-BB47-17010462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information from your filename using </a:t>
            </a:r>
            <a:r>
              <a:rPr lang="en-US" dirty="0" err="1"/>
              <a:t>string.split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C7D211-1BF3-4B4F-AF83-1C7F791C8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087" y="3041281"/>
            <a:ext cx="8161373" cy="3641728"/>
          </a:xfrm>
        </p:spPr>
      </p:pic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9B8ACB29-EC71-094F-AA2F-77BEDA4B2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739" y="0"/>
            <a:ext cx="6077516" cy="240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B9D3-09EB-424F-892D-49877E46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don’t want to start at the beginning of a loop?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1D3E06-9D0C-C14B-9446-CCF45FBCE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3962" y="1886070"/>
            <a:ext cx="7139674" cy="2451467"/>
          </a:xfrm>
        </p:spPr>
      </p:pic>
    </p:spTree>
    <p:extLst>
      <p:ext uri="{BB962C8B-B14F-4D97-AF65-F5344CB8AC3E}">
        <p14:creationId xmlns:p14="http://schemas.microsoft.com/office/powerpoint/2010/main" val="2627784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5817-F894-9B4D-AD3E-92746314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way of accessing information using slicing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76B71-20F2-0A4E-AB26-86D49F3CA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1934" y="2826692"/>
            <a:ext cx="6652354" cy="36047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4127A6-1524-A24B-B224-C45BBE4867C1}"/>
              </a:ext>
            </a:extLst>
          </p:cNvPr>
          <p:cNvSpPr txBox="1"/>
          <p:nvPr/>
        </p:nvSpPr>
        <p:spPr>
          <a:xfrm>
            <a:off x="7496036" y="1677560"/>
            <a:ext cx="326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4B8CF"/>
                </a:solidFill>
              </a:rPr>
              <a:t>You can slice the entire filename by the character 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792225-F2A8-DA44-9262-182A9A58243A}"/>
              </a:ext>
            </a:extLst>
          </p:cNvPr>
          <p:cNvCxnSpPr>
            <a:cxnSpLocks/>
          </p:cNvCxnSpPr>
          <p:nvPr/>
        </p:nvCxnSpPr>
        <p:spPr>
          <a:xfrm>
            <a:off x="10034954" y="2126177"/>
            <a:ext cx="351693" cy="141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2B34060-A911-D641-A6DF-2750D60D5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61765"/>
          <a:stretch/>
        </p:blipFill>
        <p:spPr>
          <a:xfrm>
            <a:off x="3508335" y="0"/>
            <a:ext cx="3349970" cy="167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2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1008-92F9-5C44-B902-6AD9FE28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5-10 minute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1050-DC82-6F49-8702-9BF4BEAA4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64B8CF"/>
                </a:solidFill>
              </a:rPr>
              <a:t>Create a loop like the one I have just shown you to access the “years” from the filename</a:t>
            </a:r>
          </a:p>
        </p:txBody>
      </p:sp>
    </p:spTree>
    <p:extLst>
      <p:ext uri="{BB962C8B-B14F-4D97-AF65-F5344CB8AC3E}">
        <p14:creationId xmlns:p14="http://schemas.microsoft.com/office/powerpoint/2010/main" val="3766342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EB3B-3D8A-EB47-8A4E-755BDE8D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 plots to summarize information across sites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26645B-FF7B-8D45-8A1B-2FBCB019D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599" y="892052"/>
            <a:ext cx="8140553" cy="46011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63868-E214-1B41-A437-625D19BCF022}"/>
              </a:ext>
            </a:extLst>
          </p:cNvPr>
          <p:cNvSpPr txBox="1"/>
          <p:nvPr/>
        </p:nvSpPr>
        <p:spPr>
          <a:xfrm>
            <a:off x="8368402" y="2453979"/>
            <a:ext cx="3265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4B8CF"/>
                </a:solidFill>
              </a:rPr>
              <a:t>As you read in each file into a </a:t>
            </a:r>
            <a:r>
              <a:rPr lang="en-US" dirty="0" err="1">
                <a:solidFill>
                  <a:srgbClr val="64B8CF"/>
                </a:solidFill>
              </a:rPr>
              <a:t>dataframe</a:t>
            </a:r>
            <a:r>
              <a:rPr lang="en-US" dirty="0">
                <a:solidFill>
                  <a:srgbClr val="64B8CF"/>
                </a:solidFill>
              </a:rPr>
              <a:t>, you can add information to the </a:t>
            </a:r>
            <a:r>
              <a:rPr lang="en-US" dirty="0" err="1">
                <a:solidFill>
                  <a:srgbClr val="64B8CF"/>
                </a:solidFill>
              </a:rPr>
              <a:t>dataframe</a:t>
            </a:r>
            <a:r>
              <a:rPr lang="en-US" dirty="0">
                <a:solidFill>
                  <a:srgbClr val="64B8CF"/>
                </a:solidFill>
              </a:rPr>
              <a:t> about that file/site – in this case, just the site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A5DD8C-BDD3-394D-8B79-6CE10A41CDCA}"/>
              </a:ext>
            </a:extLst>
          </p:cNvPr>
          <p:cNvCxnSpPr>
            <a:cxnSpLocks/>
          </p:cNvCxnSpPr>
          <p:nvPr/>
        </p:nvCxnSpPr>
        <p:spPr>
          <a:xfrm flipH="1">
            <a:off x="5533293" y="3451728"/>
            <a:ext cx="26376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9B683A-3660-5E4C-A094-7C2C584262A7}"/>
              </a:ext>
            </a:extLst>
          </p:cNvPr>
          <p:cNvSpPr txBox="1"/>
          <p:nvPr/>
        </p:nvSpPr>
        <p:spPr>
          <a:xfrm>
            <a:off x="7278156" y="4852146"/>
            <a:ext cx="326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4B8CF"/>
                </a:solidFill>
              </a:rPr>
              <a:t>A new column will appear</a:t>
            </a:r>
          </a:p>
        </p:txBody>
      </p:sp>
    </p:spTree>
    <p:extLst>
      <p:ext uri="{BB962C8B-B14F-4D97-AF65-F5344CB8AC3E}">
        <p14:creationId xmlns:p14="http://schemas.microsoft.com/office/powerpoint/2010/main" val="3158014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BC9E-02D0-194D-889E-E068B46C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</a:t>
            </a:r>
            <a:r>
              <a:rPr lang="en-US" dirty="0" err="1"/>
              <a:t>dataframes</a:t>
            </a:r>
            <a:r>
              <a:rPr lang="en-US" dirty="0"/>
              <a:t> to a list to concatenate multiple </a:t>
            </a:r>
            <a:r>
              <a:rPr lang="en-US" dirty="0" err="1"/>
              <a:t>dfs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96B7C86-490D-0845-9C54-7AD248081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3038" y="744540"/>
            <a:ext cx="7060420" cy="492308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FA3ED5-1D5B-DA45-B95E-587DD2A5CBF5}"/>
              </a:ext>
            </a:extLst>
          </p:cNvPr>
          <p:cNvSpPr txBox="1"/>
          <p:nvPr/>
        </p:nvSpPr>
        <p:spPr>
          <a:xfrm>
            <a:off x="8368401" y="4083487"/>
            <a:ext cx="222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4B8CF"/>
                </a:solidFill>
              </a:rPr>
              <a:t>Append each </a:t>
            </a:r>
            <a:r>
              <a:rPr lang="en-US" b="1" dirty="0" err="1">
                <a:solidFill>
                  <a:srgbClr val="64B8CF"/>
                </a:solidFill>
              </a:rPr>
              <a:t>dataframe</a:t>
            </a:r>
            <a:r>
              <a:rPr lang="en-US" b="1" dirty="0">
                <a:solidFill>
                  <a:srgbClr val="64B8CF"/>
                </a:solidFill>
              </a:rPr>
              <a:t> to a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A9DE5E-5627-0142-92AD-5E38DE66E1CD}"/>
              </a:ext>
            </a:extLst>
          </p:cNvPr>
          <p:cNvSpPr txBox="1"/>
          <p:nvPr/>
        </p:nvSpPr>
        <p:spPr>
          <a:xfrm>
            <a:off x="9142124" y="5078689"/>
            <a:ext cx="2229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4B8CF"/>
                </a:solidFill>
              </a:rPr>
              <a:t>Use </a:t>
            </a:r>
            <a:r>
              <a:rPr lang="en-US" b="1" dirty="0" err="1">
                <a:solidFill>
                  <a:srgbClr val="64B8CF"/>
                </a:solidFill>
              </a:rPr>
              <a:t>pd.concat</a:t>
            </a:r>
            <a:r>
              <a:rPr lang="en-US" b="1" dirty="0">
                <a:solidFill>
                  <a:srgbClr val="64B8CF"/>
                </a:solidFill>
              </a:rPr>
              <a:t>() method to concatenate that list to a new </a:t>
            </a:r>
            <a:r>
              <a:rPr lang="en-US" b="1" dirty="0" err="1">
                <a:solidFill>
                  <a:srgbClr val="64B8CF"/>
                </a:solidFill>
              </a:rPr>
              <a:t>dataframe</a:t>
            </a:r>
            <a:endParaRPr lang="en-US" b="1" dirty="0">
              <a:solidFill>
                <a:srgbClr val="64B8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41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BC9E-02D0-194D-889E-E068B46C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</a:t>
            </a:r>
            <a:r>
              <a:rPr lang="en-US" dirty="0" err="1"/>
              <a:t>dataframes</a:t>
            </a:r>
            <a:r>
              <a:rPr lang="en-US" dirty="0"/>
              <a:t> to a list to concatenate multiple </a:t>
            </a:r>
            <a:r>
              <a:rPr lang="en-US" dirty="0" err="1"/>
              <a:t>dfs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878C7D-9000-4C46-840C-C03BF8845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21" b="1"/>
          <a:stretch/>
        </p:blipFill>
        <p:spPr>
          <a:xfrm>
            <a:off x="4199427" y="3528645"/>
            <a:ext cx="7036282" cy="171156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1C1838-D2FE-1148-979C-AF8070561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427" y="512171"/>
            <a:ext cx="6615160" cy="23675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B272F9-691D-EA41-AC58-A255D508961B}"/>
              </a:ext>
            </a:extLst>
          </p:cNvPr>
          <p:cNvSpPr txBox="1"/>
          <p:nvPr/>
        </p:nvSpPr>
        <p:spPr>
          <a:xfrm>
            <a:off x="4199427" y="5725020"/>
            <a:ext cx="7036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4B8CF"/>
                </a:solidFill>
              </a:rPr>
              <a:t>Now you have all the data for each site in the same </a:t>
            </a:r>
            <a:r>
              <a:rPr lang="en-US" sz="2000" b="1" dirty="0" err="1">
                <a:solidFill>
                  <a:srgbClr val="64B8CF"/>
                </a:solidFill>
              </a:rPr>
              <a:t>dataframe</a:t>
            </a:r>
            <a:r>
              <a:rPr lang="en-US" sz="2000" b="1" dirty="0">
                <a:solidFill>
                  <a:srgbClr val="64B8C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50499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D3A1-D6D4-704D-9798-B5EC952C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of </a:t>
            </a:r>
            <a:r>
              <a:rPr lang="en-US" dirty="0" err="1"/>
              <a:t>Seaborn’s</a:t>
            </a:r>
            <a:r>
              <a:rPr lang="en-US" dirty="0"/>
              <a:t> powerful tricks – making use of that extra information while plotting with “hue” argument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C9FE9C-D58E-3343-8A5D-95227F306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571" y="1405948"/>
            <a:ext cx="7216733" cy="40461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1CA2DA-FFEE-214D-92C8-8E024E3E58FD}"/>
              </a:ext>
            </a:extLst>
          </p:cNvPr>
          <p:cNvSpPr txBox="1"/>
          <p:nvPr/>
        </p:nvSpPr>
        <p:spPr>
          <a:xfrm>
            <a:off x="7634567" y="65763"/>
            <a:ext cx="3436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4B8CF"/>
                </a:solidFill>
              </a:rPr>
              <a:t>Hue argument takes column name with which you want to separate your data </a:t>
            </a:r>
            <a:r>
              <a:rPr lang="en-US" dirty="0">
                <a:solidFill>
                  <a:srgbClr val="64B8CF"/>
                </a:solidFill>
                <a:sym typeface="Wingdings" pitchFamily="2" charset="2"/>
              </a:rPr>
              <a:t> acts to create an easy legend</a:t>
            </a:r>
            <a:endParaRPr lang="en-US" dirty="0">
              <a:solidFill>
                <a:srgbClr val="64B8CF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6E8E9D-9C5D-3F4E-8C17-B3BC3A061729}"/>
              </a:ext>
            </a:extLst>
          </p:cNvPr>
          <p:cNvCxnSpPr>
            <a:cxnSpLocks/>
          </p:cNvCxnSpPr>
          <p:nvPr/>
        </p:nvCxnSpPr>
        <p:spPr>
          <a:xfrm>
            <a:off x="9859108" y="1019908"/>
            <a:ext cx="164123" cy="49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77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3A67-BDEC-1A45-8C8B-6BE5A633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54DBEF-CB7D-774D-8FE1-F710D1B62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154" y="1123837"/>
            <a:ext cx="6899226" cy="4312016"/>
          </a:xfrm>
        </p:spPr>
      </p:pic>
    </p:spTree>
    <p:extLst>
      <p:ext uri="{BB962C8B-B14F-4D97-AF65-F5344CB8AC3E}">
        <p14:creationId xmlns:p14="http://schemas.microsoft.com/office/powerpoint/2010/main" val="3399297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ACE9-34DC-2D45-B384-450FC59B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plots in Seaborn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2B350-7778-B64A-B7BB-AAEE9E28F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567" y="512028"/>
            <a:ext cx="6947099" cy="5841879"/>
          </a:xfrm>
        </p:spPr>
      </p:pic>
    </p:spTree>
    <p:extLst>
      <p:ext uri="{BB962C8B-B14F-4D97-AF65-F5344CB8AC3E}">
        <p14:creationId xmlns:p14="http://schemas.microsoft.com/office/powerpoint/2010/main" val="3877578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ACE9-34DC-2D45-B384-450FC59B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plots in Seaborn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barplots</a:t>
            </a:r>
            <a:r>
              <a:rPr lang="en-US" dirty="0"/>
              <a:t> for means and errors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04F3C7-84D9-6042-A1DB-048A47C5C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8261" y="1128408"/>
            <a:ext cx="6797202" cy="4601183"/>
          </a:xfrm>
        </p:spPr>
      </p:pic>
    </p:spTree>
    <p:extLst>
      <p:ext uri="{BB962C8B-B14F-4D97-AF65-F5344CB8AC3E}">
        <p14:creationId xmlns:p14="http://schemas.microsoft.com/office/powerpoint/2010/main" val="2993972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ACE9-34DC-2D45-B384-450FC59B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plots in Seaborn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boxplots for medians and inter-quartile ranges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9109B-3E04-8546-91BB-6C502636B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4272" y="1252728"/>
            <a:ext cx="6773822" cy="4472292"/>
          </a:xfrm>
        </p:spPr>
      </p:pic>
    </p:spTree>
    <p:extLst>
      <p:ext uri="{BB962C8B-B14F-4D97-AF65-F5344CB8AC3E}">
        <p14:creationId xmlns:p14="http://schemas.microsoft.com/office/powerpoint/2010/main" val="31131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9DC1-76BA-1241-B846-1841D9A4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 plotting library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08094-33A2-2C42-90A0-BB03D1951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846" y="1490949"/>
            <a:ext cx="7315200" cy="38669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7A57D7-91F9-E545-8B1A-1CDC62352E28}"/>
              </a:ext>
            </a:extLst>
          </p:cNvPr>
          <p:cNvSpPr txBox="1"/>
          <p:nvPr/>
        </p:nvSpPr>
        <p:spPr>
          <a:xfrm>
            <a:off x="5545016" y="5725020"/>
            <a:ext cx="588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4B8CF"/>
                </a:solidFill>
                <a:hlinkClick r:id="rId3"/>
              </a:rPr>
              <a:t>https://seaborn.pydata.org/index.html</a:t>
            </a:r>
            <a:endParaRPr lang="en-US" dirty="0">
              <a:solidFill>
                <a:srgbClr val="64B8CF"/>
              </a:solidFill>
            </a:endParaRPr>
          </a:p>
          <a:p>
            <a:endParaRPr lang="en-US" dirty="0">
              <a:solidFill>
                <a:srgbClr val="64B8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23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ACE9-34DC-2D45-B384-450FC59B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plots in Seaborn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boxplots for medians and inter-quartile ranges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64C624-2BA7-C047-A8D8-3647682CB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031" y="103929"/>
            <a:ext cx="6941212" cy="46011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CAB7F5-60BD-004E-89C2-908289206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304" y="4705111"/>
            <a:ext cx="5626100" cy="156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C67603-C343-E045-B202-30B425BD6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196" y="6286500"/>
            <a:ext cx="4711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87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ACE9-34DC-2D45-B384-450FC59B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plots in Seaborn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boxplots for medians and inter-quartile ranges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16B658-2632-7745-8776-49F8C899D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8557" y="1222248"/>
            <a:ext cx="6336730" cy="4333021"/>
          </a:xfrm>
        </p:spPr>
      </p:pic>
    </p:spTree>
    <p:extLst>
      <p:ext uri="{BB962C8B-B14F-4D97-AF65-F5344CB8AC3E}">
        <p14:creationId xmlns:p14="http://schemas.microsoft.com/office/powerpoint/2010/main" val="1459482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ACE9-34DC-2D45-B384-450FC59B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plots in Seaborn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violinplots</a:t>
            </a:r>
            <a:r>
              <a:rPr lang="en-US" dirty="0"/>
              <a:t> for distributions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4AFCED-1184-9740-A1D1-D2D5FA29F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4852" y="1377129"/>
            <a:ext cx="6324589" cy="4103741"/>
          </a:xfrm>
        </p:spPr>
      </p:pic>
    </p:spTree>
    <p:extLst>
      <p:ext uri="{BB962C8B-B14F-4D97-AF65-F5344CB8AC3E}">
        <p14:creationId xmlns:p14="http://schemas.microsoft.com/office/powerpoint/2010/main" val="96888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3E9E-56CF-5544-9015-56EB5E83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remaining time in class to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B5E9B-600D-DE43-B399-E5B435A1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loop to read in all the site information and saving it to one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Creating seaborn plots to summarize statistics across each sites using the examples from </a:t>
            </a:r>
            <a:r>
              <a:rPr lang="en-US"/>
              <a:t>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0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D71E-A7F1-7B4D-B707-CDE41B9F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seaborn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267BF5-9D8C-5440-BEBA-526AB4AF8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9281" y="1985718"/>
            <a:ext cx="6001677" cy="2211144"/>
          </a:xfrm>
        </p:spPr>
      </p:pic>
    </p:spTree>
    <p:extLst>
      <p:ext uri="{BB962C8B-B14F-4D97-AF65-F5344CB8AC3E}">
        <p14:creationId xmlns:p14="http://schemas.microsoft.com/office/powerpoint/2010/main" val="94444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B14C-CE19-FF42-B7C3-4CBBAB7D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in data as normal…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7091D-0F44-8246-8DDE-B595DE57F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731" y="1749337"/>
            <a:ext cx="7497032" cy="3359326"/>
          </a:xfrm>
        </p:spPr>
      </p:pic>
    </p:spTree>
    <p:extLst>
      <p:ext uri="{BB962C8B-B14F-4D97-AF65-F5344CB8AC3E}">
        <p14:creationId xmlns:p14="http://schemas.microsoft.com/office/powerpoint/2010/main" val="85317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0314-4D8B-FE48-AD55-709D378A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seaborn commands</a:t>
            </a:r>
            <a:br>
              <a:rPr lang="en-US" dirty="0"/>
            </a:br>
            <a:br>
              <a:rPr lang="en-US" dirty="0"/>
            </a:br>
            <a:r>
              <a:rPr lang="en-US" dirty="0">
                <a:sym typeface="Wingdings" pitchFamily="2" charset="2"/>
              </a:rPr>
              <a:t>Scatterplot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B5D535E-E0CF-E349-8D80-96E9E8F99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515" y="1486449"/>
            <a:ext cx="7872444" cy="3885102"/>
          </a:xfrm>
        </p:spPr>
      </p:pic>
    </p:spTree>
    <p:extLst>
      <p:ext uri="{BB962C8B-B14F-4D97-AF65-F5344CB8AC3E}">
        <p14:creationId xmlns:p14="http://schemas.microsoft.com/office/powerpoint/2010/main" val="11027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0314-4D8B-FE48-AD55-709D378A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seaborn commands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nice plots!</a:t>
            </a:r>
            <a:br>
              <a:rPr lang="en-US" dirty="0">
                <a:sym typeface="Wingdings" pitchFamily="2" charset="2"/>
              </a:rPr>
            </a:b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Scatterplot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2EA7E3-0C72-FC45-BF98-C679D4D11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1394" y="1321898"/>
            <a:ext cx="6979949" cy="44031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B3EB64-673D-D04F-B41C-FD895B97AB1F}"/>
              </a:ext>
            </a:extLst>
          </p:cNvPr>
          <p:cNvSpPr txBox="1"/>
          <p:nvPr/>
        </p:nvSpPr>
        <p:spPr>
          <a:xfrm>
            <a:off x="5650523" y="675567"/>
            <a:ext cx="456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4B8CF"/>
                </a:solidFill>
              </a:rPr>
              <a:t>You can feed the specific columns of data into X and Y…</a:t>
            </a:r>
          </a:p>
        </p:txBody>
      </p:sp>
    </p:spTree>
    <p:extLst>
      <p:ext uri="{BB962C8B-B14F-4D97-AF65-F5344CB8AC3E}">
        <p14:creationId xmlns:p14="http://schemas.microsoft.com/office/powerpoint/2010/main" val="165887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0314-4D8B-FE48-AD55-709D378A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seaborn commands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nice plots!</a:t>
            </a:r>
            <a:br>
              <a:rPr lang="en-US" dirty="0">
                <a:sym typeface="Wingdings" pitchFamily="2" charset="2"/>
              </a:rPr>
            </a:b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Scatterplot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50AE29-8466-7D45-B7C5-72F63955B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7095" y="1382468"/>
            <a:ext cx="7303039" cy="46011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62A7E9-4540-8B4F-A3EE-2980AA57FA78}"/>
              </a:ext>
            </a:extLst>
          </p:cNvPr>
          <p:cNvSpPr txBox="1"/>
          <p:nvPr/>
        </p:nvSpPr>
        <p:spPr>
          <a:xfrm>
            <a:off x="5615354" y="662172"/>
            <a:ext cx="4560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4B8CF"/>
                </a:solidFill>
              </a:rPr>
              <a:t>…OR you can also give X and Y the column header (title) *if* you also feed the </a:t>
            </a:r>
            <a:r>
              <a:rPr lang="en-US" dirty="0" err="1">
                <a:solidFill>
                  <a:srgbClr val="64B8CF"/>
                </a:solidFill>
              </a:rPr>
              <a:t>dataframe</a:t>
            </a:r>
            <a:r>
              <a:rPr lang="en-US" dirty="0">
                <a:solidFill>
                  <a:srgbClr val="64B8CF"/>
                </a:solidFill>
              </a:rPr>
              <a:t> into the variable “data”)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FCFC2-16CD-9641-8CB5-3BC35CFE71DF}"/>
              </a:ext>
            </a:extLst>
          </p:cNvPr>
          <p:cNvSpPr txBox="1"/>
          <p:nvPr/>
        </p:nvSpPr>
        <p:spPr>
          <a:xfrm>
            <a:off x="5615353" y="5916105"/>
            <a:ext cx="4560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64B8CF"/>
                </a:solidFill>
              </a:rPr>
              <a:t>In both cases seaborn knew what to label the axes because it uses the column header information from the pandas </a:t>
            </a:r>
            <a:r>
              <a:rPr lang="en-US" i="1" dirty="0" err="1">
                <a:solidFill>
                  <a:srgbClr val="64B8CF"/>
                </a:solidFill>
              </a:rPr>
              <a:t>dataframe</a:t>
            </a:r>
            <a:endParaRPr lang="en-US" i="1" dirty="0">
              <a:solidFill>
                <a:srgbClr val="64B8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75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6D31-F1E5-F049-86DA-A6E183AF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Lineplot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C99806-F46E-F04C-A6EB-BEF485F8E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9537" y="1252728"/>
            <a:ext cx="6695361" cy="4472292"/>
          </a:xfrm>
        </p:spPr>
      </p:pic>
    </p:spTree>
    <p:extLst>
      <p:ext uri="{BB962C8B-B14F-4D97-AF65-F5344CB8AC3E}">
        <p14:creationId xmlns:p14="http://schemas.microsoft.com/office/powerpoint/2010/main" val="19424209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{5935DAB2-592F-9740-9257-184BDF08F741}tf10001124</Template>
  <TotalTime>22984</TotalTime>
  <Words>565</Words>
  <Application>Microsoft Macintosh PowerPoint</Application>
  <PresentationFormat>Widescreen</PresentationFormat>
  <Paragraphs>57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Calibri</vt:lpstr>
      <vt:lpstr>Corbel</vt:lpstr>
      <vt:lpstr>Wingdings 2</vt:lpstr>
      <vt:lpstr>Frame</vt:lpstr>
      <vt:lpstr>GEOG-G489/589 Python Programming</vt:lpstr>
      <vt:lpstr>What if you don’t want to start at the beginning of a loop?</vt:lpstr>
      <vt:lpstr>Seaborn plotting library</vt:lpstr>
      <vt:lpstr>Loading seaborn</vt:lpstr>
      <vt:lpstr>Read in data as normal…</vt:lpstr>
      <vt:lpstr>Simple seaborn commands  Scatterplot</vt:lpstr>
      <vt:lpstr>Simple seaborn commands  nice plots!  Scatterplot</vt:lpstr>
      <vt:lpstr>Simple seaborn commands  nice plots!  Scatterplot</vt:lpstr>
      <vt:lpstr>Lineplot</vt:lpstr>
      <vt:lpstr>Lineplot</vt:lpstr>
      <vt:lpstr>Histogram</vt:lpstr>
      <vt:lpstr>5 mins to practice loading seaborn and simple plots…</vt:lpstr>
      <vt:lpstr>A mini segue into string splitting to get information from your filename (or change your filename)</vt:lpstr>
      <vt:lpstr>String splitting using the method “.split”  string.split()</vt:lpstr>
      <vt:lpstr>We can now index the list containing the split string to get at specific information</vt:lpstr>
      <vt:lpstr>Splitting using different characters</vt:lpstr>
      <vt:lpstr>Using string split to create new filenames</vt:lpstr>
      <vt:lpstr>Splitting the string up further</vt:lpstr>
      <vt:lpstr>Accessing information from your filename using string.split()</vt:lpstr>
      <vt:lpstr>A different way of accessing information using slicing</vt:lpstr>
      <vt:lpstr>5-10 minute exercise</vt:lpstr>
      <vt:lpstr>Seaborn plots to summarize information across sites</vt:lpstr>
      <vt:lpstr>Saving dataframes to a list to concatenate multiple dfs</vt:lpstr>
      <vt:lpstr>Saving dataframes to a list to concatenate multiple dfs</vt:lpstr>
      <vt:lpstr>One of Seaborn’s powerful tricks – making use of that extra information while plotting with “hue” argument</vt:lpstr>
      <vt:lpstr>Another example</vt:lpstr>
      <vt:lpstr>Categorical plots in Seaborn</vt:lpstr>
      <vt:lpstr>Categorical plots in Seaborn  barplots for means and errors</vt:lpstr>
      <vt:lpstr>Categorical plots in Seaborn  boxplots for medians and inter-quartile ranges</vt:lpstr>
      <vt:lpstr>Categorical plots in Seaborn  boxplots for medians and inter-quartile ranges</vt:lpstr>
      <vt:lpstr>Categorical plots in Seaborn  boxplots for medians and inter-quartile ranges</vt:lpstr>
      <vt:lpstr>Categorical plots in Seaborn  violinplots for distributions</vt:lpstr>
      <vt:lpstr>Use the remaining time in class to practice…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GEOG-G440/540 Python Programming</dc:title>
  <dc:creator>Microsoft Office User</dc:creator>
  <cp:lastModifiedBy>Microsoft Office User</cp:lastModifiedBy>
  <cp:revision>107</cp:revision>
  <dcterms:created xsi:type="dcterms:W3CDTF">2019-01-03T23:31:12Z</dcterms:created>
  <dcterms:modified xsi:type="dcterms:W3CDTF">2019-09-23T15:57:13Z</dcterms:modified>
</cp:coreProperties>
</file>