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14"/>
  </p:notesMasterIdLst>
  <p:sldIdLst>
    <p:sldId id="256" r:id="rId2"/>
    <p:sldId id="257" r:id="rId3"/>
    <p:sldId id="260" r:id="rId4"/>
    <p:sldId id="267" r:id="rId5"/>
    <p:sldId id="259" r:id="rId6"/>
    <p:sldId id="258" r:id="rId7"/>
    <p:sldId id="262" r:id="rId8"/>
    <p:sldId id="261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815"/>
  </p:normalViewPr>
  <p:slideViewPr>
    <p:cSldViewPr snapToGrid="0" snapToObjects="1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23A3F-C8B8-964F-9C14-E087F44F46FE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4AA1-6CE7-C247-8307-04DAEED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6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8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1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9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5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6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6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7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xarray.pydata.org/en/stable/why-xarray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2.03-computation-on-arrays-ufuncs.html" TargetMode="External"/><Relationship Id="rId2" Type="http://schemas.openxmlformats.org/officeDocument/2006/relationships/hyperlink" Target="https://docs.scipy.org/doc/numpy/reference/ufunc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kevdp.github.io/PythonDataScienceHandbook/02.05-computation-on-arrays-broadcasting.html" TargetMode="External"/><Relationship Id="rId4" Type="http://schemas.openxmlformats.org/officeDocument/2006/relationships/hyperlink" Target="https://docs.scipy.org/doc/numpy/reference/ufuncs.html#available-ufun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scipy.org/doc/numpy/reference/ufuncs.html#overriding-ufunc-behavi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akevdp.github.io/PythonDataScienceHandbook/01.07-timing-and-profil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specia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apply.html" TargetMode="External"/><Relationship Id="rId2" Type="http://schemas.openxmlformats.org/officeDocument/2006/relationships/hyperlink" Target="https://docs.dask.org/en/lates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7E04-5172-8647-A88A-487CDF783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GEOG-G489/589</a:t>
            </a:r>
            <a:br>
              <a:rPr lang="en-US" dirty="0"/>
            </a:br>
            <a:r>
              <a:rPr lang="en-US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B98CF-8EF7-F44A-9FBB-8383333A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105521"/>
          </a:xfrm>
        </p:spPr>
        <p:txBody>
          <a:bodyPr>
            <a:normAutofit/>
          </a:bodyPr>
          <a:lstStyle/>
          <a:p>
            <a:r>
              <a:rPr lang="en-US" dirty="0"/>
              <a:t>Instructor: Natasha </a:t>
            </a:r>
            <a:r>
              <a:rPr lang="en-US" dirty="0" err="1"/>
              <a:t>MacBean</a:t>
            </a:r>
            <a:endParaRPr lang="en-US" dirty="0"/>
          </a:p>
          <a:p>
            <a:r>
              <a:rPr lang="en-US" dirty="0"/>
              <a:t>Extra tips for avoiding </a:t>
            </a:r>
            <a:r>
              <a:rPr lang="en-US"/>
              <a:t>loops or </a:t>
            </a:r>
            <a:r>
              <a:rPr lang="en-US" dirty="0"/>
              <a:t>writing more efficient and/</a:t>
            </a:r>
            <a:r>
              <a:rPr lang="en-US"/>
              <a:t>or faster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69A5-69E6-4649-83BE-03115E80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3963978"/>
          </a:xfrm>
        </p:spPr>
        <p:txBody>
          <a:bodyPr/>
          <a:lstStyle/>
          <a:p>
            <a:r>
              <a:rPr lang="en-US" dirty="0"/>
              <a:t>Pandas apply() </a:t>
            </a:r>
            <a:r>
              <a:rPr lang="en-US" dirty="0">
                <a:sym typeface="Wingdings" pitchFamily="2" charset="2"/>
              </a:rPr>
              <a:t> or remove all cols that contain all </a:t>
            </a:r>
            <a:r>
              <a:rPr lang="en-US" dirty="0" err="1">
                <a:sym typeface="Wingdings" pitchFamily="2" charset="2"/>
              </a:rPr>
              <a:t>NaNs</a:t>
            </a:r>
            <a:r>
              <a:rPr lang="en-US" dirty="0">
                <a:sym typeface="Wingdings" pitchFamily="2" charset="2"/>
              </a:rPr>
              <a:t> before you do calculation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1632E-8CE8-CB45-9E00-694F2D58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511" y="2368061"/>
            <a:ext cx="9016489" cy="28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9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69A5-69E6-4649-83BE-03115E80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3963978"/>
          </a:xfrm>
        </p:spPr>
        <p:txBody>
          <a:bodyPr/>
          <a:lstStyle/>
          <a:p>
            <a:r>
              <a:rPr lang="en-US" dirty="0"/>
              <a:t>Pandas apply() </a:t>
            </a:r>
            <a:r>
              <a:rPr lang="en-US" dirty="0">
                <a:sym typeface="Wingdings" pitchFamily="2" charset="2"/>
              </a:rPr>
              <a:t> or remove all cols that contain all </a:t>
            </a:r>
            <a:r>
              <a:rPr lang="en-US" dirty="0" err="1">
                <a:sym typeface="Wingdings" pitchFamily="2" charset="2"/>
              </a:rPr>
              <a:t>NaNs</a:t>
            </a:r>
            <a:r>
              <a:rPr lang="en-US" dirty="0">
                <a:sym typeface="Wingdings" pitchFamily="2" charset="2"/>
              </a:rPr>
              <a:t> before you do calculation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BB01B-BB0F-BB42-9ED8-BE4D0F5A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1688122"/>
            <a:ext cx="9112925" cy="384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8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BCEB-4B16-C247-B057-2871AF22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final note: </a:t>
            </a:r>
            <a:r>
              <a:rPr lang="en-US" dirty="0" err="1"/>
              <a:t>Xarray</a:t>
            </a:r>
            <a:r>
              <a:rPr lang="en-US" dirty="0"/>
              <a:t>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43E3-652E-6645-AC98-EBF60B8D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the functionality of NumPy </a:t>
            </a:r>
            <a:r>
              <a:rPr lang="en-US" dirty="0" err="1"/>
              <a:t>mutli</a:t>
            </a:r>
            <a:r>
              <a:rPr lang="en-US" dirty="0"/>
              <a:t>-dimensional vectorized array functionality and pandas labelling/functions into one package: </a:t>
            </a:r>
            <a:r>
              <a:rPr lang="en-US" dirty="0">
                <a:hlinkClick r:id="rId2"/>
              </a:rPr>
              <a:t>http://xarray.pydata.org/en/stable/why-xarray.html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918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4E4F-A12B-7F48-A267-CF505A54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NumPy so useful for faster calculations on arrays of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ABC3-45D2-1D46-B9AE-1E35B2AB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</a:t>
            </a:r>
            <a:r>
              <a:rPr lang="en-US" i="1" dirty="0"/>
              <a:t>vectorizes</a:t>
            </a:r>
            <a:r>
              <a:rPr lang="en-US" dirty="0"/>
              <a:t> your calculations</a:t>
            </a:r>
          </a:p>
          <a:p>
            <a:r>
              <a:rPr lang="en-US" dirty="0"/>
              <a:t>Uses data of known type and size</a:t>
            </a:r>
          </a:p>
          <a:p>
            <a:r>
              <a:rPr lang="en-US" dirty="0"/>
              <a:t>Underlying loops are done using compiled C code </a:t>
            </a:r>
            <a:r>
              <a:rPr lang="en-US" dirty="0">
                <a:sym typeface="Wingdings" pitchFamily="2" charset="2"/>
              </a:rPr>
              <a:t> much faster because type checking and function calling take up a lot of time (“bookkeeping”)</a:t>
            </a:r>
          </a:p>
          <a:p>
            <a:r>
              <a:rPr lang="en-US" dirty="0">
                <a:sym typeface="Wingdings" pitchFamily="2" charset="2"/>
              </a:rPr>
              <a:t>NumPy also uses </a:t>
            </a:r>
            <a:r>
              <a:rPr lang="en-US" i="1" dirty="0">
                <a:sym typeface="Wingdings" pitchFamily="2" charset="2"/>
              </a:rPr>
              <a:t>broadcasting</a:t>
            </a:r>
            <a:r>
              <a:rPr lang="en-US" dirty="0">
                <a:sym typeface="Wingdings" pitchFamily="2" charset="2"/>
              </a:rPr>
              <a:t> to extend the ability of vectorized calculations by ”stretching” (broadcasting) arrays of different sizes so the calculations can be performed.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B314-3239-B84A-B034-DA5FA606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</a:t>
            </a:r>
            <a:r>
              <a:rPr lang="en-US" dirty="0" err="1"/>
              <a:t>ufuncs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CA098-B985-4943-AE18-94A5F5FB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https://docs.scipy.org/doc/numpy/reference/ufuncs.html#</a:t>
            </a:r>
            <a:r>
              <a:rPr lang="en-US" dirty="0"/>
              <a:t> </a:t>
            </a:r>
          </a:p>
          <a:p>
            <a:r>
              <a:rPr lang="en-US" dirty="0"/>
              <a:t>Great notes on these in Jake </a:t>
            </a:r>
            <a:r>
              <a:rPr lang="en-US" dirty="0" err="1"/>
              <a:t>VanderPlas</a:t>
            </a:r>
            <a:r>
              <a:rPr lang="en-US" dirty="0"/>
              <a:t> book (see syllabus): </a:t>
            </a:r>
            <a:r>
              <a:rPr lang="en-US" dirty="0">
                <a:hlinkClick r:id="rId3"/>
              </a:rPr>
              <a:t>https://jakevdp.github.io/PythonDataScienceHandbook/02.03-computation-on-arrays-ufuncs.html</a:t>
            </a:r>
            <a:endParaRPr lang="en-US" dirty="0"/>
          </a:p>
          <a:p>
            <a:r>
              <a:rPr lang="en-US" dirty="0"/>
              <a:t>Things like </a:t>
            </a:r>
            <a:r>
              <a:rPr lang="en-US" dirty="0" err="1"/>
              <a:t>np.sum</a:t>
            </a:r>
            <a:r>
              <a:rPr lang="en-US" dirty="0"/>
              <a:t>(), </a:t>
            </a:r>
            <a:r>
              <a:rPr lang="en-US" dirty="0" err="1"/>
              <a:t>np.mean</a:t>
            </a:r>
            <a:r>
              <a:rPr lang="en-US" dirty="0"/>
              <a:t>(): </a:t>
            </a:r>
            <a:r>
              <a:rPr lang="en-US" dirty="0">
                <a:hlinkClick r:id="rId4"/>
              </a:rPr>
              <a:t>https://docs.scipy.org/doc/numpy/reference/ufuncs.html#available-ufuncs</a:t>
            </a:r>
            <a:r>
              <a:rPr lang="en-US" dirty="0"/>
              <a:t> </a:t>
            </a:r>
          </a:p>
          <a:p>
            <a:r>
              <a:rPr lang="en-US" dirty="0"/>
              <a:t>Can do across whole array or specific axis/axes with axis keyword</a:t>
            </a:r>
          </a:p>
          <a:p>
            <a:r>
              <a:rPr lang="en-US" dirty="0"/>
              <a:t>Use functions like </a:t>
            </a:r>
            <a:r>
              <a:rPr lang="en-US" dirty="0" err="1"/>
              <a:t>np.newaxis</a:t>
            </a:r>
            <a:r>
              <a:rPr lang="en-US" dirty="0"/>
              <a:t> to create arrays with matching dimensions (if broadcasting rules don’t apply, see here for more info: </a:t>
            </a:r>
            <a:r>
              <a:rPr lang="en-US" dirty="0">
                <a:hlinkClick r:id="rId5"/>
              </a:rPr>
              <a:t>https://jakevdp.github.io/PythonDataScienceHandbook/02.05-computation-on-arrays-broadcasting.html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0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FE23-5045-374C-9DAD-69AD304F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keyword arguments for </a:t>
            </a:r>
            <a:r>
              <a:rPr lang="en-US" dirty="0" err="1"/>
              <a:t>ufuncs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99FF-2D4F-5F4A-AA8D-CC7DD866D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9607" y="996460"/>
            <a:ext cx="7315200" cy="2725733"/>
          </a:xfrm>
        </p:spPr>
        <p:txBody>
          <a:bodyPr/>
          <a:lstStyle/>
          <a:p>
            <a:r>
              <a:rPr lang="en-US" dirty="0"/>
              <a:t>Advanced features: </a:t>
            </a:r>
            <a:r>
              <a:rPr lang="en-US" dirty="0">
                <a:hlinkClick r:id="rId2"/>
              </a:rPr>
              <a:t>https://docs.scipy.org/doc/numpy/reference/ufuncs.html#overriding-ufunc-behavior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0AB9D-71A7-F644-9D0A-48A1A2E94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124" y="3639624"/>
            <a:ext cx="85852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0467-CC2C-0145-BFF1-D4BC36A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check the speed of your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D2C0-8B1C-8248-9C80-F6BE22EA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and profile tools are explained really nicely here: </a:t>
            </a:r>
            <a:r>
              <a:rPr lang="en-US" dirty="0">
                <a:hlinkClick r:id="rId2"/>
              </a:rPr>
              <a:t>https://jakevdp.github.io/PythonDataScienceHandbook/01.07-timing-and-profiling.html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E.g. %</a:t>
            </a:r>
            <a:r>
              <a:rPr lang="en-US" dirty="0" err="1"/>
              <a:t>timeit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CBB30-F131-EF40-9499-F07015D38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4148554"/>
            <a:ext cx="7478475" cy="99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2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0CD4-9350-DB41-B173-E6EEC5E0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to avoid loops </a:t>
            </a:r>
            <a:r>
              <a:rPr lang="en-US" i="1" dirty="0"/>
              <a:t>if</a:t>
            </a:r>
            <a:r>
              <a:rPr lang="en-US" dirty="0"/>
              <a:t> you want to speed up your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85F12-942B-2445-B7B8-4955591F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to see if there are other Python libraries that have “vectorized” the analysis you want to perform so you can perform the analysis on an entire array.</a:t>
            </a:r>
          </a:p>
          <a:p>
            <a:r>
              <a:rPr lang="en-US" dirty="0"/>
              <a:t>Check to see if you can use NumPy </a:t>
            </a:r>
            <a:r>
              <a:rPr lang="en-US" dirty="0" err="1"/>
              <a:t>ufuncs</a:t>
            </a:r>
            <a:r>
              <a:rPr lang="en-US" dirty="0"/>
              <a:t> to perform your analysis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rgbClr val="64B8CF"/>
                </a:solidFill>
                <a:sym typeface="Wingdings" pitchFamily="2" charset="2"/>
              </a:rPr>
              <a:t>e.g. linear regression can be solved via a matrix formulation (e.g. https://</a:t>
            </a:r>
            <a:r>
              <a:rPr lang="en-US" dirty="0" err="1">
                <a:solidFill>
                  <a:srgbClr val="64B8CF"/>
                </a:solidFill>
                <a:sym typeface="Wingdings" pitchFamily="2" charset="2"/>
              </a:rPr>
              <a:t>newonlinecourses.science.psu.edu</a:t>
            </a:r>
            <a:r>
              <a:rPr lang="en-US" dirty="0">
                <a:solidFill>
                  <a:srgbClr val="64B8CF"/>
                </a:solidFill>
                <a:sym typeface="Wingdings" pitchFamily="2" charset="2"/>
              </a:rPr>
              <a:t>/stat462/node/132/), therefore, can be done with NumPy arrays. (Note: this may or may not be more efficient depending on the size of your data).</a:t>
            </a:r>
            <a:endParaRPr lang="en-US" dirty="0">
              <a:solidFill>
                <a:srgbClr val="64B8CF"/>
              </a:solidFill>
            </a:endParaRPr>
          </a:p>
          <a:p>
            <a:r>
              <a:rPr lang="en-US" dirty="0"/>
              <a:t>Check to see if you can transform your data into NumPy arrays (effectively vectorizing your calculations). </a:t>
            </a:r>
          </a:p>
          <a:p>
            <a:r>
              <a:rPr lang="en-US" i="1" dirty="0"/>
              <a:t>Remember to use nan equivalent of </a:t>
            </a:r>
            <a:r>
              <a:rPr lang="en-US" i="1" dirty="0" err="1"/>
              <a:t>ufuncs</a:t>
            </a:r>
            <a:r>
              <a:rPr lang="en-US" i="1" dirty="0"/>
              <a:t> if you have missing data (with missing data replaced with </a:t>
            </a:r>
            <a:r>
              <a:rPr lang="en-US" i="1" dirty="0" err="1"/>
              <a:t>np.nan</a:t>
            </a:r>
            <a:r>
              <a:rPr lang="en-US" i="1" dirty="0"/>
              <a:t>).</a:t>
            </a:r>
          </a:p>
          <a:p>
            <a:r>
              <a:rPr lang="en-US" dirty="0"/>
              <a:t>Check out </a:t>
            </a:r>
            <a:r>
              <a:rPr lang="en-US" dirty="0" err="1"/>
              <a:t>scipy</a:t>
            </a:r>
            <a:r>
              <a:rPr lang="en-US" dirty="0"/>
              <a:t> special functions, which also follow vectorization and broadcasting rules: </a:t>
            </a:r>
            <a:r>
              <a:rPr lang="en-US" dirty="0">
                <a:hlinkClick r:id="rId2"/>
              </a:rPr>
              <a:t>https://docs.scipy.org/doc/scipy/reference/special.html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3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0CD4-9350-DB41-B173-E6EEC5E0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to avoid loops </a:t>
            </a:r>
            <a:r>
              <a:rPr lang="en-US" i="1" dirty="0"/>
              <a:t>if</a:t>
            </a:r>
            <a:r>
              <a:rPr lang="en-US" dirty="0"/>
              <a:t> you want to speed up your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85F12-942B-2445-B7B8-4955591F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Think about what you can leave out: in the example  in the last in-class exercise, we only </a:t>
            </a:r>
            <a:r>
              <a:rPr lang="en-US" i="1" dirty="0"/>
              <a:t>need</a:t>
            </a:r>
            <a:r>
              <a:rPr lang="en-US" dirty="0"/>
              <a:t> to loop over the land points. </a:t>
            </a:r>
            <a:r>
              <a:rPr lang="en-US" dirty="0">
                <a:solidFill>
                  <a:srgbClr val="64B8CF"/>
                </a:solidFill>
              </a:rPr>
              <a:t>We can use a land/sea mask extract all the land points into one array, loop over that to perform the calculations, and then map that array back to a 2d array.</a:t>
            </a:r>
          </a:p>
          <a:p>
            <a:pPr>
              <a:spcAft>
                <a:spcPts val="1200"/>
              </a:spcAft>
            </a:pPr>
            <a:r>
              <a:rPr lang="en-US" dirty="0"/>
              <a:t>Parallelize your code using python libraries such as </a:t>
            </a:r>
            <a:r>
              <a:rPr lang="en-US" dirty="0" err="1"/>
              <a:t>dask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https://docs.dask.org/en/latest/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Pandas apply method avoids using loops – but I’m not sure how much faster it would be (</a:t>
            </a:r>
            <a:r>
              <a:rPr lang="en-US" dirty="0">
                <a:hlinkClick r:id="rId3"/>
              </a:rPr>
              <a:t>https://pandas.pydata.org/pandas-docs/stable/reference/api/pandas.DataFrame.apply.html</a:t>
            </a:r>
            <a:r>
              <a:rPr lang="en-US" dirty="0"/>
              <a:t>). Put all your spatial </a:t>
            </a:r>
            <a:r>
              <a:rPr lang="en-US" dirty="0" err="1"/>
              <a:t>lat</a:t>
            </a:r>
            <a:r>
              <a:rPr lang="en-US" dirty="0"/>
              <a:t> and </a:t>
            </a:r>
            <a:r>
              <a:rPr lang="en-US" dirty="0" err="1"/>
              <a:t>lon</a:t>
            </a:r>
            <a:r>
              <a:rPr lang="en-US" dirty="0"/>
              <a:t> grid cells as columns in a </a:t>
            </a:r>
            <a:r>
              <a:rPr lang="en-US" dirty="0" err="1"/>
              <a:t>dataframe</a:t>
            </a:r>
            <a:r>
              <a:rPr lang="en-US" dirty="0"/>
              <a:t> (index = timestep in this case) and it would loop over them.</a:t>
            </a:r>
          </a:p>
        </p:txBody>
      </p:sp>
    </p:spTree>
    <p:extLst>
      <p:ext uri="{BB962C8B-B14F-4D97-AF65-F5344CB8AC3E}">
        <p14:creationId xmlns:p14="http://schemas.microsoft.com/office/powerpoint/2010/main" val="111864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69A5-69E6-4649-83BE-03115E80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apply()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3D235-7827-F34C-98D4-A71A905F0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974" y="299801"/>
            <a:ext cx="8391769" cy="2975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86149-24BD-4343-867F-68D2E542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589" y="3640968"/>
            <a:ext cx="7312269" cy="29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69A5-69E6-4649-83BE-03115E80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900717"/>
          </a:xfrm>
        </p:spPr>
        <p:txBody>
          <a:bodyPr/>
          <a:lstStyle/>
          <a:p>
            <a:r>
              <a:rPr lang="en-US" dirty="0"/>
              <a:t>Pandas apply()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30E9B-1FEB-5B48-85B6-C8973603B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769" y="2481575"/>
            <a:ext cx="9455275" cy="39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7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{5935DAB2-592F-9740-9257-184BDF08F741}tf10001124</Template>
  <TotalTime>41629</TotalTime>
  <Words>734</Words>
  <Application>Microsoft Macintosh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 2</vt:lpstr>
      <vt:lpstr>Frame</vt:lpstr>
      <vt:lpstr>GEOG-G489/589 Python Programming</vt:lpstr>
      <vt:lpstr>Why is NumPy so useful for faster calculations on arrays of data?</vt:lpstr>
      <vt:lpstr>NumPy ufuncs</vt:lpstr>
      <vt:lpstr>Optional keyword arguments for ufuncs</vt:lpstr>
      <vt:lpstr>How can you check the speed of your code?</vt:lpstr>
      <vt:lpstr>What can you do to avoid loops if you want to speed up your code?</vt:lpstr>
      <vt:lpstr>What can you do to avoid loops if you want to speed up your code?</vt:lpstr>
      <vt:lpstr>Pandas apply()</vt:lpstr>
      <vt:lpstr>Pandas apply()</vt:lpstr>
      <vt:lpstr>Pandas apply()  or remove all cols that contain all NaNs before you do calculation</vt:lpstr>
      <vt:lpstr>Pandas apply()  or remove all cols that contain all NaNs before you do calculation</vt:lpstr>
      <vt:lpstr>One final note: Xarray python 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GEOG-G440/540 Python Programming</dc:title>
  <dc:creator>Microsoft Office User</dc:creator>
  <cp:lastModifiedBy>Microsoft Office User</cp:lastModifiedBy>
  <cp:revision>194</cp:revision>
  <dcterms:created xsi:type="dcterms:W3CDTF">2019-01-03T23:31:12Z</dcterms:created>
  <dcterms:modified xsi:type="dcterms:W3CDTF">2019-10-28T16:05:41Z</dcterms:modified>
</cp:coreProperties>
</file>