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21"/>
  </p:notesMasterIdLst>
  <p:sldIdLst>
    <p:sldId id="256" r:id="rId2"/>
    <p:sldId id="308" r:id="rId3"/>
    <p:sldId id="302" r:id="rId4"/>
    <p:sldId id="303" r:id="rId5"/>
    <p:sldId id="307" r:id="rId6"/>
    <p:sldId id="306" r:id="rId7"/>
    <p:sldId id="304" r:id="rId8"/>
    <p:sldId id="305" r:id="rId9"/>
    <p:sldId id="309" r:id="rId10"/>
    <p:sldId id="311" r:id="rId11"/>
    <p:sldId id="312" r:id="rId12"/>
    <p:sldId id="313" r:id="rId13"/>
    <p:sldId id="314" r:id="rId14"/>
    <p:sldId id="310" r:id="rId15"/>
    <p:sldId id="315" r:id="rId16"/>
    <p:sldId id="316" r:id="rId17"/>
    <p:sldId id="317" r:id="rId18"/>
    <p:sldId id="318" r:id="rId19"/>
    <p:sldId id="31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15"/>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3A3F-C8B8-964F-9C14-E087F44F46FE}"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84AA1-6CE7-C247-8307-04DAEEDE4087}" type="slidenum">
              <a:rPr lang="en-US" smtClean="0"/>
              <a:t>‹#›</a:t>
            </a:fld>
            <a:endParaRPr lang="en-US"/>
          </a:p>
        </p:txBody>
      </p:sp>
    </p:spTree>
    <p:extLst>
      <p:ext uri="{BB962C8B-B14F-4D97-AF65-F5344CB8AC3E}">
        <p14:creationId xmlns:p14="http://schemas.microsoft.com/office/powerpoint/2010/main" val="289834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9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44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84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55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90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81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9/25/19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21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9/25/19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8701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scipy.org/doc/numpy-1.13.0/reference/routines.ma.html" TargetMode="External"/><Relationship Id="rId2" Type="http://schemas.openxmlformats.org/officeDocument/2006/relationships/hyperlink" Target="https://docs.scipy.org/doc/numpy/reference/maskedarray.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rchidee.ipsl.f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teorological_reanalysis" TargetMode="External"/><Relationship Id="rId2" Type="http://schemas.openxmlformats.org/officeDocument/2006/relationships/hyperlink" Target="https://www.unidata.ucar.edu/software/netcdf/do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iss.nasa.gov/tools/panoply/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nidata.ucar.edu/software/netcdf/docs/netcdf_working_with_netcdf_files.html" TargetMode="External"/><Relationship Id="rId2" Type="http://schemas.openxmlformats.org/officeDocument/2006/relationships/hyperlink" Target="https://www.giss.nasa.gov/tools/panoply/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pi.org/project/netCDF4/" TargetMode="External"/><Relationship Id="rId2" Type="http://schemas.openxmlformats.org/officeDocument/2006/relationships/hyperlink" Target="http://unidata.github.io/netcdf4-python/" TargetMode="External"/><Relationship Id="rId1" Type="http://schemas.openxmlformats.org/officeDocument/2006/relationships/slideLayout" Target="../slideLayouts/slideLayout2.xml"/><Relationship Id="rId4" Type="http://schemas.openxmlformats.org/officeDocument/2006/relationships/hyperlink" Target="https://anaconda.org/anaconda/netcdf4"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7E04-5172-8647-A88A-487CDF783200}"/>
              </a:ext>
            </a:extLst>
          </p:cNvPr>
          <p:cNvSpPr>
            <a:spLocks noGrp="1"/>
          </p:cNvSpPr>
          <p:nvPr>
            <p:ph type="ctrTitle"/>
          </p:nvPr>
        </p:nvSpPr>
        <p:spPr/>
        <p:txBody>
          <a:bodyPr/>
          <a:lstStyle/>
          <a:p>
            <a:r>
              <a:rPr lang="en-US" dirty="0"/>
              <a:t>GEOG-G489/589</a:t>
            </a:r>
            <a:br>
              <a:rPr lang="en-US" dirty="0"/>
            </a:br>
            <a:r>
              <a:rPr lang="en-US" dirty="0"/>
              <a:t>Python Programming</a:t>
            </a:r>
          </a:p>
        </p:txBody>
      </p:sp>
      <p:sp>
        <p:nvSpPr>
          <p:cNvPr id="3" name="Subtitle 2">
            <a:extLst>
              <a:ext uri="{FF2B5EF4-FFF2-40B4-BE49-F238E27FC236}">
                <a16:creationId xmlns:a16="http://schemas.microsoft.com/office/drawing/2014/main" id="{327B98CF-8EF7-F44A-9FBB-8383333AC85C}"/>
              </a:ext>
            </a:extLst>
          </p:cNvPr>
          <p:cNvSpPr>
            <a:spLocks noGrp="1"/>
          </p:cNvSpPr>
          <p:nvPr>
            <p:ph type="subTitle" idx="1"/>
          </p:nvPr>
        </p:nvSpPr>
        <p:spPr>
          <a:xfrm>
            <a:off x="1100015" y="4670246"/>
            <a:ext cx="7315200" cy="1050616"/>
          </a:xfrm>
        </p:spPr>
        <p:txBody>
          <a:bodyPr>
            <a:normAutofit fontScale="92500" lnSpcReduction="10000"/>
          </a:bodyPr>
          <a:lstStyle/>
          <a:p>
            <a:r>
              <a:rPr lang="en-US" dirty="0"/>
              <a:t>Instructor: Natasha </a:t>
            </a:r>
            <a:r>
              <a:rPr lang="en-US" dirty="0" err="1"/>
              <a:t>MacBean</a:t>
            </a:r>
            <a:endParaRPr lang="en-US" dirty="0"/>
          </a:p>
          <a:p>
            <a:r>
              <a:rPr lang="en-US" dirty="0"/>
              <a:t>Introduction to Python’s NetCDF4 library and missing values with NumPy masked array</a:t>
            </a:r>
          </a:p>
        </p:txBody>
      </p:sp>
    </p:spTree>
    <p:extLst>
      <p:ext uri="{BB962C8B-B14F-4D97-AF65-F5344CB8AC3E}">
        <p14:creationId xmlns:p14="http://schemas.microsoft.com/office/powerpoint/2010/main" val="1467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B4E3-14E5-B44C-B99E-9F6DBA695865}"/>
              </a:ext>
            </a:extLst>
          </p:cNvPr>
          <p:cNvSpPr>
            <a:spLocks noGrp="1"/>
          </p:cNvSpPr>
          <p:nvPr>
            <p:ph type="title"/>
          </p:nvPr>
        </p:nvSpPr>
        <p:spPr/>
        <p:txBody>
          <a:bodyPr/>
          <a:lstStyle/>
          <a:p>
            <a:r>
              <a:rPr lang="en-US" dirty="0"/>
              <a:t>Opening a </a:t>
            </a:r>
            <a:r>
              <a:rPr lang="en-US" dirty="0" err="1"/>
              <a:t>netcdf</a:t>
            </a:r>
            <a:r>
              <a:rPr lang="en-US" dirty="0"/>
              <a:t> file</a:t>
            </a:r>
          </a:p>
        </p:txBody>
      </p:sp>
      <p:sp>
        <p:nvSpPr>
          <p:cNvPr id="3" name="Content Placeholder 2">
            <a:extLst>
              <a:ext uri="{FF2B5EF4-FFF2-40B4-BE49-F238E27FC236}">
                <a16:creationId xmlns:a16="http://schemas.microsoft.com/office/drawing/2014/main" id="{1AC22197-20D0-434D-BFCB-D9F2C10F4C69}"/>
              </a:ext>
            </a:extLst>
          </p:cNvPr>
          <p:cNvSpPr>
            <a:spLocks noGrp="1"/>
          </p:cNvSpPr>
          <p:nvPr>
            <p:ph idx="1"/>
          </p:nvPr>
        </p:nvSpPr>
        <p:spPr>
          <a:xfrm>
            <a:off x="3869268" y="599166"/>
            <a:ext cx="7315200" cy="5650523"/>
          </a:xfrm>
        </p:spPr>
        <p:txBody>
          <a:bodyPr>
            <a:normAutofit/>
          </a:bodyPr>
          <a:lstStyle/>
          <a:p>
            <a:r>
              <a:rPr lang="en-US" dirty="0"/>
              <a:t>Before we can extract data from the </a:t>
            </a:r>
            <a:r>
              <a:rPr lang="en-US" dirty="0" err="1"/>
              <a:t>netcdf</a:t>
            </a:r>
            <a:r>
              <a:rPr lang="en-US" dirty="0"/>
              <a:t> file, we need to open it. The netCDF4 library command for doing this is:</a:t>
            </a:r>
          </a:p>
          <a:p>
            <a:pPr marL="0" indent="0">
              <a:buNone/>
            </a:pPr>
            <a:r>
              <a:rPr lang="en-US" dirty="0"/>
              <a:t>			f=</a:t>
            </a:r>
            <a:r>
              <a:rPr lang="en-US" dirty="0" err="1"/>
              <a:t>nc.Dataset</a:t>
            </a:r>
            <a:r>
              <a:rPr lang="en-US" dirty="0"/>
              <a:t>(</a:t>
            </a:r>
            <a:r>
              <a:rPr lang="en-US" dirty="0" err="1"/>
              <a:t>infile</a:t>
            </a:r>
            <a:r>
              <a:rPr lang="en-US" dirty="0"/>
              <a:t>,'r’)</a:t>
            </a:r>
          </a:p>
          <a:p>
            <a:endParaRPr lang="en-US" dirty="0"/>
          </a:p>
          <a:p>
            <a:endParaRPr lang="en-US" dirty="0"/>
          </a:p>
          <a:p>
            <a:pPr marL="0" indent="0">
              <a:buNone/>
            </a:pPr>
            <a:endParaRPr lang="en-US" dirty="0"/>
          </a:p>
          <a:p>
            <a:pPr marL="0" indent="0">
              <a:buNone/>
            </a:pPr>
            <a:endParaRPr lang="en-US" dirty="0"/>
          </a:p>
          <a:p>
            <a:endParaRPr lang="en-US" dirty="0"/>
          </a:p>
          <a:p>
            <a:r>
              <a:rPr lang="en-US" dirty="0"/>
              <a:t>'r' means we're reading from the file, as opposed to writing to it.</a:t>
            </a:r>
          </a:p>
          <a:p>
            <a:r>
              <a:rPr lang="en-US" dirty="0"/>
              <a:t>Note that the variable name we read the file into can be anything we choose - here we use "f".</a:t>
            </a:r>
          </a:p>
        </p:txBody>
      </p:sp>
      <p:pic>
        <p:nvPicPr>
          <p:cNvPr id="5" name="Picture 4">
            <a:extLst>
              <a:ext uri="{FF2B5EF4-FFF2-40B4-BE49-F238E27FC236}">
                <a16:creationId xmlns:a16="http://schemas.microsoft.com/office/drawing/2014/main" id="{169638E0-A65F-F546-AEF2-CC9D41E5E888}"/>
              </a:ext>
            </a:extLst>
          </p:cNvPr>
          <p:cNvPicPr>
            <a:picLocks noChangeAspect="1"/>
          </p:cNvPicPr>
          <p:nvPr/>
        </p:nvPicPr>
        <p:blipFill>
          <a:blip r:embed="rId2"/>
          <a:stretch>
            <a:fillRect/>
          </a:stretch>
        </p:blipFill>
        <p:spPr>
          <a:xfrm>
            <a:off x="3869268" y="2815471"/>
            <a:ext cx="7873154" cy="386861"/>
          </a:xfrm>
          <a:prstGeom prst="rect">
            <a:avLst/>
          </a:prstGeom>
        </p:spPr>
      </p:pic>
      <p:pic>
        <p:nvPicPr>
          <p:cNvPr id="7" name="Picture 6">
            <a:extLst>
              <a:ext uri="{FF2B5EF4-FFF2-40B4-BE49-F238E27FC236}">
                <a16:creationId xmlns:a16="http://schemas.microsoft.com/office/drawing/2014/main" id="{97C254AB-7F1A-864F-A932-51BFDB04FDA1}"/>
              </a:ext>
            </a:extLst>
          </p:cNvPr>
          <p:cNvPicPr>
            <a:picLocks noChangeAspect="1"/>
          </p:cNvPicPr>
          <p:nvPr/>
        </p:nvPicPr>
        <p:blipFill>
          <a:blip r:embed="rId3"/>
          <a:stretch>
            <a:fillRect/>
          </a:stretch>
        </p:blipFill>
        <p:spPr>
          <a:xfrm>
            <a:off x="3747824" y="3284393"/>
            <a:ext cx="3523398" cy="514528"/>
          </a:xfrm>
          <a:prstGeom prst="rect">
            <a:avLst/>
          </a:prstGeom>
        </p:spPr>
      </p:pic>
    </p:spTree>
    <p:extLst>
      <p:ext uri="{BB962C8B-B14F-4D97-AF65-F5344CB8AC3E}">
        <p14:creationId xmlns:p14="http://schemas.microsoft.com/office/powerpoint/2010/main" val="35948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F969-CBF0-D34B-A8F5-C7C28A795374}"/>
              </a:ext>
            </a:extLst>
          </p:cNvPr>
          <p:cNvSpPr>
            <a:spLocks noGrp="1"/>
          </p:cNvSpPr>
          <p:nvPr>
            <p:ph type="title"/>
          </p:nvPr>
        </p:nvSpPr>
        <p:spPr/>
        <p:txBody>
          <a:bodyPr/>
          <a:lstStyle/>
          <a:p>
            <a:r>
              <a:rPr lang="en-US" dirty="0"/>
              <a:t>Querying information from the file</a:t>
            </a:r>
          </a:p>
        </p:txBody>
      </p:sp>
      <p:sp>
        <p:nvSpPr>
          <p:cNvPr id="3" name="Content Placeholder 2">
            <a:extLst>
              <a:ext uri="{FF2B5EF4-FFF2-40B4-BE49-F238E27FC236}">
                <a16:creationId xmlns:a16="http://schemas.microsoft.com/office/drawing/2014/main" id="{9981BE20-2732-C34D-A0A9-2CB34CB793F2}"/>
              </a:ext>
            </a:extLst>
          </p:cNvPr>
          <p:cNvSpPr>
            <a:spLocks noGrp="1"/>
          </p:cNvSpPr>
          <p:nvPr>
            <p:ph idx="1"/>
          </p:nvPr>
        </p:nvSpPr>
        <p:spPr>
          <a:xfrm>
            <a:off x="3974776" y="571031"/>
            <a:ext cx="7315200" cy="3039677"/>
          </a:xfrm>
        </p:spPr>
        <p:txBody>
          <a:bodyPr/>
          <a:lstStyle/>
          <a:p>
            <a:r>
              <a:rPr lang="en-US" dirty="0"/>
              <a:t>Now we have opened the file into the variable “f”, we can use that to query information in the file. </a:t>
            </a:r>
          </a:p>
          <a:p>
            <a:r>
              <a:rPr lang="en-US" dirty="0"/>
              <a:t>For example, if we want to find out which variables in the file we use the code:</a:t>
            </a:r>
          </a:p>
          <a:p>
            <a:pPr marL="0" indent="0">
              <a:buNone/>
            </a:pPr>
            <a:r>
              <a:rPr lang="en-US" dirty="0"/>
              <a:t>		</a:t>
            </a:r>
            <a:r>
              <a:rPr lang="en-US" dirty="0" err="1"/>
              <a:t>var_info</a:t>
            </a:r>
            <a:r>
              <a:rPr lang="en-US" dirty="0"/>
              <a:t>=</a:t>
            </a:r>
            <a:r>
              <a:rPr lang="en-US" dirty="0" err="1"/>
              <a:t>f.variables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5905D9E3-7DD4-694D-BCF6-7017FD7F5052}"/>
              </a:ext>
            </a:extLst>
          </p:cNvPr>
          <p:cNvPicPr>
            <a:picLocks noChangeAspect="1"/>
          </p:cNvPicPr>
          <p:nvPr/>
        </p:nvPicPr>
        <p:blipFill>
          <a:blip r:embed="rId2"/>
          <a:stretch>
            <a:fillRect/>
          </a:stretch>
        </p:blipFill>
        <p:spPr>
          <a:xfrm>
            <a:off x="3622431" y="2317368"/>
            <a:ext cx="4947139" cy="4577733"/>
          </a:xfrm>
          <a:prstGeom prst="rect">
            <a:avLst/>
          </a:prstGeom>
        </p:spPr>
      </p:pic>
      <p:sp>
        <p:nvSpPr>
          <p:cNvPr id="12" name="TextBox 11">
            <a:extLst>
              <a:ext uri="{FF2B5EF4-FFF2-40B4-BE49-F238E27FC236}">
                <a16:creationId xmlns:a16="http://schemas.microsoft.com/office/drawing/2014/main" id="{E22829E2-3F4C-FE4B-8A66-3912FA3C8BF1}"/>
              </a:ext>
            </a:extLst>
          </p:cNvPr>
          <p:cNvSpPr txBox="1"/>
          <p:nvPr/>
        </p:nvSpPr>
        <p:spPr>
          <a:xfrm>
            <a:off x="8569570" y="3259015"/>
            <a:ext cx="3176954" cy="2554545"/>
          </a:xfrm>
          <a:prstGeom prst="rect">
            <a:avLst/>
          </a:prstGeom>
          <a:noFill/>
        </p:spPr>
        <p:txBody>
          <a:bodyPr wrap="square" rtlCol="0">
            <a:spAutoFit/>
          </a:bodyPr>
          <a:lstStyle/>
          <a:p>
            <a:pPr marL="285750" indent="-285750">
              <a:buFont typeface="Wingdings" pitchFamily="2" charset="2"/>
              <a:buChar char="Ø"/>
            </a:pPr>
            <a:r>
              <a:rPr lang="en-US" sz="1600" dirty="0">
                <a:solidFill>
                  <a:srgbClr val="64B8CF"/>
                </a:solidFill>
              </a:rPr>
              <a:t>The information includes the data type for each variable (e.g. GPP is an array of floats), the dimension names for each variable and the size of each dimension. </a:t>
            </a:r>
          </a:p>
          <a:p>
            <a:pPr marL="285750" indent="-285750">
              <a:buFont typeface="Wingdings" pitchFamily="2" charset="2"/>
              <a:buChar char="Ø"/>
            </a:pPr>
            <a:endParaRPr lang="en-US" sz="1600" dirty="0">
              <a:solidFill>
                <a:srgbClr val="64B8CF"/>
              </a:solidFill>
            </a:endParaRPr>
          </a:p>
          <a:p>
            <a:pPr marL="285750" indent="-285750">
              <a:buFont typeface="Wingdings" pitchFamily="2" charset="2"/>
              <a:buChar char="Ø"/>
            </a:pPr>
            <a:r>
              <a:rPr lang="en-US" sz="1600" dirty="0">
                <a:solidFill>
                  <a:srgbClr val="64B8CF"/>
                </a:solidFill>
              </a:rPr>
              <a:t>The dimension names are given in brackets after the name of the variable.</a:t>
            </a:r>
          </a:p>
        </p:txBody>
      </p:sp>
    </p:spTree>
    <p:extLst>
      <p:ext uri="{BB962C8B-B14F-4D97-AF65-F5344CB8AC3E}">
        <p14:creationId xmlns:p14="http://schemas.microsoft.com/office/powerpoint/2010/main" val="398003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F969-CBF0-D34B-A8F5-C7C28A795374}"/>
              </a:ext>
            </a:extLst>
          </p:cNvPr>
          <p:cNvSpPr>
            <a:spLocks noGrp="1"/>
          </p:cNvSpPr>
          <p:nvPr>
            <p:ph type="title"/>
          </p:nvPr>
        </p:nvSpPr>
        <p:spPr/>
        <p:txBody>
          <a:bodyPr/>
          <a:lstStyle/>
          <a:p>
            <a:r>
              <a:rPr lang="en-US" dirty="0"/>
              <a:t>Querying information from the file</a:t>
            </a:r>
          </a:p>
        </p:txBody>
      </p:sp>
      <p:sp>
        <p:nvSpPr>
          <p:cNvPr id="3" name="Content Placeholder 2">
            <a:extLst>
              <a:ext uri="{FF2B5EF4-FFF2-40B4-BE49-F238E27FC236}">
                <a16:creationId xmlns:a16="http://schemas.microsoft.com/office/drawing/2014/main" id="{9981BE20-2732-C34D-A0A9-2CB34CB793F2}"/>
              </a:ext>
            </a:extLst>
          </p:cNvPr>
          <p:cNvSpPr>
            <a:spLocks noGrp="1"/>
          </p:cNvSpPr>
          <p:nvPr>
            <p:ph idx="1"/>
          </p:nvPr>
        </p:nvSpPr>
        <p:spPr/>
        <p:txBody>
          <a:bodyPr/>
          <a:lstStyle/>
          <a:p>
            <a:r>
              <a:rPr lang="en-US" dirty="0" err="1"/>
              <a:t>f.variables</a:t>
            </a:r>
            <a:r>
              <a:rPr lang="en-US" dirty="0"/>
              <a:t> gives us an “ordered dictionary”…which is a specific Python structure</a:t>
            </a:r>
          </a:p>
          <a:p>
            <a:r>
              <a:rPr lang="en-US" dirty="0"/>
              <a:t>A simple way to find out what main items are in the dictionary is to use:</a:t>
            </a:r>
          </a:p>
          <a:p>
            <a:pPr marL="0" indent="0">
              <a:buNone/>
            </a:pPr>
            <a:r>
              <a:rPr lang="en-US" dirty="0"/>
              <a:t>		</a:t>
            </a:r>
            <a:r>
              <a:rPr lang="en-US" dirty="0" err="1"/>
              <a:t>var_names</a:t>
            </a:r>
            <a:r>
              <a:rPr lang="en-US" dirty="0"/>
              <a:t>=</a:t>
            </a:r>
            <a:r>
              <a:rPr lang="en-US" dirty="0" err="1"/>
              <a:t>f.variables.keys</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We can then print </a:t>
            </a:r>
            <a:r>
              <a:rPr lang="en-US" dirty="0" err="1"/>
              <a:t>var_names</a:t>
            </a:r>
            <a:r>
              <a:rPr lang="en-US" dirty="0"/>
              <a:t> to see which variables are in the file.</a:t>
            </a:r>
          </a:p>
        </p:txBody>
      </p:sp>
      <p:pic>
        <p:nvPicPr>
          <p:cNvPr id="5" name="Picture 4">
            <a:extLst>
              <a:ext uri="{FF2B5EF4-FFF2-40B4-BE49-F238E27FC236}">
                <a16:creationId xmlns:a16="http://schemas.microsoft.com/office/drawing/2014/main" id="{1EC681AD-E506-8340-9AA3-85A15F7F6684}"/>
              </a:ext>
            </a:extLst>
          </p:cNvPr>
          <p:cNvPicPr>
            <a:picLocks noChangeAspect="1"/>
          </p:cNvPicPr>
          <p:nvPr/>
        </p:nvPicPr>
        <p:blipFill>
          <a:blip r:embed="rId2"/>
          <a:stretch>
            <a:fillRect/>
          </a:stretch>
        </p:blipFill>
        <p:spPr>
          <a:xfrm>
            <a:off x="4631268" y="3521319"/>
            <a:ext cx="5791200" cy="1104900"/>
          </a:xfrm>
          <a:prstGeom prst="rect">
            <a:avLst/>
          </a:prstGeom>
        </p:spPr>
      </p:pic>
    </p:spTree>
    <p:extLst>
      <p:ext uri="{BB962C8B-B14F-4D97-AF65-F5344CB8AC3E}">
        <p14:creationId xmlns:p14="http://schemas.microsoft.com/office/powerpoint/2010/main" val="269576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F969-CBF0-D34B-A8F5-C7C28A795374}"/>
              </a:ext>
            </a:extLst>
          </p:cNvPr>
          <p:cNvSpPr>
            <a:spLocks noGrp="1"/>
          </p:cNvSpPr>
          <p:nvPr>
            <p:ph type="title"/>
          </p:nvPr>
        </p:nvSpPr>
        <p:spPr/>
        <p:txBody>
          <a:bodyPr/>
          <a:lstStyle/>
          <a:p>
            <a:r>
              <a:rPr lang="en-US" dirty="0"/>
              <a:t>Querying information from the file</a:t>
            </a:r>
          </a:p>
        </p:txBody>
      </p:sp>
      <p:sp>
        <p:nvSpPr>
          <p:cNvPr id="3" name="Content Placeholder 2">
            <a:extLst>
              <a:ext uri="{FF2B5EF4-FFF2-40B4-BE49-F238E27FC236}">
                <a16:creationId xmlns:a16="http://schemas.microsoft.com/office/drawing/2014/main" id="{9981BE20-2732-C34D-A0A9-2CB34CB793F2}"/>
              </a:ext>
            </a:extLst>
          </p:cNvPr>
          <p:cNvSpPr>
            <a:spLocks noGrp="1"/>
          </p:cNvSpPr>
          <p:nvPr>
            <p:ph idx="1"/>
          </p:nvPr>
        </p:nvSpPr>
        <p:spPr>
          <a:xfrm>
            <a:off x="3869268" y="864108"/>
            <a:ext cx="7315200" cy="2564892"/>
          </a:xfrm>
        </p:spPr>
        <p:txBody>
          <a:bodyPr/>
          <a:lstStyle/>
          <a:p>
            <a:r>
              <a:rPr lang="en-US" dirty="0"/>
              <a:t>We can find out the information on the dimensions from printing out all the information on the variables. </a:t>
            </a:r>
          </a:p>
          <a:p>
            <a:r>
              <a:rPr lang="en-US" dirty="0"/>
              <a:t>But what if we just wanted to know which dimensions were included in the </a:t>
            </a:r>
            <a:r>
              <a:rPr lang="en-US" dirty="0" err="1"/>
              <a:t>netcdf</a:t>
            </a:r>
            <a:r>
              <a:rPr lang="en-US" dirty="0"/>
              <a:t> file and the value (size) of each dimension? </a:t>
            </a:r>
          </a:p>
          <a:p>
            <a:r>
              <a:rPr lang="en-US" dirty="0"/>
              <a:t>We do this using the following commands:</a:t>
            </a:r>
          </a:p>
          <a:p>
            <a:pPr marL="0" indent="0">
              <a:buNone/>
            </a:pPr>
            <a:r>
              <a:rPr lang="en-US" dirty="0"/>
              <a:t>		</a:t>
            </a:r>
            <a:r>
              <a:rPr lang="en-US" dirty="0" err="1"/>
              <a:t>dim_names</a:t>
            </a:r>
            <a:r>
              <a:rPr lang="en-US" dirty="0"/>
              <a:t>=</a:t>
            </a:r>
            <a:r>
              <a:rPr lang="en-US" dirty="0" err="1"/>
              <a:t>f.dimensions.keys</a:t>
            </a:r>
            <a:r>
              <a:rPr lang="en-US" dirty="0"/>
              <a:t>()</a:t>
            </a:r>
          </a:p>
        </p:txBody>
      </p:sp>
      <p:pic>
        <p:nvPicPr>
          <p:cNvPr id="6" name="Picture 5">
            <a:extLst>
              <a:ext uri="{FF2B5EF4-FFF2-40B4-BE49-F238E27FC236}">
                <a16:creationId xmlns:a16="http://schemas.microsoft.com/office/drawing/2014/main" id="{42BA4BE9-57E4-C146-ACDF-D1B24FC4A9E4}"/>
              </a:ext>
            </a:extLst>
          </p:cNvPr>
          <p:cNvPicPr>
            <a:picLocks noChangeAspect="1"/>
          </p:cNvPicPr>
          <p:nvPr/>
        </p:nvPicPr>
        <p:blipFill rotWithShape="1">
          <a:blip r:embed="rId2"/>
          <a:srcRect b="84135"/>
          <a:stretch/>
        </p:blipFill>
        <p:spPr>
          <a:xfrm>
            <a:off x="4512572" y="4091355"/>
            <a:ext cx="6286500" cy="257907"/>
          </a:xfrm>
          <a:prstGeom prst="rect">
            <a:avLst/>
          </a:prstGeom>
        </p:spPr>
      </p:pic>
      <p:pic>
        <p:nvPicPr>
          <p:cNvPr id="7" name="Picture 6">
            <a:extLst>
              <a:ext uri="{FF2B5EF4-FFF2-40B4-BE49-F238E27FC236}">
                <a16:creationId xmlns:a16="http://schemas.microsoft.com/office/drawing/2014/main" id="{C63F48D3-2178-1A4A-80B7-8247A2F1AC0B}"/>
              </a:ext>
            </a:extLst>
          </p:cNvPr>
          <p:cNvPicPr>
            <a:picLocks noChangeAspect="1"/>
          </p:cNvPicPr>
          <p:nvPr/>
        </p:nvPicPr>
        <p:blipFill rotWithShape="1">
          <a:blip r:embed="rId2"/>
          <a:srcRect t="28005" b="56130"/>
          <a:stretch/>
        </p:blipFill>
        <p:spPr>
          <a:xfrm>
            <a:off x="4536018" y="4349262"/>
            <a:ext cx="6286500" cy="257907"/>
          </a:xfrm>
          <a:prstGeom prst="rect">
            <a:avLst/>
          </a:prstGeom>
        </p:spPr>
      </p:pic>
      <p:pic>
        <p:nvPicPr>
          <p:cNvPr id="8" name="Picture 7">
            <a:extLst>
              <a:ext uri="{FF2B5EF4-FFF2-40B4-BE49-F238E27FC236}">
                <a16:creationId xmlns:a16="http://schemas.microsoft.com/office/drawing/2014/main" id="{F366529D-4AB7-EE44-8487-D1C1E78C73EF}"/>
              </a:ext>
            </a:extLst>
          </p:cNvPr>
          <p:cNvPicPr>
            <a:picLocks noChangeAspect="1"/>
          </p:cNvPicPr>
          <p:nvPr/>
        </p:nvPicPr>
        <p:blipFill rotWithShape="1">
          <a:blip r:embed="rId2"/>
          <a:srcRect t="58654" b="20433"/>
          <a:stretch/>
        </p:blipFill>
        <p:spPr>
          <a:xfrm>
            <a:off x="4747034" y="4841632"/>
            <a:ext cx="6286500" cy="339970"/>
          </a:xfrm>
          <a:prstGeom prst="rect">
            <a:avLst/>
          </a:prstGeom>
        </p:spPr>
      </p:pic>
    </p:spTree>
    <p:extLst>
      <p:ext uri="{BB962C8B-B14F-4D97-AF65-F5344CB8AC3E}">
        <p14:creationId xmlns:p14="http://schemas.microsoft.com/office/powerpoint/2010/main" val="302582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B4E3-14E5-B44C-B99E-9F6DBA695865}"/>
              </a:ext>
            </a:extLst>
          </p:cNvPr>
          <p:cNvSpPr>
            <a:spLocks noGrp="1"/>
          </p:cNvSpPr>
          <p:nvPr>
            <p:ph type="title"/>
          </p:nvPr>
        </p:nvSpPr>
        <p:spPr/>
        <p:txBody>
          <a:bodyPr/>
          <a:lstStyle/>
          <a:p>
            <a:r>
              <a:rPr lang="en-US" dirty="0"/>
              <a:t>Loading data into an array</a:t>
            </a:r>
          </a:p>
        </p:txBody>
      </p:sp>
      <p:sp>
        <p:nvSpPr>
          <p:cNvPr id="3" name="Content Placeholder 2">
            <a:extLst>
              <a:ext uri="{FF2B5EF4-FFF2-40B4-BE49-F238E27FC236}">
                <a16:creationId xmlns:a16="http://schemas.microsoft.com/office/drawing/2014/main" id="{1AC22197-20D0-434D-BFCB-D9F2C10F4C69}"/>
              </a:ext>
            </a:extLst>
          </p:cNvPr>
          <p:cNvSpPr>
            <a:spLocks noGrp="1"/>
          </p:cNvSpPr>
          <p:nvPr>
            <p:ph idx="1"/>
          </p:nvPr>
        </p:nvSpPr>
        <p:spPr>
          <a:xfrm>
            <a:off x="3869268" y="599167"/>
            <a:ext cx="7315200" cy="3339788"/>
          </a:xfrm>
        </p:spPr>
        <p:txBody>
          <a:bodyPr>
            <a:normAutofit/>
          </a:bodyPr>
          <a:lstStyle/>
          <a:p>
            <a:r>
              <a:rPr lang="en-US" dirty="0"/>
              <a:t>Now we want to extract the GPP data itself. We do this using the following commands:</a:t>
            </a:r>
          </a:p>
          <a:p>
            <a:pPr marL="0" indent="0">
              <a:buNone/>
            </a:pPr>
            <a:r>
              <a:rPr lang="en-US" dirty="0"/>
              <a:t>		data=</a:t>
            </a:r>
            <a:r>
              <a:rPr lang="en-US" dirty="0" err="1"/>
              <a:t>f.variables</a:t>
            </a:r>
            <a:r>
              <a:rPr lang="en-US" dirty="0"/>
              <a:t>[</a:t>
            </a:r>
            <a:r>
              <a:rPr lang="en-US" i="1" dirty="0"/>
              <a:t>var</a:t>
            </a:r>
            <a:r>
              <a:rPr lang="en-US" dirty="0"/>
              <a:t>][:]</a:t>
            </a:r>
          </a:p>
          <a:p>
            <a:r>
              <a:rPr lang="en-US" dirty="0"/>
              <a:t>where "</a:t>
            </a:r>
            <a:r>
              <a:rPr lang="en-US" i="1" dirty="0"/>
              <a:t>var</a:t>
            </a:r>
            <a:r>
              <a:rPr lang="en-US" dirty="0"/>
              <a:t>" is a string for the variable you want to extract. </a:t>
            </a:r>
          </a:p>
          <a:p>
            <a:r>
              <a:rPr lang="en-US" dirty="0"/>
              <a:t>For example, to extract GPP we can set </a:t>
            </a:r>
            <a:r>
              <a:rPr lang="en-US" dirty="0" err="1"/>
              <a:t>gpp_var</a:t>
            </a:r>
            <a:r>
              <a:rPr lang="en-US" dirty="0"/>
              <a:t> = 'GPP' and then use </a:t>
            </a:r>
            <a:r>
              <a:rPr lang="en-US" dirty="0" err="1"/>
              <a:t>gpp_data</a:t>
            </a:r>
            <a:r>
              <a:rPr lang="en-US" dirty="0"/>
              <a:t> = </a:t>
            </a:r>
            <a:r>
              <a:rPr lang="en-US" dirty="0" err="1"/>
              <a:t>gpp_f.variables</a:t>
            </a:r>
            <a:r>
              <a:rPr lang="en-US" dirty="0"/>
              <a:t>[</a:t>
            </a:r>
            <a:r>
              <a:rPr lang="en-US" dirty="0" err="1"/>
              <a:t>gpp_var</a:t>
            </a:r>
            <a:r>
              <a:rPr lang="en-US" dirty="0"/>
              <a:t>][:]. </a:t>
            </a:r>
          </a:p>
          <a:p>
            <a:r>
              <a:rPr lang="en-US" dirty="0"/>
              <a:t>Once you have read in the data you can close the files we have opened using the command:    </a:t>
            </a:r>
            <a:r>
              <a:rPr lang="en-US" dirty="0" err="1"/>
              <a:t>f.close</a:t>
            </a:r>
            <a:r>
              <a:rPr lang="en-US" dirty="0"/>
              <a:t>()</a:t>
            </a:r>
          </a:p>
        </p:txBody>
      </p:sp>
      <p:pic>
        <p:nvPicPr>
          <p:cNvPr id="9" name="Picture 8">
            <a:extLst>
              <a:ext uri="{FF2B5EF4-FFF2-40B4-BE49-F238E27FC236}">
                <a16:creationId xmlns:a16="http://schemas.microsoft.com/office/drawing/2014/main" id="{E75A7BEE-CA6A-4544-A8EF-C8E9747ECF40}"/>
              </a:ext>
            </a:extLst>
          </p:cNvPr>
          <p:cNvPicPr>
            <a:picLocks noChangeAspect="1"/>
          </p:cNvPicPr>
          <p:nvPr/>
        </p:nvPicPr>
        <p:blipFill>
          <a:blip r:embed="rId2"/>
          <a:stretch>
            <a:fillRect/>
          </a:stretch>
        </p:blipFill>
        <p:spPr>
          <a:xfrm>
            <a:off x="4885592" y="3938955"/>
            <a:ext cx="4953000" cy="1016000"/>
          </a:xfrm>
          <a:prstGeom prst="rect">
            <a:avLst/>
          </a:prstGeom>
        </p:spPr>
      </p:pic>
      <p:pic>
        <p:nvPicPr>
          <p:cNvPr id="11" name="Picture 10">
            <a:extLst>
              <a:ext uri="{FF2B5EF4-FFF2-40B4-BE49-F238E27FC236}">
                <a16:creationId xmlns:a16="http://schemas.microsoft.com/office/drawing/2014/main" id="{8F60B198-C418-9646-8402-E4AB13697E8B}"/>
              </a:ext>
            </a:extLst>
          </p:cNvPr>
          <p:cNvPicPr>
            <a:picLocks noChangeAspect="1"/>
          </p:cNvPicPr>
          <p:nvPr/>
        </p:nvPicPr>
        <p:blipFill>
          <a:blip r:embed="rId3"/>
          <a:stretch>
            <a:fillRect/>
          </a:stretch>
        </p:blipFill>
        <p:spPr>
          <a:xfrm>
            <a:off x="5190392" y="5215009"/>
            <a:ext cx="3835400" cy="749300"/>
          </a:xfrm>
          <a:prstGeom prst="rect">
            <a:avLst/>
          </a:prstGeom>
        </p:spPr>
      </p:pic>
      <p:sp>
        <p:nvSpPr>
          <p:cNvPr id="12" name="TextBox 11">
            <a:extLst>
              <a:ext uri="{FF2B5EF4-FFF2-40B4-BE49-F238E27FC236}">
                <a16:creationId xmlns:a16="http://schemas.microsoft.com/office/drawing/2014/main" id="{B34D3555-3A84-8642-9B5B-D2D9FDAEF21E}"/>
              </a:ext>
            </a:extLst>
          </p:cNvPr>
          <p:cNvSpPr txBox="1"/>
          <p:nvPr/>
        </p:nvSpPr>
        <p:spPr>
          <a:xfrm>
            <a:off x="3411415" y="5215009"/>
            <a:ext cx="2016369" cy="646331"/>
          </a:xfrm>
          <a:prstGeom prst="rect">
            <a:avLst/>
          </a:prstGeom>
          <a:noFill/>
        </p:spPr>
        <p:txBody>
          <a:bodyPr wrap="square" rtlCol="0">
            <a:spAutoFit/>
          </a:bodyPr>
          <a:lstStyle/>
          <a:p>
            <a:r>
              <a:rPr lang="en-US" dirty="0" err="1">
                <a:solidFill>
                  <a:srgbClr val="64B8CF"/>
                </a:solidFill>
              </a:rPr>
              <a:t>Netcdf</a:t>
            </a:r>
            <a:r>
              <a:rPr lang="en-US" dirty="0">
                <a:solidFill>
                  <a:srgbClr val="64B8CF"/>
                </a:solidFill>
              </a:rPr>
              <a:t> data is read into a </a:t>
            </a:r>
            <a:r>
              <a:rPr lang="en-US" dirty="0" err="1">
                <a:solidFill>
                  <a:srgbClr val="64B8CF"/>
                </a:solidFill>
              </a:rPr>
              <a:t>numpy</a:t>
            </a:r>
            <a:r>
              <a:rPr lang="en-US" dirty="0">
                <a:solidFill>
                  <a:srgbClr val="64B8CF"/>
                </a:solidFill>
              </a:rPr>
              <a:t> array</a:t>
            </a:r>
          </a:p>
        </p:txBody>
      </p:sp>
      <p:cxnSp>
        <p:nvCxnSpPr>
          <p:cNvPr id="14" name="Straight Arrow Connector 13">
            <a:extLst>
              <a:ext uri="{FF2B5EF4-FFF2-40B4-BE49-F238E27FC236}">
                <a16:creationId xmlns:a16="http://schemas.microsoft.com/office/drawing/2014/main" id="{D36A698B-5EAF-754E-B89E-FA7BA91C3617}"/>
              </a:ext>
            </a:extLst>
          </p:cNvPr>
          <p:cNvCxnSpPr/>
          <p:nvPr/>
        </p:nvCxnSpPr>
        <p:spPr>
          <a:xfrm flipV="1">
            <a:off x="4161692" y="4454769"/>
            <a:ext cx="1781908" cy="791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98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B062-AFB4-494F-B51D-C4EC22274A3E}"/>
              </a:ext>
            </a:extLst>
          </p:cNvPr>
          <p:cNvSpPr>
            <a:spLocks noGrp="1"/>
          </p:cNvSpPr>
          <p:nvPr>
            <p:ph type="title"/>
          </p:nvPr>
        </p:nvSpPr>
        <p:spPr/>
        <p:txBody>
          <a:bodyPr/>
          <a:lstStyle/>
          <a:p>
            <a:r>
              <a:rPr lang="en-US" dirty="0"/>
              <a:t>NumPy masked arrays</a:t>
            </a:r>
          </a:p>
        </p:txBody>
      </p:sp>
      <p:sp>
        <p:nvSpPr>
          <p:cNvPr id="3" name="Content Placeholder 2">
            <a:extLst>
              <a:ext uri="{FF2B5EF4-FFF2-40B4-BE49-F238E27FC236}">
                <a16:creationId xmlns:a16="http://schemas.microsoft.com/office/drawing/2014/main" id="{EB405690-52F6-3A4F-AC03-E43D8B6E1C4D}"/>
              </a:ext>
            </a:extLst>
          </p:cNvPr>
          <p:cNvSpPr>
            <a:spLocks noGrp="1"/>
          </p:cNvSpPr>
          <p:nvPr>
            <p:ph idx="1"/>
          </p:nvPr>
        </p:nvSpPr>
        <p:spPr>
          <a:xfrm>
            <a:off x="3892715" y="615051"/>
            <a:ext cx="7315200" cy="5618754"/>
          </a:xfrm>
        </p:spPr>
        <p:txBody>
          <a:bodyPr>
            <a:normAutofit/>
          </a:bodyPr>
          <a:lstStyle/>
          <a:p>
            <a:r>
              <a:rPr lang="en-US" dirty="0"/>
              <a:t>If we use the type() function, the output information shows us that this is a NumPy "Masked Array". </a:t>
            </a:r>
          </a:p>
          <a:p>
            <a:endParaRPr lang="en-US" dirty="0"/>
          </a:p>
          <a:p>
            <a:endParaRPr lang="en-US" dirty="0"/>
          </a:p>
          <a:p>
            <a:endParaRPr lang="en-US" dirty="0"/>
          </a:p>
          <a:p>
            <a:endParaRPr lang="en-US" dirty="0"/>
          </a:p>
          <a:p>
            <a:endParaRPr lang="en-US" dirty="0"/>
          </a:p>
          <a:p>
            <a:endParaRPr lang="en-US" dirty="0"/>
          </a:p>
          <a:p>
            <a:r>
              <a:rPr lang="en-US" dirty="0"/>
              <a:t>NumPy masked array module provides a set of functions that mask data points in array that correspond to missing values. </a:t>
            </a:r>
          </a:p>
          <a:p>
            <a:r>
              <a:rPr lang="en-US" dirty="0"/>
              <a:t>The netCDF4 python library reads the "_</a:t>
            </a:r>
            <a:r>
              <a:rPr lang="en-US" dirty="0" err="1"/>
              <a:t>FillValue</a:t>
            </a:r>
            <a:r>
              <a:rPr lang="en-US" dirty="0"/>
              <a:t>" attribute information and then stores the array as a masked array which masks all grid cells corresponding to the fill value of 9.969209968386869e+36</a:t>
            </a:r>
          </a:p>
          <a:p>
            <a:r>
              <a:rPr lang="en-US" dirty="0"/>
              <a:t>In this case, these missing values are the </a:t>
            </a:r>
            <a:r>
              <a:rPr lang="en-US" i="1" dirty="0"/>
              <a:t>ocean</a:t>
            </a:r>
            <a:r>
              <a:rPr lang="en-US" dirty="0"/>
              <a:t> values.</a:t>
            </a:r>
          </a:p>
        </p:txBody>
      </p:sp>
      <p:pic>
        <p:nvPicPr>
          <p:cNvPr id="7" name="Picture 6">
            <a:extLst>
              <a:ext uri="{FF2B5EF4-FFF2-40B4-BE49-F238E27FC236}">
                <a16:creationId xmlns:a16="http://schemas.microsoft.com/office/drawing/2014/main" id="{E1C8F0D9-F15B-5743-A988-9C8A39B969FC}"/>
              </a:ext>
            </a:extLst>
          </p:cNvPr>
          <p:cNvPicPr>
            <a:picLocks noChangeAspect="1"/>
          </p:cNvPicPr>
          <p:nvPr/>
        </p:nvPicPr>
        <p:blipFill>
          <a:blip r:embed="rId2"/>
          <a:stretch>
            <a:fillRect/>
          </a:stretch>
        </p:blipFill>
        <p:spPr>
          <a:xfrm>
            <a:off x="4207098" y="1857129"/>
            <a:ext cx="6686433" cy="1249485"/>
          </a:xfrm>
          <a:prstGeom prst="rect">
            <a:avLst/>
          </a:prstGeom>
        </p:spPr>
      </p:pic>
    </p:spTree>
    <p:extLst>
      <p:ext uri="{BB962C8B-B14F-4D97-AF65-F5344CB8AC3E}">
        <p14:creationId xmlns:p14="http://schemas.microsoft.com/office/powerpoint/2010/main" val="209624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98CC-5D59-0743-B812-469CC37DE66D}"/>
              </a:ext>
            </a:extLst>
          </p:cNvPr>
          <p:cNvSpPr>
            <a:spLocks noGrp="1"/>
          </p:cNvSpPr>
          <p:nvPr>
            <p:ph type="title"/>
          </p:nvPr>
        </p:nvSpPr>
        <p:spPr/>
        <p:txBody>
          <a:bodyPr/>
          <a:lstStyle/>
          <a:p>
            <a:r>
              <a:rPr lang="en-US" dirty="0"/>
              <a:t>What does a masked array look like when we print out the data?</a:t>
            </a:r>
          </a:p>
        </p:txBody>
      </p:sp>
      <p:sp>
        <p:nvSpPr>
          <p:cNvPr id="3" name="Content Placeholder 2">
            <a:extLst>
              <a:ext uri="{FF2B5EF4-FFF2-40B4-BE49-F238E27FC236}">
                <a16:creationId xmlns:a16="http://schemas.microsoft.com/office/drawing/2014/main" id="{5017618E-38BF-684A-9E31-EB34F553B2CE}"/>
              </a:ext>
            </a:extLst>
          </p:cNvPr>
          <p:cNvSpPr>
            <a:spLocks noGrp="1"/>
          </p:cNvSpPr>
          <p:nvPr>
            <p:ph idx="1"/>
          </p:nvPr>
        </p:nvSpPr>
        <p:spPr/>
        <p:txBody>
          <a:bodyPr/>
          <a:lstStyle/>
          <a:p>
            <a:r>
              <a:rPr lang="en-US" dirty="0"/>
              <a:t>We know that the top left corner of the map is an ocean pixel, therefore we can see what this masked array looks like if we index the array for that pixel. </a:t>
            </a:r>
          </a:p>
          <a:p>
            <a:r>
              <a:rPr lang="en-US" dirty="0"/>
              <a:t>The </a:t>
            </a:r>
            <a:r>
              <a:rPr lang="en-US" dirty="0" err="1"/>
              <a:t>gpp</a:t>
            </a:r>
            <a:r>
              <a:rPr lang="en-US" dirty="0"/>
              <a:t> array dimensions are (time, </a:t>
            </a:r>
            <a:r>
              <a:rPr lang="en-US" dirty="0" err="1"/>
              <a:t>lat</a:t>
            </a:r>
            <a:r>
              <a:rPr lang="en-US" dirty="0"/>
              <a:t>, </a:t>
            </a:r>
            <a:r>
              <a:rPr lang="en-US" dirty="0" err="1"/>
              <a:t>lon</a:t>
            </a:r>
            <a:r>
              <a:rPr lang="en-US" dirty="0"/>
              <a:t>) – it is a </a:t>
            </a:r>
            <a:r>
              <a:rPr lang="en-US" b="1" u="sng" dirty="0">
                <a:solidFill>
                  <a:srgbClr val="64B8CF"/>
                </a:solidFill>
              </a:rPr>
              <a:t>3d array</a:t>
            </a:r>
          </a:p>
          <a:p>
            <a:r>
              <a:rPr lang="en-US" dirty="0"/>
              <a:t>Indexing any element of the GPP array therefore requires 3 numbers (or colons) in square brackets:</a:t>
            </a:r>
          </a:p>
          <a:p>
            <a:pPr marL="0" indent="0">
              <a:buNone/>
            </a:pPr>
            <a:r>
              <a:rPr lang="en-US" dirty="0"/>
              <a:t>			</a:t>
            </a:r>
            <a:r>
              <a:rPr lang="en-US" dirty="0" err="1"/>
              <a:t>gpp_data</a:t>
            </a:r>
            <a:r>
              <a:rPr lang="en-US" dirty="0"/>
              <a:t>[</a:t>
            </a:r>
            <a:r>
              <a:rPr lang="en-US" i="1" dirty="0"/>
              <a:t>time, </a:t>
            </a:r>
            <a:r>
              <a:rPr lang="en-US" i="1" dirty="0" err="1"/>
              <a:t>lat</a:t>
            </a:r>
            <a:r>
              <a:rPr lang="en-US" i="1" dirty="0"/>
              <a:t>, </a:t>
            </a:r>
            <a:r>
              <a:rPr lang="en-US" i="1" dirty="0" err="1"/>
              <a:t>lon</a:t>
            </a:r>
            <a:r>
              <a:rPr lang="en-US" dirty="0"/>
              <a:t>]</a:t>
            </a:r>
          </a:p>
          <a:p>
            <a:r>
              <a:rPr lang="en-US" dirty="0"/>
              <a:t>"</a:t>
            </a:r>
            <a:r>
              <a:rPr lang="en-US" dirty="0" err="1"/>
              <a:t>lat</a:t>
            </a:r>
            <a:r>
              <a:rPr lang="en-US" dirty="0"/>
              <a:t>" and "</a:t>
            </a:r>
            <a:r>
              <a:rPr lang="en-US" dirty="0" err="1"/>
              <a:t>lon</a:t>
            </a:r>
            <a:r>
              <a:rPr lang="en-US" dirty="0"/>
              <a:t>" correspond to the rows and columns of the data (last 2 dimensions of the index). </a:t>
            </a:r>
          </a:p>
          <a:p>
            <a:r>
              <a:rPr lang="en-US" dirty="0"/>
              <a:t>Therefore, the first dimension of the index  is </a:t>
            </a:r>
            <a:r>
              <a:rPr lang="en-US" i="1" dirty="0"/>
              <a:t>time.</a:t>
            </a:r>
          </a:p>
          <a:p>
            <a:r>
              <a:rPr lang="en-US" dirty="0" err="1"/>
              <a:t>gpp_data</a:t>
            </a:r>
            <a:r>
              <a:rPr lang="en-US" dirty="0"/>
              <a:t>[0,0,0] corresponds to the first time step (January 2007) for the 1st row and the 1st column (i.e. the top left hand corner of the array).</a:t>
            </a:r>
          </a:p>
        </p:txBody>
      </p:sp>
    </p:spTree>
    <p:extLst>
      <p:ext uri="{BB962C8B-B14F-4D97-AF65-F5344CB8AC3E}">
        <p14:creationId xmlns:p14="http://schemas.microsoft.com/office/powerpoint/2010/main" val="117854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98CC-5D59-0743-B812-469CC37DE66D}"/>
              </a:ext>
            </a:extLst>
          </p:cNvPr>
          <p:cNvSpPr>
            <a:spLocks noGrp="1"/>
          </p:cNvSpPr>
          <p:nvPr>
            <p:ph type="title"/>
          </p:nvPr>
        </p:nvSpPr>
        <p:spPr/>
        <p:txBody>
          <a:bodyPr/>
          <a:lstStyle/>
          <a:p>
            <a:r>
              <a:rPr lang="en-US" dirty="0"/>
              <a:t>What does a masked array look like when we print out the data?</a:t>
            </a:r>
          </a:p>
        </p:txBody>
      </p:sp>
      <p:sp>
        <p:nvSpPr>
          <p:cNvPr id="9" name="Content Placeholder 8">
            <a:extLst>
              <a:ext uri="{FF2B5EF4-FFF2-40B4-BE49-F238E27FC236}">
                <a16:creationId xmlns:a16="http://schemas.microsoft.com/office/drawing/2014/main" id="{9132BE49-EB0D-D045-8C5E-1FB7EAD9037F}"/>
              </a:ext>
            </a:extLst>
          </p:cNvPr>
          <p:cNvSpPr>
            <a:spLocks noGrp="1"/>
          </p:cNvSpPr>
          <p:nvPr>
            <p:ph idx="1"/>
          </p:nvPr>
        </p:nvSpPr>
        <p:spPr>
          <a:xfrm>
            <a:off x="3869268" y="1972892"/>
            <a:ext cx="7315200" cy="4167671"/>
          </a:xfrm>
        </p:spPr>
        <p:txBody>
          <a:bodyPr>
            <a:normAutofit/>
          </a:bodyPr>
          <a:lstStyle/>
          <a:p>
            <a:r>
              <a:rPr lang="en-US" dirty="0"/>
              <a:t>When you print out this result, it prints a "--". This -- shows that this grid cell is masked. I.e. the value of that grid cell corresponds to the fill value of 9.969209968386869e+36. </a:t>
            </a:r>
          </a:p>
          <a:p>
            <a:r>
              <a:rPr lang="en-US" dirty="0"/>
              <a:t>netCDF4 has read this into a masked array and masks all the grid cells corresponding to that value (i.e. all the ocean grid cells).</a:t>
            </a:r>
          </a:p>
          <a:p>
            <a:r>
              <a:rPr lang="en-US" i="1" dirty="0"/>
              <a:t>(Matplotlib also reads these masked values and prints them as white instead of a colored value.)</a:t>
            </a:r>
          </a:p>
          <a:p>
            <a:r>
              <a:rPr lang="en-US" dirty="0"/>
              <a:t>More information on Masked Arrays can be found here: </a:t>
            </a:r>
            <a:r>
              <a:rPr lang="en-US" dirty="0">
                <a:hlinkClick r:id="rId2"/>
              </a:rPr>
              <a:t>https://docs.scipy.org/doc/numpy/reference/maskedarray.html</a:t>
            </a:r>
            <a:r>
              <a:rPr lang="en-US" dirty="0"/>
              <a:t> .</a:t>
            </a:r>
          </a:p>
          <a:p>
            <a:r>
              <a:rPr lang="en-US" dirty="0"/>
              <a:t>There are many different NumPy masked array operations (</a:t>
            </a:r>
            <a:r>
              <a:rPr lang="en-US" dirty="0">
                <a:hlinkClick r:id="rId3"/>
              </a:rPr>
              <a:t>https://docs.scipy.org/doc/numpy-1.13.0/reference/routines.ma.html</a:t>
            </a:r>
            <a:r>
              <a:rPr lang="en-US" dirty="0"/>
              <a:t> )</a:t>
            </a:r>
          </a:p>
        </p:txBody>
      </p:sp>
      <p:pic>
        <p:nvPicPr>
          <p:cNvPr id="11" name="Picture 10">
            <a:extLst>
              <a:ext uri="{FF2B5EF4-FFF2-40B4-BE49-F238E27FC236}">
                <a16:creationId xmlns:a16="http://schemas.microsoft.com/office/drawing/2014/main" id="{077251FF-4485-4145-8344-BCF27C64EFF4}"/>
              </a:ext>
            </a:extLst>
          </p:cNvPr>
          <p:cNvPicPr>
            <a:picLocks noChangeAspect="1"/>
          </p:cNvPicPr>
          <p:nvPr/>
        </p:nvPicPr>
        <p:blipFill>
          <a:blip r:embed="rId4"/>
          <a:stretch>
            <a:fillRect/>
          </a:stretch>
        </p:blipFill>
        <p:spPr>
          <a:xfrm>
            <a:off x="5396035" y="717437"/>
            <a:ext cx="4025900" cy="812800"/>
          </a:xfrm>
          <a:prstGeom prst="rect">
            <a:avLst/>
          </a:prstGeom>
        </p:spPr>
      </p:pic>
    </p:spTree>
    <p:extLst>
      <p:ext uri="{BB962C8B-B14F-4D97-AF65-F5344CB8AC3E}">
        <p14:creationId xmlns:p14="http://schemas.microsoft.com/office/powerpoint/2010/main" val="373669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00F4-2ED7-1745-8A4E-47678E393205}"/>
              </a:ext>
            </a:extLst>
          </p:cNvPr>
          <p:cNvSpPr>
            <a:spLocks noGrp="1"/>
          </p:cNvSpPr>
          <p:nvPr>
            <p:ph type="title"/>
          </p:nvPr>
        </p:nvSpPr>
        <p:spPr/>
        <p:txBody>
          <a:bodyPr/>
          <a:lstStyle/>
          <a:p>
            <a:r>
              <a:rPr lang="en-US" dirty="0"/>
              <a:t>Filling in missing values</a:t>
            </a:r>
          </a:p>
        </p:txBody>
      </p:sp>
      <p:sp>
        <p:nvSpPr>
          <p:cNvPr id="3" name="Content Placeholder 2">
            <a:extLst>
              <a:ext uri="{FF2B5EF4-FFF2-40B4-BE49-F238E27FC236}">
                <a16:creationId xmlns:a16="http://schemas.microsoft.com/office/drawing/2014/main" id="{96A1AE73-C8E6-DE4F-9856-A8635381FE91}"/>
              </a:ext>
            </a:extLst>
          </p:cNvPr>
          <p:cNvSpPr>
            <a:spLocks noGrp="1"/>
          </p:cNvSpPr>
          <p:nvPr>
            <p:ph idx="1"/>
          </p:nvPr>
        </p:nvSpPr>
        <p:spPr>
          <a:xfrm>
            <a:off x="3869268" y="864108"/>
            <a:ext cx="7315200" cy="3321030"/>
          </a:xfrm>
        </p:spPr>
        <p:txBody>
          <a:bodyPr>
            <a:normAutofit lnSpcReduction="10000"/>
          </a:bodyPr>
          <a:lstStyle/>
          <a:p>
            <a:r>
              <a:rPr lang="en-US" dirty="0"/>
              <a:t>If you want to fill the missing (masked) values of the array we can use the command:</a:t>
            </a:r>
          </a:p>
          <a:p>
            <a:pPr marL="0" indent="0">
              <a:buNone/>
            </a:pPr>
            <a:r>
              <a:rPr lang="en-US" dirty="0"/>
              <a:t>		</a:t>
            </a:r>
            <a:r>
              <a:rPr lang="en-US" dirty="0" err="1"/>
              <a:t>np.ma.filled</a:t>
            </a:r>
            <a:r>
              <a:rPr lang="en-US" dirty="0"/>
              <a:t>(data, </a:t>
            </a:r>
            <a:r>
              <a:rPr lang="en-US" dirty="0" err="1"/>
              <a:t>fill_value</a:t>
            </a:r>
            <a:r>
              <a:rPr lang="en-US" dirty="0"/>
              <a:t>=None)</a:t>
            </a:r>
          </a:p>
          <a:p>
            <a:r>
              <a:rPr lang="en-US" dirty="0"/>
              <a:t>This replaces all of the masked grid cells with a missing value specified by the </a:t>
            </a:r>
            <a:r>
              <a:rPr lang="en-US" dirty="0" err="1"/>
              <a:t>fill_value</a:t>
            </a:r>
            <a:r>
              <a:rPr lang="en-US" dirty="0"/>
              <a:t> </a:t>
            </a:r>
            <a:r>
              <a:rPr lang="en-US" dirty="0" err="1"/>
              <a:t>kwarg</a:t>
            </a:r>
            <a:r>
              <a:rPr lang="en-US" dirty="0"/>
              <a:t>. </a:t>
            </a:r>
          </a:p>
          <a:p>
            <a:r>
              <a:rPr lang="en-US" dirty="0"/>
              <a:t>You can specify the missing value to be anything you want - it doesn't have to be the original missing value in the data. </a:t>
            </a:r>
          </a:p>
          <a:p>
            <a:r>
              <a:rPr lang="en-US" dirty="0"/>
              <a:t>“</a:t>
            </a:r>
            <a:r>
              <a:rPr lang="en-US" dirty="0" err="1"/>
              <a:t>fill_value</a:t>
            </a:r>
            <a:r>
              <a:rPr lang="en-US" dirty="0"/>
              <a:t>” is a keyword argument – i.e. it is optional, so you don't have to specify the </a:t>
            </a:r>
            <a:r>
              <a:rPr lang="en-US" dirty="0" err="1"/>
              <a:t>fill_value</a:t>
            </a:r>
            <a:r>
              <a:rPr lang="en-US" dirty="0"/>
              <a:t>. If you don’t, it will use the </a:t>
            </a:r>
            <a:r>
              <a:rPr lang="en-US" dirty="0" err="1"/>
              <a:t>FillValue</a:t>
            </a:r>
            <a:r>
              <a:rPr lang="en-US" dirty="0"/>
              <a:t> attribute in the </a:t>
            </a:r>
            <a:r>
              <a:rPr lang="en-US" dirty="0" err="1"/>
              <a:t>netCDF</a:t>
            </a:r>
            <a:r>
              <a:rPr lang="en-US" dirty="0"/>
              <a:t> file. E.g.:</a:t>
            </a:r>
          </a:p>
        </p:txBody>
      </p:sp>
      <p:pic>
        <p:nvPicPr>
          <p:cNvPr id="5" name="Picture 4">
            <a:extLst>
              <a:ext uri="{FF2B5EF4-FFF2-40B4-BE49-F238E27FC236}">
                <a16:creationId xmlns:a16="http://schemas.microsoft.com/office/drawing/2014/main" id="{9772677C-56D0-DE44-8257-08368779A9AC}"/>
              </a:ext>
            </a:extLst>
          </p:cNvPr>
          <p:cNvPicPr>
            <a:picLocks noChangeAspect="1"/>
          </p:cNvPicPr>
          <p:nvPr/>
        </p:nvPicPr>
        <p:blipFill>
          <a:blip r:embed="rId2"/>
          <a:stretch>
            <a:fillRect/>
          </a:stretch>
        </p:blipFill>
        <p:spPr>
          <a:xfrm>
            <a:off x="3480881" y="4448420"/>
            <a:ext cx="8232341" cy="1940657"/>
          </a:xfrm>
          <a:prstGeom prst="rect">
            <a:avLst/>
          </a:prstGeom>
        </p:spPr>
      </p:pic>
    </p:spTree>
    <p:extLst>
      <p:ext uri="{BB962C8B-B14F-4D97-AF65-F5344CB8AC3E}">
        <p14:creationId xmlns:p14="http://schemas.microsoft.com/office/powerpoint/2010/main" val="168027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697C-9645-564D-A38D-EFAE35E0D58E}"/>
              </a:ext>
            </a:extLst>
          </p:cNvPr>
          <p:cNvSpPr>
            <a:spLocks noGrp="1"/>
          </p:cNvSpPr>
          <p:nvPr>
            <p:ph type="title"/>
          </p:nvPr>
        </p:nvSpPr>
        <p:spPr/>
        <p:txBody>
          <a:bodyPr/>
          <a:lstStyle/>
          <a:p>
            <a:r>
              <a:rPr lang="en-US" dirty="0"/>
              <a:t>Today’s homework</a:t>
            </a:r>
          </a:p>
        </p:txBody>
      </p:sp>
      <p:sp>
        <p:nvSpPr>
          <p:cNvPr id="3" name="Content Placeholder 2">
            <a:extLst>
              <a:ext uri="{FF2B5EF4-FFF2-40B4-BE49-F238E27FC236}">
                <a16:creationId xmlns:a16="http://schemas.microsoft.com/office/drawing/2014/main" id="{609673E8-5A20-9C4C-B067-4F5E8E4D6080}"/>
              </a:ext>
            </a:extLst>
          </p:cNvPr>
          <p:cNvSpPr>
            <a:spLocks noGrp="1"/>
          </p:cNvSpPr>
          <p:nvPr>
            <p:ph idx="1"/>
          </p:nvPr>
        </p:nvSpPr>
        <p:spPr/>
        <p:txBody>
          <a:bodyPr/>
          <a:lstStyle/>
          <a:p>
            <a:r>
              <a:rPr lang="en-US" dirty="0"/>
              <a:t>Two </a:t>
            </a:r>
            <a:r>
              <a:rPr lang="en-US" dirty="0" err="1"/>
              <a:t>DataCamp</a:t>
            </a:r>
            <a:r>
              <a:rPr lang="en-US" dirty="0"/>
              <a:t> tutorials (not graded)</a:t>
            </a:r>
          </a:p>
          <a:p>
            <a:r>
              <a:rPr lang="en-US" dirty="0"/>
              <a:t>See Canvas for </a:t>
            </a:r>
            <a:r>
              <a:rPr lang="en-US"/>
              <a:t>more details</a:t>
            </a:r>
          </a:p>
        </p:txBody>
      </p:sp>
    </p:spTree>
    <p:extLst>
      <p:ext uri="{BB962C8B-B14F-4D97-AF65-F5344CB8AC3E}">
        <p14:creationId xmlns:p14="http://schemas.microsoft.com/office/powerpoint/2010/main" val="121682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a:t>Data in today’s class: modeled global gross C uptake (GPP)</a:t>
            </a:r>
          </a:p>
        </p:txBody>
      </p:sp>
      <p:sp>
        <p:nvSpPr>
          <p:cNvPr id="5" name="Content Placeholder 4">
            <a:extLst>
              <a:ext uri="{FF2B5EF4-FFF2-40B4-BE49-F238E27FC236}">
                <a16:creationId xmlns:a16="http://schemas.microsoft.com/office/drawing/2014/main" id="{DD79E73A-266A-2948-A6AB-FF79C22A2458}"/>
              </a:ext>
            </a:extLst>
          </p:cNvPr>
          <p:cNvSpPr>
            <a:spLocks noGrp="1"/>
          </p:cNvSpPr>
          <p:nvPr>
            <p:ph idx="1"/>
          </p:nvPr>
        </p:nvSpPr>
        <p:spPr>
          <a:xfrm>
            <a:off x="3869268" y="864108"/>
            <a:ext cx="7315200" cy="2476969"/>
          </a:xfrm>
        </p:spPr>
        <p:txBody>
          <a:bodyPr/>
          <a:lstStyle/>
          <a:p>
            <a:r>
              <a:rPr lang="en-US" dirty="0"/>
              <a:t>GPP: gross primary productivity - the gross uptake of CO2 by terrestrial plants during photosynthesis</a:t>
            </a:r>
          </a:p>
          <a:p>
            <a:r>
              <a:rPr lang="en-US" dirty="0"/>
              <a:t>Simulated by the ORCHIDEE land surface model (forms part of a French earth system model used to make IPCC climate change projections):  </a:t>
            </a:r>
            <a:r>
              <a:rPr lang="en-US" dirty="0">
                <a:hlinkClick r:id="rId2"/>
              </a:rPr>
              <a:t>https://orchidee.ipsl.fr</a:t>
            </a:r>
            <a:r>
              <a:rPr lang="en-US" dirty="0"/>
              <a:t> </a:t>
            </a:r>
          </a:p>
          <a:p>
            <a:r>
              <a:rPr lang="en-US" dirty="0"/>
              <a:t>Monthly simulations from 2007 – 2011</a:t>
            </a:r>
          </a:p>
          <a:p>
            <a:endParaRPr lang="en-US" dirty="0"/>
          </a:p>
          <a:p>
            <a:endParaRPr lang="en-US" dirty="0"/>
          </a:p>
        </p:txBody>
      </p:sp>
      <p:pic>
        <p:nvPicPr>
          <p:cNvPr id="7" name="Picture 6">
            <a:extLst>
              <a:ext uri="{FF2B5EF4-FFF2-40B4-BE49-F238E27FC236}">
                <a16:creationId xmlns:a16="http://schemas.microsoft.com/office/drawing/2014/main" id="{1779FB87-FB01-6047-80A4-66D342278F22}"/>
              </a:ext>
            </a:extLst>
          </p:cNvPr>
          <p:cNvPicPr>
            <a:picLocks noChangeAspect="1"/>
          </p:cNvPicPr>
          <p:nvPr/>
        </p:nvPicPr>
        <p:blipFill>
          <a:blip r:embed="rId3"/>
          <a:stretch>
            <a:fillRect/>
          </a:stretch>
        </p:blipFill>
        <p:spPr>
          <a:xfrm>
            <a:off x="5255011" y="3132297"/>
            <a:ext cx="4730469" cy="3123205"/>
          </a:xfrm>
          <a:prstGeom prst="rect">
            <a:avLst/>
          </a:prstGeom>
        </p:spPr>
      </p:pic>
      <p:sp>
        <p:nvSpPr>
          <p:cNvPr id="8" name="TextBox 7">
            <a:extLst>
              <a:ext uri="{FF2B5EF4-FFF2-40B4-BE49-F238E27FC236}">
                <a16:creationId xmlns:a16="http://schemas.microsoft.com/office/drawing/2014/main" id="{DF301AE0-22E6-E245-A8BF-AD5109471AC8}"/>
              </a:ext>
            </a:extLst>
          </p:cNvPr>
          <p:cNvSpPr txBox="1"/>
          <p:nvPr/>
        </p:nvSpPr>
        <p:spPr>
          <a:xfrm>
            <a:off x="609598" y="6596390"/>
            <a:ext cx="11863755" cy="261610"/>
          </a:xfrm>
          <a:prstGeom prst="rect">
            <a:avLst/>
          </a:prstGeom>
          <a:noFill/>
          <a:ln>
            <a:noFill/>
          </a:ln>
        </p:spPr>
        <p:txBody>
          <a:bodyPr wrap="square" rtlCol="0">
            <a:spAutoFit/>
          </a:bodyPr>
          <a:lstStyle/>
          <a:p>
            <a:r>
              <a:rPr lang="en-US" sz="1100" dirty="0"/>
              <a:t>MacBean, N. et al. (2018), Strong constraint on modelled global carbon uptake using solar-induced chlorophyll fluorescence data, </a:t>
            </a:r>
            <a:r>
              <a:rPr lang="en-US" sz="1100" i="1" dirty="0"/>
              <a:t>Scientific Reports</a:t>
            </a:r>
            <a:r>
              <a:rPr lang="en-US" sz="1100" dirty="0"/>
              <a:t>, 8, 1973: https://</a:t>
            </a:r>
            <a:r>
              <a:rPr lang="en-US" sz="1100" dirty="0" err="1"/>
              <a:t>macbeanlab.com</a:t>
            </a:r>
            <a:r>
              <a:rPr lang="en-US" sz="1100" dirty="0"/>
              <a:t>/publications/</a:t>
            </a:r>
            <a:endParaRPr lang="en-US" sz="1100" dirty="0">
              <a:latin typeface="Calibri" charset="0"/>
              <a:ea typeface="Calibri" charset="0"/>
              <a:cs typeface="Calibri" charset="0"/>
            </a:endParaRPr>
          </a:p>
        </p:txBody>
      </p:sp>
    </p:spTree>
    <p:extLst>
      <p:ext uri="{BB962C8B-B14F-4D97-AF65-F5344CB8AC3E}">
        <p14:creationId xmlns:p14="http://schemas.microsoft.com/office/powerpoint/2010/main" val="222764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a:t>Today’s class: </a:t>
            </a:r>
            <a:r>
              <a:rPr lang="en-US" dirty="0" err="1"/>
              <a:t>netCDF</a:t>
            </a:r>
            <a:r>
              <a:rPr lang="en-US" dirty="0"/>
              <a:t> files and NumPy masked arrays</a:t>
            </a:r>
          </a:p>
        </p:txBody>
      </p:sp>
      <p:sp>
        <p:nvSpPr>
          <p:cNvPr id="3" name="Content Placeholder 2">
            <a:extLst>
              <a:ext uri="{FF2B5EF4-FFF2-40B4-BE49-F238E27FC236}">
                <a16:creationId xmlns:a16="http://schemas.microsoft.com/office/drawing/2014/main" id="{42DEA1FD-AC0F-CC4D-8BF2-9538E4EE4B47}"/>
              </a:ext>
            </a:extLst>
          </p:cNvPr>
          <p:cNvSpPr>
            <a:spLocks noGrp="1"/>
          </p:cNvSpPr>
          <p:nvPr>
            <p:ph idx="1"/>
          </p:nvPr>
        </p:nvSpPr>
        <p:spPr>
          <a:xfrm>
            <a:off x="3869267" y="864108"/>
            <a:ext cx="7724855" cy="5120640"/>
          </a:xfrm>
        </p:spPr>
        <p:txBody>
          <a:bodyPr>
            <a:normAutofit/>
          </a:bodyPr>
          <a:lstStyle/>
          <a:p>
            <a:r>
              <a:rPr lang="en-US" sz="2400" dirty="0" err="1">
                <a:solidFill>
                  <a:srgbClr val="64B8CF"/>
                </a:solidFill>
              </a:rPr>
              <a:t>Netcdf</a:t>
            </a:r>
            <a:r>
              <a:rPr lang="en-US" sz="2400" dirty="0">
                <a:solidFill>
                  <a:srgbClr val="64B8CF"/>
                </a:solidFill>
              </a:rPr>
              <a:t> is a file format that supports large geospatial array-like (i.e. gridded) data (find out more here: </a:t>
            </a:r>
            <a:r>
              <a:rPr lang="en-US" sz="2400" dirty="0">
                <a:solidFill>
                  <a:srgbClr val="64B8CF"/>
                </a:solidFill>
                <a:hlinkClick r:id="rId2">
                  <a:extLst>
                    <a:ext uri="{A12FA001-AC4F-418D-AE19-62706E023703}">
                      <ahyp:hlinkClr xmlns:ahyp="http://schemas.microsoft.com/office/drawing/2018/hyperlinkcolor" val="tx"/>
                    </a:ext>
                  </a:extLst>
                </a:hlinkClick>
              </a:rPr>
              <a:t>https://www.unidata.ucar.edu/software/netcdf/docs/</a:t>
            </a:r>
            <a:r>
              <a:rPr lang="en-US" sz="2400" dirty="0">
                <a:solidFill>
                  <a:srgbClr val="64B8CF"/>
                </a:solidFill>
              </a:rPr>
              <a:t> ). </a:t>
            </a:r>
          </a:p>
          <a:p>
            <a:r>
              <a:rPr lang="en-US" sz="2400" dirty="0">
                <a:solidFill>
                  <a:srgbClr val="64B8CF"/>
                </a:solidFill>
              </a:rPr>
              <a:t>It is a commonly used format for </a:t>
            </a:r>
            <a:r>
              <a:rPr lang="en-US" sz="2400" dirty="0" err="1">
                <a:solidFill>
                  <a:srgbClr val="64B8CF"/>
                </a:solidFill>
              </a:rPr>
              <a:t>i</a:t>
            </a:r>
            <a:r>
              <a:rPr lang="en-US" sz="2400" dirty="0">
                <a:solidFill>
                  <a:srgbClr val="64B8CF"/>
                </a:solidFill>
              </a:rPr>
              <a:t>) global climate </a:t>
            </a:r>
            <a:r>
              <a:rPr lang="en-US" sz="2400" dirty="0" err="1">
                <a:solidFill>
                  <a:srgbClr val="64B8CF"/>
                </a:solidFill>
              </a:rPr>
              <a:t>reanalyses</a:t>
            </a:r>
            <a:r>
              <a:rPr lang="en-US" sz="2400" dirty="0">
                <a:solidFill>
                  <a:srgbClr val="64B8CF"/>
                </a:solidFill>
              </a:rPr>
              <a:t> (</a:t>
            </a:r>
            <a:r>
              <a:rPr lang="en-US" sz="2400" dirty="0">
                <a:solidFill>
                  <a:srgbClr val="64B8CF"/>
                </a:solidFill>
                <a:hlinkClick r:id="rId3">
                  <a:extLst>
                    <a:ext uri="{A12FA001-AC4F-418D-AE19-62706E023703}">
                      <ahyp:hlinkClr xmlns:ahyp="http://schemas.microsoft.com/office/drawing/2018/hyperlinkcolor" val="tx"/>
                    </a:ext>
                  </a:extLst>
                </a:hlinkClick>
              </a:rPr>
              <a:t>https://en.wikipedia.org/wiki/Meteorological_reanalysis</a:t>
            </a:r>
            <a:r>
              <a:rPr lang="en-US" sz="2400" dirty="0">
                <a:solidFill>
                  <a:srgbClr val="64B8CF"/>
                </a:solidFill>
              </a:rPr>
              <a:t> ), ii) for climate/earth system model outputs, and iii) for remote sensing products.</a:t>
            </a:r>
          </a:p>
          <a:p>
            <a:r>
              <a:rPr lang="en-US" sz="2400" dirty="0">
                <a:solidFill>
                  <a:srgbClr val="64B8CF"/>
                </a:solidFill>
              </a:rPr>
              <a:t>We will also learn about using NumPy's masked array functions to mask out missing values in numerical arrays.</a:t>
            </a:r>
          </a:p>
        </p:txBody>
      </p:sp>
    </p:spTree>
    <p:extLst>
      <p:ext uri="{BB962C8B-B14F-4D97-AF65-F5344CB8AC3E}">
        <p14:creationId xmlns:p14="http://schemas.microsoft.com/office/powerpoint/2010/main" val="263793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err="1"/>
              <a:t>netCDF</a:t>
            </a:r>
            <a:r>
              <a:rPr lang="en-US" dirty="0"/>
              <a:t> files</a:t>
            </a:r>
          </a:p>
        </p:txBody>
      </p:sp>
      <p:sp>
        <p:nvSpPr>
          <p:cNvPr id="3" name="Content Placeholder 2">
            <a:extLst>
              <a:ext uri="{FF2B5EF4-FFF2-40B4-BE49-F238E27FC236}">
                <a16:creationId xmlns:a16="http://schemas.microsoft.com/office/drawing/2014/main" id="{42DEA1FD-AC0F-CC4D-8BF2-9538E4EE4B47}"/>
              </a:ext>
            </a:extLst>
          </p:cNvPr>
          <p:cNvSpPr>
            <a:spLocks noGrp="1"/>
          </p:cNvSpPr>
          <p:nvPr>
            <p:ph idx="1"/>
          </p:nvPr>
        </p:nvSpPr>
        <p:spPr/>
        <p:txBody>
          <a:bodyPr/>
          <a:lstStyle/>
          <a:p>
            <a:r>
              <a:rPr lang="en-US" dirty="0" err="1"/>
              <a:t>NetCDF</a:t>
            </a:r>
            <a:r>
              <a:rPr lang="en-US" dirty="0"/>
              <a:t> files are not the type of file you can just open in a text file to have a look at. Therefore, how do we know which variables are stored in the files and what the names of those variables are? </a:t>
            </a:r>
          </a:p>
          <a:p>
            <a:r>
              <a:rPr lang="en-US" dirty="0"/>
              <a:t>One way is to download Panoply, which is a </a:t>
            </a:r>
            <a:r>
              <a:rPr lang="en-US" dirty="0" err="1"/>
              <a:t>netcdf</a:t>
            </a:r>
            <a:r>
              <a:rPr lang="en-US" dirty="0"/>
              <a:t>, HDF5 and GRIB data viewer here: </a:t>
            </a:r>
            <a:r>
              <a:rPr lang="en-US" dirty="0">
                <a:hlinkClick r:id="rId2"/>
              </a:rPr>
              <a:t>https://www.giss.nasa.gov/tools/panoply/download/</a:t>
            </a:r>
            <a:r>
              <a:rPr lang="en-US" dirty="0"/>
              <a:t>  </a:t>
            </a:r>
          </a:p>
        </p:txBody>
      </p:sp>
    </p:spTree>
    <p:extLst>
      <p:ext uri="{BB962C8B-B14F-4D97-AF65-F5344CB8AC3E}">
        <p14:creationId xmlns:p14="http://schemas.microsoft.com/office/powerpoint/2010/main" val="36462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err="1"/>
              <a:t>netCDF</a:t>
            </a:r>
            <a:r>
              <a:rPr lang="en-US" dirty="0"/>
              <a:t> files: panoply</a:t>
            </a:r>
          </a:p>
        </p:txBody>
      </p:sp>
      <p:pic>
        <p:nvPicPr>
          <p:cNvPr id="7" name="Content Placeholder 6">
            <a:extLst>
              <a:ext uri="{FF2B5EF4-FFF2-40B4-BE49-F238E27FC236}">
                <a16:creationId xmlns:a16="http://schemas.microsoft.com/office/drawing/2014/main" id="{F1282BCC-E56F-0F4F-AE48-BD758F59932D}"/>
              </a:ext>
            </a:extLst>
          </p:cNvPr>
          <p:cNvPicPr>
            <a:picLocks noGrp="1" noChangeAspect="1"/>
          </p:cNvPicPr>
          <p:nvPr>
            <p:ph idx="1"/>
          </p:nvPr>
        </p:nvPicPr>
        <p:blipFill>
          <a:blip r:embed="rId2"/>
          <a:stretch>
            <a:fillRect/>
          </a:stretch>
        </p:blipFill>
        <p:spPr>
          <a:xfrm>
            <a:off x="5158154" y="3429000"/>
            <a:ext cx="4976046" cy="3489755"/>
          </a:xfrm>
        </p:spPr>
      </p:pic>
      <p:pic>
        <p:nvPicPr>
          <p:cNvPr id="9" name="Picture 8">
            <a:extLst>
              <a:ext uri="{FF2B5EF4-FFF2-40B4-BE49-F238E27FC236}">
                <a16:creationId xmlns:a16="http://schemas.microsoft.com/office/drawing/2014/main" id="{BAC7C9E3-F935-574D-B01D-FD2053B453DD}"/>
              </a:ext>
            </a:extLst>
          </p:cNvPr>
          <p:cNvPicPr>
            <a:picLocks noChangeAspect="1"/>
          </p:cNvPicPr>
          <p:nvPr/>
        </p:nvPicPr>
        <p:blipFill>
          <a:blip r:embed="rId3"/>
          <a:stretch>
            <a:fillRect/>
          </a:stretch>
        </p:blipFill>
        <p:spPr>
          <a:xfrm>
            <a:off x="3764935" y="128954"/>
            <a:ext cx="7475096" cy="3188677"/>
          </a:xfrm>
          <a:prstGeom prst="rect">
            <a:avLst/>
          </a:prstGeom>
        </p:spPr>
      </p:pic>
    </p:spTree>
    <p:extLst>
      <p:ext uri="{BB962C8B-B14F-4D97-AF65-F5344CB8AC3E}">
        <p14:creationId xmlns:p14="http://schemas.microsoft.com/office/powerpoint/2010/main" val="12798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err="1"/>
              <a:t>netCDF</a:t>
            </a:r>
            <a:r>
              <a:rPr lang="en-US" dirty="0"/>
              <a:t> files</a:t>
            </a:r>
          </a:p>
        </p:txBody>
      </p:sp>
      <p:sp>
        <p:nvSpPr>
          <p:cNvPr id="3" name="Content Placeholder 2">
            <a:extLst>
              <a:ext uri="{FF2B5EF4-FFF2-40B4-BE49-F238E27FC236}">
                <a16:creationId xmlns:a16="http://schemas.microsoft.com/office/drawing/2014/main" id="{42DEA1FD-AC0F-CC4D-8BF2-9538E4EE4B47}"/>
              </a:ext>
            </a:extLst>
          </p:cNvPr>
          <p:cNvSpPr>
            <a:spLocks noGrp="1"/>
          </p:cNvSpPr>
          <p:nvPr>
            <p:ph idx="1"/>
          </p:nvPr>
        </p:nvSpPr>
        <p:spPr/>
        <p:txBody>
          <a:bodyPr/>
          <a:lstStyle/>
          <a:p>
            <a:r>
              <a:rPr lang="en-US" dirty="0" err="1">
                <a:solidFill>
                  <a:schemeClr val="bg1">
                    <a:lumMod val="75000"/>
                  </a:schemeClr>
                </a:solidFill>
              </a:rPr>
              <a:t>NetCDF</a:t>
            </a:r>
            <a:r>
              <a:rPr lang="en-US" dirty="0">
                <a:solidFill>
                  <a:schemeClr val="bg1">
                    <a:lumMod val="75000"/>
                  </a:schemeClr>
                </a:solidFill>
              </a:rPr>
              <a:t> files are not the type of file you can just open in a text file to have a look at. Therefore, how do we know which variables are stored in the files and what the names of those variables are? </a:t>
            </a:r>
          </a:p>
          <a:p>
            <a:r>
              <a:rPr lang="en-US" dirty="0">
                <a:solidFill>
                  <a:schemeClr val="bg1">
                    <a:lumMod val="75000"/>
                  </a:schemeClr>
                </a:solidFill>
              </a:rPr>
              <a:t>One way is to download Panoply, which is a </a:t>
            </a:r>
            <a:r>
              <a:rPr lang="en-US" dirty="0" err="1">
                <a:solidFill>
                  <a:schemeClr val="bg1">
                    <a:lumMod val="75000"/>
                  </a:schemeClr>
                </a:solidFill>
              </a:rPr>
              <a:t>netcdf</a:t>
            </a:r>
            <a:r>
              <a:rPr lang="en-US" dirty="0">
                <a:solidFill>
                  <a:schemeClr val="bg1">
                    <a:lumMod val="75000"/>
                  </a:schemeClr>
                </a:solidFill>
              </a:rPr>
              <a:t>, HDF5 and GRIB data viewer here: </a:t>
            </a:r>
            <a:r>
              <a:rPr lang="en-US" dirty="0">
                <a:solidFill>
                  <a:schemeClr val="bg1">
                    <a:lumMod val="75000"/>
                  </a:schemeClr>
                </a:solidFill>
                <a:hlinkClick r:id="rId2">
                  <a:extLst>
                    <a:ext uri="{A12FA001-AC4F-418D-AE19-62706E023703}">
                      <ahyp:hlinkClr xmlns:ahyp="http://schemas.microsoft.com/office/drawing/2018/hyperlinkcolor" val="tx"/>
                    </a:ext>
                  </a:extLst>
                </a:hlinkClick>
              </a:rPr>
              <a:t>https://www.giss.nasa.gov/tools/panoply/download/</a:t>
            </a:r>
            <a:r>
              <a:rPr lang="en-US" dirty="0">
                <a:solidFill>
                  <a:schemeClr val="bg1">
                    <a:lumMod val="75000"/>
                  </a:schemeClr>
                </a:solidFill>
              </a:rPr>
              <a:t>  </a:t>
            </a:r>
          </a:p>
          <a:p>
            <a:r>
              <a:rPr lang="en-US" dirty="0"/>
              <a:t>Alternatively, there are a number of ways you can work with </a:t>
            </a:r>
            <a:r>
              <a:rPr lang="en-US" dirty="0" err="1"/>
              <a:t>netcdf</a:t>
            </a:r>
            <a:r>
              <a:rPr lang="en-US" dirty="0"/>
              <a:t> files using the </a:t>
            </a:r>
            <a:r>
              <a:rPr lang="en-US" dirty="0" err="1"/>
              <a:t>unix</a:t>
            </a:r>
            <a:r>
              <a:rPr lang="en-US" dirty="0"/>
              <a:t> terminal command line: </a:t>
            </a:r>
            <a:r>
              <a:rPr lang="en-US" dirty="0">
                <a:hlinkClick r:id="rId3"/>
              </a:rPr>
              <a:t>https://www.unidata.ucar.edu/software/netcdf/docs/netcdf_working_with_netcdf_files.html</a:t>
            </a:r>
            <a:r>
              <a:rPr lang="en-US" dirty="0"/>
              <a:t> . </a:t>
            </a:r>
          </a:p>
          <a:p>
            <a:r>
              <a:rPr lang="en-US" dirty="0"/>
              <a:t>In particular, </a:t>
            </a:r>
            <a:r>
              <a:rPr lang="en-US" dirty="0" err="1"/>
              <a:t>ncdump</a:t>
            </a:r>
            <a:r>
              <a:rPr lang="en-US" dirty="0"/>
              <a:t> will output ("dump") the contents of your </a:t>
            </a:r>
            <a:r>
              <a:rPr lang="en-US" dirty="0" err="1"/>
              <a:t>netcdf</a:t>
            </a:r>
            <a:r>
              <a:rPr lang="en-US" dirty="0"/>
              <a:t> file to the command line. </a:t>
            </a:r>
          </a:p>
          <a:p>
            <a:r>
              <a:rPr lang="en-US" dirty="0"/>
              <a:t>The first lines represent the "header" of the file, i.e. which variables are contained the file with their dimensions and attribute (metadata) information.</a:t>
            </a:r>
          </a:p>
        </p:txBody>
      </p:sp>
    </p:spTree>
    <p:extLst>
      <p:ext uri="{BB962C8B-B14F-4D97-AF65-F5344CB8AC3E}">
        <p14:creationId xmlns:p14="http://schemas.microsoft.com/office/powerpoint/2010/main" val="376441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err="1"/>
              <a:t>netCDF</a:t>
            </a:r>
            <a:r>
              <a:rPr lang="en-US" dirty="0"/>
              <a:t> files: NCO commands using Unix/Linux</a:t>
            </a:r>
          </a:p>
        </p:txBody>
      </p:sp>
      <p:pic>
        <p:nvPicPr>
          <p:cNvPr id="7" name="Content Placeholder 6">
            <a:extLst>
              <a:ext uri="{FF2B5EF4-FFF2-40B4-BE49-F238E27FC236}">
                <a16:creationId xmlns:a16="http://schemas.microsoft.com/office/drawing/2014/main" id="{4C83F80A-8A96-2743-B955-905AF1B1B1EB}"/>
              </a:ext>
            </a:extLst>
          </p:cNvPr>
          <p:cNvPicPr>
            <a:picLocks noGrp="1" noChangeAspect="1"/>
          </p:cNvPicPr>
          <p:nvPr>
            <p:ph idx="1"/>
          </p:nvPr>
        </p:nvPicPr>
        <p:blipFill>
          <a:blip r:embed="rId2"/>
          <a:stretch>
            <a:fillRect/>
          </a:stretch>
        </p:blipFill>
        <p:spPr>
          <a:xfrm>
            <a:off x="3763231" y="1946953"/>
            <a:ext cx="7897312" cy="4078709"/>
          </a:xfrm>
        </p:spPr>
      </p:pic>
      <p:pic>
        <p:nvPicPr>
          <p:cNvPr id="9" name="Picture 8">
            <a:extLst>
              <a:ext uri="{FF2B5EF4-FFF2-40B4-BE49-F238E27FC236}">
                <a16:creationId xmlns:a16="http://schemas.microsoft.com/office/drawing/2014/main" id="{CC90E6EC-11CA-9045-A3C3-53C73E1A9D1B}"/>
              </a:ext>
            </a:extLst>
          </p:cNvPr>
          <p:cNvPicPr>
            <a:picLocks noChangeAspect="1"/>
          </p:cNvPicPr>
          <p:nvPr/>
        </p:nvPicPr>
        <p:blipFill>
          <a:blip r:embed="rId3"/>
          <a:stretch>
            <a:fillRect/>
          </a:stretch>
        </p:blipFill>
        <p:spPr>
          <a:xfrm>
            <a:off x="3848100" y="920637"/>
            <a:ext cx="4495800" cy="406400"/>
          </a:xfrm>
          <a:prstGeom prst="rect">
            <a:avLst/>
          </a:prstGeom>
        </p:spPr>
      </p:pic>
    </p:spTree>
    <p:extLst>
      <p:ext uri="{BB962C8B-B14F-4D97-AF65-F5344CB8AC3E}">
        <p14:creationId xmlns:p14="http://schemas.microsoft.com/office/powerpoint/2010/main" val="298304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45E-A00E-A440-97FB-DFC44AE5E104}"/>
              </a:ext>
            </a:extLst>
          </p:cNvPr>
          <p:cNvSpPr>
            <a:spLocks noGrp="1"/>
          </p:cNvSpPr>
          <p:nvPr>
            <p:ph type="title"/>
          </p:nvPr>
        </p:nvSpPr>
        <p:spPr/>
        <p:txBody>
          <a:bodyPr/>
          <a:lstStyle/>
          <a:p>
            <a:r>
              <a:rPr lang="en-US" dirty="0" err="1"/>
              <a:t>netCDF</a:t>
            </a:r>
            <a:r>
              <a:rPr lang="en-US" dirty="0"/>
              <a:t> files</a:t>
            </a:r>
          </a:p>
        </p:txBody>
      </p:sp>
      <p:sp>
        <p:nvSpPr>
          <p:cNvPr id="4" name="Content Placeholder 3">
            <a:extLst>
              <a:ext uri="{FF2B5EF4-FFF2-40B4-BE49-F238E27FC236}">
                <a16:creationId xmlns:a16="http://schemas.microsoft.com/office/drawing/2014/main" id="{136CDD88-9AAE-A845-9785-0F8D4FEDBB1E}"/>
              </a:ext>
            </a:extLst>
          </p:cNvPr>
          <p:cNvSpPr>
            <a:spLocks noGrp="1"/>
          </p:cNvSpPr>
          <p:nvPr>
            <p:ph idx="1"/>
          </p:nvPr>
        </p:nvSpPr>
        <p:spPr/>
        <p:txBody>
          <a:bodyPr/>
          <a:lstStyle/>
          <a:p>
            <a:r>
              <a:rPr lang="en-US" dirty="0"/>
              <a:t>We will not use either of these today; instead, we will query what is in the file using </a:t>
            </a:r>
            <a:r>
              <a:rPr lang="en-US" b="1" dirty="0">
                <a:solidFill>
                  <a:srgbClr val="64B8CF"/>
                </a:solidFill>
              </a:rPr>
              <a:t>python’s netCDF4 library</a:t>
            </a:r>
            <a:r>
              <a:rPr lang="en-US" dirty="0"/>
              <a:t>.</a:t>
            </a:r>
          </a:p>
          <a:p>
            <a:r>
              <a:rPr lang="en-US" dirty="0"/>
              <a:t>You can find more information here: </a:t>
            </a:r>
            <a:r>
              <a:rPr lang="en-US" dirty="0">
                <a:hlinkClick r:id="rId2"/>
              </a:rPr>
              <a:t>http://unidata.github.io/netcdf4-python/</a:t>
            </a:r>
            <a:r>
              <a:rPr lang="en-US" dirty="0"/>
              <a:t> . </a:t>
            </a:r>
          </a:p>
          <a:p>
            <a:r>
              <a:rPr lang="en-US" dirty="0"/>
              <a:t>It has been loaded onto these computers, but you can use typical Python package managers such as pip (</a:t>
            </a:r>
            <a:r>
              <a:rPr lang="en-US" dirty="0">
                <a:hlinkClick r:id="rId3"/>
              </a:rPr>
              <a:t>https://pypi.org/project/netCDF4/</a:t>
            </a:r>
            <a:r>
              <a:rPr lang="en-US" dirty="0"/>
              <a:t> ) and anaconda (</a:t>
            </a:r>
            <a:r>
              <a:rPr lang="en-US" dirty="0">
                <a:hlinkClick r:id="rId4"/>
              </a:rPr>
              <a:t>https://anaconda.org/anaconda/netcdf4</a:t>
            </a:r>
            <a:r>
              <a:rPr lang="en-US" dirty="0"/>
              <a:t> ) to install it on your own computers.</a:t>
            </a:r>
          </a:p>
        </p:txBody>
      </p:sp>
    </p:spTree>
    <p:extLst>
      <p:ext uri="{BB962C8B-B14F-4D97-AF65-F5344CB8AC3E}">
        <p14:creationId xmlns:p14="http://schemas.microsoft.com/office/powerpoint/2010/main" val="14511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1968-4050-BD44-AF2D-A948F89720C5}"/>
              </a:ext>
            </a:extLst>
          </p:cNvPr>
          <p:cNvSpPr>
            <a:spLocks noGrp="1"/>
          </p:cNvSpPr>
          <p:nvPr>
            <p:ph type="title"/>
          </p:nvPr>
        </p:nvSpPr>
        <p:spPr/>
        <p:txBody>
          <a:bodyPr/>
          <a:lstStyle/>
          <a:p>
            <a:r>
              <a:rPr lang="en-US" dirty="0"/>
              <a:t>Importing netCDF4</a:t>
            </a:r>
          </a:p>
        </p:txBody>
      </p:sp>
      <p:pic>
        <p:nvPicPr>
          <p:cNvPr id="5" name="Content Placeholder 4">
            <a:extLst>
              <a:ext uri="{FF2B5EF4-FFF2-40B4-BE49-F238E27FC236}">
                <a16:creationId xmlns:a16="http://schemas.microsoft.com/office/drawing/2014/main" id="{1DF8CD65-633E-8E4A-A58D-A4FFB8CDB0B0}"/>
              </a:ext>
            </a:extLst>
          </p:cNvPr>
          <p:cNvPicPr>
            <a:picLocks noGrp="1" noChangeAspect="1"/>
          </p:cNvPicPr>
          <p:nvPr>
            <p:ph idx="1"/>
          </p:nvPr>
        </p:nvPicPr>
        <p:blipFill>
          <a:blip r:embed="rId2"/>
          <a:stretch>
            <a:fillRect/>
          </a:stretch>
        </p:blipFill>
        <p:spPr>
          <a:xfrm>
            <a:off x="3834057" y="2460509"/>
            <a:ext cx="7262400" cy="1927837"/>
          </a:xfrm>
        </p:spPr>
      </p:pic>
    </p:spTree>
    <p:extLst>
      <p:ext uri="{BB962C8B-B14F-4D97-AF65-F5344CB8AC3E}">
        <p14:creationId xmlns:p14="http://schemas.microsoft.com/office/powerpoint/2010/main" val="2087908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{5935DAB2-592F-9740-9257-184BDF08F741}tf10001124</Template>
  <TotalTime>19170</TotalTime>
  <Words>1234</Words>
  <Application>Microsoft Macintosh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Corbel</vt:lpstr>
      <vt:lpstr>Wingdings</vt:lpstr>
      <vt:lpstr>Wingdings 2</vt:lpstr>
      <vt:lpstr>Frame</vt:lpstr>
      <vt:lpstr>GEOG-G489/589 Python Programming</vt:lpstr>
      <vt:lpstr>Data in today’s class: modeled global gross C uptake (GPP)</vt:lpstr>
      <vt:lpstr>Today’s class: netCDF files and NumPy masked arrays</vt:lpstr>
      <vt:lpstr>netCDF files</vt:lpstr>
      <vt:lpstr>netCDF files: panoply</vt:lpstr>
      <vt:lpstr>netCDF files</vt:lpstr>
      <vt:lpstr>netCDF files: NCO commands using Unix/Linux</vt:lpstr>
      <vt:lpstr>netCDF files</vt:lpstr>
      <vt:lpstr>Importing netCDF4</vt:lpstr>
      <vt:lpstr>Opening a netcdf file</vt:lpstr>
      <vt:lpstr>Querying information from the file</vt:lpstr>
      <vt:lpstr>Querying information from the file</vt:lpstr>
      <vt:lpstr>Querying information from the file</vt:lpstr>
      <vt:lpstr>Loading data into an array</vt:lpstr>
      <vt:lpstr>NumPy masked arrays</vt:lpstr>
      <vt:lpstr>What does a masked array look like when we print out the data?</vt:lpstr>
      <vt:lpstr>What does a masked array look like when we print out the data?</vt:lpstr>
      <vt:lpstr>Filling in missing values</vt:lpstr>
      <vt:lpstr>Today’s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GEOG-G440/540 Python Programming</dc:title>
  <dc:creator>Microsoft Office User</dc:creator>
  <cp:lastModifiedBy>Microsoft Office User</cp:lastModifiedBy>
  <cp:revision>89</cp:revision>
  <dcterms:created xsi:type="dcterms:W3CDTF">2019-01-03T23:31:12Z</dcterms:created>
  <dcterms:modified xsi:type="dcterms:W3CDTF">2019-09-25T15:40:58Z</dcterms:modified>
</cp:coreProperties>
</file>